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0" r:id="rId3"/>
    <p:sldId id="775" r:id="rId4"/>
    <p:sldId id="752" r:id="rId5"/>
    <p:sldId id="753" r:id="rId6"/>
    <p:sldId id="754" r:id="rId7"/>
    <p:sldId id="755" r:id="rId8"/>
    <p:sldId id="776" r:id="rId9"/>
    <p:sldId id="756" r:id="rId10"/>
    <p:sldId id="757" r:id="rId11"/>
    <p:sldId id="777" r:id="rId12"/>
    <p:sldId id="758" r:id="rId13"/>
    <p:sldId id="759" r:id="rId14"/>
    <p:sldId id="778" r:id="rId15"/>
    <p:sldId id="760" r:id="rId16"/>
    <p:sldId id="779" r:id="rId17"/>
    <p:sldId id="761" r:id="rId18"/>
    <p:sldId id="780" r:id="rId19"/>
    <p:sldId id="762" r:id="rId20"/>
    <p:sldId id="763" r:id="rId21"/>
    <p:sldId id="774" r:id="rId22"/>
    <p:sldId id="781" r:id="rId23"/>
    <p:sldId id="782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48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48"/>
        <p:guide pos="28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file:///D:\My%20Documents\&#26519;&#28799;&#26126;\&#39532;&#35828;j2&#38472;&#31119;&#32988;\&#25991;&#20307;&#20316;&#32773;&#37197;&#38899;.wav" TargetMode="External"/><Relationship Id="rId1" Type="http://schemas.openxmlformats.org/officeDocument/2006/relationships/audio" Target="file:///D:\My%20Documents\&#26519;&#28799;&#26126;\&#39532;&#35828;j2&#38472;&#31119;&#32988;\&#25991;&#20307;&#20316;&#32773;&#37197;&#38899;.wa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media" Target="file:///D:\My%20Documents\&#26519;&#28799;&#26126;\&#39532;&#35828;j2&#38472;&#31119;&#32988;\&#25991;&#20307;&#20316;&#32773;&#37197;&#38899;.wav" TargetMode="External"/><Relationship Id="rId1" Type="http://schemas.openxmlformats.org/officeDocument/2006/relationships/audio" Target="file:///D:\My%20Documents\&#26519;&#28799;&#26126;\&#39532;&#35828;j2&#38472;&#31119;&#32988;\&#25991;&#20307;&#20316;&#32773;&#37197;&#38899;.wa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974215" y="3278505"/>
            <a:ext cx="588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课《马说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checker/>
      </p:transition>
    </mc:Choice>
    <mc:Fallback>
      <p:transition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1" name="PPBand11"/>
          <p:cNvSpPr>
            <a:spLocks noGrp="1"/>
          </p:cNvSpPr>
          <p:nvPr>
            <p:ph type="body" idx="4294967295"/>
          </p:nvPr>
        </p:nvSpPr>
        <p:spPr>
          <a:xfrm>
            <a:off x="-59055" y="73660"/>
            <a:ext cx="9187180" cy="6225540"/>
          </a:xfrm>
          <a:solidFill>
            <a:schemeClr val="accent5"/>
          </a:solidFill>
        </p:spPr>
        <p:txBody>
          <a:bodyPr vert="horz" wrap="square" lIns="91440" tIns="45720" rIns="91440" bIns="45720" anchor="t"/>
          <a:p>
            <a:pPr marL="0" indent="0" algn="ctr">
              <a:lnSpc>
                <a:spcPct val="100000"/>
              </a:lnSpc>
              <a:buNone/>
            </a:pP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en-US" altLang="zh-CN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伯乐相马的故事     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</a:t>
            </a:r>
            <a:endParaRPr lang="zh-CN" altLang="en-US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	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相传伯乐是春秋时代人，姓孙名阳。</a:t>
            </a:r>
            <a:endParaRPr lang="zh-CN" altLang="en-US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	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据说，有一匹千里马拉着沉重的盐车翻越太行山。在羊肠小道上，马蹄用力挣扎，膝盖跪屈；尾巴下垂着，皮肤也受了伤；浑身冒汗，汗水淋漓，在山坡上艰难吃力地爬行还是拉不上去，伯乐遇见了，就下了自己的车，挽住千里马而对它淌眼泪，并脱下自己的麻布衣服覆盖在千里马身上。</a:t>
            </a:r>
            <a:endParaRPr lang="zh-CN" altLang="en-US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	</a:t>
            </a:r>
            <a:r>
              <a:rPr lang="zh-CN" altLang="en-US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千里马于是低下头吐气，抬起头来长鸣，嘶叫声直达云霄。这是它感激伯乐了解并且体贴它啊。 </a:t>
            </a:r>
            <a:endParaRPr lang="zh-CN" altLang="en-US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90000"/>
              </a:lnSpc>
            </a:pPr>
            <a:endParaRPr lang="en-US" altLang="zh-CN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zoom/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30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charRg st="30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dvAuto="100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http://p3.so.qhimgs1.com/bdr/_240_/t01f81bcb1fce66d29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190" y="1216025"/>
            <a:ext cx="5270500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23马说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640" y="39789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53251"/>
          <p:cNvSpPr txBox="1"/>
          <p:nvPr/>
        </p:nvSpPr>
        <p:spPr>
          <a:xfrm>
            <a:off x="0" y="1341438"/>
            <a:ext cx="8866188" cy="38242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563880" eaLnBrk="0" hangingPunct="0">
              <a:lnSpc>
                <a:spcPct val="28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世有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伯乐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，然后有千里马。千里马常有，而伯乐不常有。故虽有名马，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祗</a:t>
            </a:r>
            <a:r>
              <a:rPr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辱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奴隶人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之手，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骈死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槽枥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之间，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不以千里称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也。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3" name="文本框 53252"/>
          <p:cNvSpPr txBox="1"/>
          <p:nvPr/>
        </p:nvSpPr>
        <p:spPr>
          <a:xfrm>
            <a:off x="971550" y="1476375"/>
            <a:ext cx="693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本名孙阳，字伯乐，春秋时秦国人，擅长相马。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4" name="矩形 53253"/>
          <p:cNvSpPr/>
          <p:nvPr/>
        </p:nvSpPr>
        <p:spPr>
          <a:xfrm>
            <a:off x="2093913" y="2781300"/>
            <a:ext cx="37353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祗，只，仅；辱，受屈辱。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5" name="矩形 53254"/>
          <p:cNvSpPr/>
          <p:nvPr/>
        </p:nvSpPr>
        <p:spPr>
          <a:xfrm>
            <a:off x="5292725" y="3789363"/>
            <a:ext cx="8032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奴仆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7067550" y="3716338"/>
            <a:ext cx="18097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（和普通马）一同死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7" name="矩形 53256"/>
          <p:cNvSpPr/>
          <p:nvPr/>
        </p:nvSpPr>
        <p:spPr>
          <a:xfrm>
            <a:off x="323850" y="4076700"/>
            <a:ext cx="803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马槽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3258" name="矩形 53257"/>
          <p:cNvSpPr/>
          <p:nvPr/>
        </p:nvSpPr>
        <p:spPr>
          <a:xfrm>
            <a:off x="1835150" y="5013325"/>
            <a:ext cx="36052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不以千里马而著称，指人们并不知道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文本框 15361"/>
          <p:cNvSpPr txBox="1">
            <a:spLocks noChangeArrowheads="1"/>
          </p:cNvSpPr>
          <p:nvPr/>
        </p:nvSpPr>
        <p:spPr bwMode="auto">
          <a:xfrm>
            <a:off x="3563938" y="549275"/>
            <a:ext cx="1871663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翻 译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53255" grpId="0"/>
      <p:bldP spid="53256" grpId="0"/>
      <p:bldP spid="53257" grpId="0"/>
      <p:bldP spid="53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ctrTitle" idx="4294967295"/>
          </p:nvPr>
        </p:nvSpPr>
        <p:spPr>
          <a:xfrm>
            <a:off x="76200" y="304800"/>
            <a:ext cx="2438400" cy="457200"/>
          </a:xfrm>
        </p:spPr>
        <p:txBody>
          <a:bodyPr vert="horz" wrap="square" lIns="91440" tIns="45720" rIns="91440" bIns="45720" anchor="b" anchorCtr="1"/>
          <a:lstStyle>
            <a:lvl1pPr lvl="0" algn="r">
              <a:buClrTx/>
              <a:buSzTx/>
              <a:buFontTx/>
              <a:defRPr sz="4400"/>
            </a:lvl1pPr>
          </a:lstStyle>
          <a:p>
            <a:pPr lvl="0" algn="l" eaLnBrk="1" hangingPunct="1"/>
            <a:r>
              <a:rPr lang="zh-CN" altLang="en-US" sz="3600" b="1" dirty="0">
                <a:solidFill>
                  <a:srgbClr val="08080A"/>
                </a:solidFill>
                <a:ea typeface="黑体" panose="02010609060101010101" pitchFamily="49" charset="-122"/>
              </a:rPr>
              <a:t>文段一：</a:t>
            </a:r>
            <a:endParaRPr lang="zh-CN" altLang="en-US" sz="3600" b="1" dirty="0">
              <a:solidFill>
                <a:srgbClr val="08080A"/>
              </a:solidFill>
              <a:ea typeface="黑体" panose="02010609060101010101" pitchFamily="49" charset="-122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subTitle" idx="4294967295"/>
          </p:nvPr>
        </p:nvSpPr>
        <p:spPr>
          <a:xfrm>
            <a:off x="228600" y="1045210"/>
            <a:ext cx="8686800" cy="3402330"/>
          </a:xfrm>
          <a:solidFill>
            <a:schemeClr val="accent5"/>
          </a:solidFill>
        </p:spPr>
        <p:txBody>
          <a:bodyPr vert="horz" wrap="square" lIns="91440" tIns="45720" rIns="91440" bIns="45720" anchor="t" anchorCtr="1"/>
          <a:lstStyle>
            <a:lvl1pPr marL="0" lvl="0" indent="0" algn="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 sz="3600" b="1" dirty="0">
                <a:solidFill>
                  <a:srgbClr val="3366FF"/>
                </a:solidFill>
                <a:ea typeface="隶书" panose="02010509060101010101" pitchFamily="49" charset="-122"/>
              </a:rPr>
              <a:t>实词：</a:t>
            </a:r>
            <a:endParaRPr lang="zh-CN" altLang="en-US" sz="3600" b="1" dirty="0">
              <a:solidFill>
                <a:srgbClr val="3366FF"/>
              </a:solidFill>
              <a:ea typeface="隶书" panose="02010509060101010101" pitchFamily="49" charset="-122"/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千里马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日行千里的马，本文指人才。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伯乐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擅长相马的人，本文指识别人才的人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辱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辱没</a:t>
            </a:r>
            <a:r>
              <a:rPr lang="zh-CN" altLang="en-US" b="1" dirty="0"/>
              <a:t>  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骈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一同  </a:t>
            </a:r>
            <a:r>
              <a:rPr lang="zh-CN" altLang="en-US" b="1" dirty="0"/>
              <a:t>                    </a:t>
            </a:r>
            <a:r>
              <a:rPr lang="zh-CN" altLang="en-US" b="1" dirty="0">
                <a:solidFill>
                  <a:srgbClr val="FF0000"/>
                </a:solidFill>
              </a:rPr>
              <a:t>称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著称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endParaRPr lang="zh-CN" altLang="en-US" b="1" dirty="0">
              <a:solidFill>
                <a:srgbClr val="08080A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28674"/>
          <p:cNvSpPr txBox="1"/>
          <p:nvPr/>
        </p:nvSpPr>
        <p:spPr>
          <a:xfrm>
            <a:off x="250825" y="765175"/>
            <a:ext cx="8632825" cy="46148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563880" eaLnBrk="0" hangingPunct="0">
              <a:lnSpc>
                <a:spcPct val="260000"/>
              </a:lnSpc>
              <a:spcBef>
                <a:spcPct val="30000"/>
              </a:spcBef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马之千里者，</a:t>
            </a:r>
            <a:r>
              <a:rPr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一食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尽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粟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石，</a:t>
            </a:r>
            <a:r>
              <a:rPr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马者不知其能千里而食也。是马也，虽有千里之能，食不饱，力不足，才美不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外见，且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欲与常马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不可得，安求其能千里也？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矩形 28675"/>
          <p:cNvSpPr/>
          <p:nvPr/>
        </p:nvSpPr>
        <p:spPr>
          <a:xfrm>
            <a:off x="2843213" y="908050"/>
            <a:ext cx="11128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吃一次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77" name="矩形 28676"/>
          <p:cNvSpPr/>
          <p:nvPr/>
        </p:nvSpPr>
        <p:spPr>
          <a:xfrm>
            <a:off x="3808413" y="1700213"/>
            <a:ext cx="21828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粟，本指小米，也泛指粮食。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78" name="矩形 28677"/>
          <p:cNvSpPr/>
          <p:nvPr/>
        </p:nvSpPr>
        <p:spPr>
          <a:xfrm>
            <a:off x="6156325" y="1773238"/>
            <a:ext cx="2108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同“饲”，喂。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79" name="矩形 28678"/>
          <p:cNvSpPr/>
          <p:nvPr/>
        </p:nvSpPr>
        <p:spPr>
          <a:xfrm>
            <a:off x="2484438" y="2997200"/>
            <a:ext cx="21066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表现在外面。见，同“现”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80" name="矩形 28679"/>
          <p:cNvSpPr/>
          <p:nvPr/>
        </p:nvSpPr>
        <p:spPr>
          <a:xfrm>
            <a:off x="3851275" y="4221163"/>
            <a:ext cx="173196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犹，尚且。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81" name="矩形 28680"/>
          <p:cNvSpPr/>
          <p:nvPr/>
        </p:nvSpPr>
        <p:spPr>
          <a:xfrm>
            <a:off x="5867400" y="4149725"/>
            <a:ext cx="20399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等同，一样。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1275" y="908050"/>
            <a:ext cx="803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有时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263" y="549275"/>
            <a:ext cx="2006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容量单位，十斗为一石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ctrTitle" idx="4294967295"/>
          </p:nvPr>
        </p:nvSpPr>
        <p:spPr>
          <a:xfrm>
            <a:off x="304800" y="304800"/>
            <a:ext cx="2209800" cy="609600"/>
          </a:xfrm>
        </p:spPr>
        <p:txBody>
          <a:bodyPr vert="horz" wrap="square" lIns="91440" tIns="45720" rIns="91440" bIns="45720" anchor="b" anchorCtr="1"/>
          <a:lstStyle>
            <a:lvl1pPr lvl="0" algn="r">
              <a:buClrTx/>
              <a:buSzTx/>
              <a:buFontTx/>
              <a:defRPr sz="4400"/>
            </a:lvl1pPr>
          </a:lstStyle>
          <a:p>
            <a:pPr lvl="0" algn="l" eaLnBrk="1" hangingPunct="1"/>
            <a:r>
              <a:rPr lang="zh-CN" altLang="en-US" sz="3600" b="1" dirty="0">
                <a:solidFill>
                  <a:srgbClr val="08080A"/>
                </a:solidFill>
                <a:ea typeface="黑体" panose="02010609060101010101" pitchFamily="49" charset="-122"/>
              </a:rPr>
              <a:t>文段二：</a:t>
            </a:r>
            <a:endParaRPr lang="zh-CN" altLang="en-US" sz="3600" b="1" dirty="0">
              <a:solidFill>
                <a:srgbClr val="08080A"/>
              </a:solidFill>
              <a:ea typeface="黑体" panose="02010609060101010101" pitchFamily="49" charset="-122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subTitle" idx="4294967295"/>
          </p:nvPr>
        </p:nvSpPr>
        <p:spPr>
          <a:xfrm>
            <a:off x="381000" y="762000"/>
            <a:ext cx="8382000" cy="3907155"/>
          </a:xfrm>
          <a:solidFill>
            <a:schemeClr val="accent5"/>
          </a:solidFill>
        </p:spPr>
        <p:txBody>
          <a:bodyPr vert="horz" wrap="square" lIns="91440" tIns="45720" rIns="91440" bIns="45720" anchor="t" anchorCtr="1"/>
          <a:lstStyle>
            <a:lvl1pPr marL="0" lvl="0" indent="0" algn="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 sz="4000" b="1" dirty="0">
                <a:solidFill>
                  <a:srgbClr val="3366FF"/>
                </a:solidFill>
                <a:ea typeface="隶书" panose="02010509060101010101" pitchFamily="49" charset="-122"/>
              </a:rPr>
              <a:t>实词</a:t>
            </a:r>
            <a:r>
              <a:rPr lang="zh-CN" altLang="en-US" sz="4000" b="1" dirty="0">
                <a:solidFill>
                  <a:srgbClr val="3366FF"/>
                </a:solidFill>
              </a:rPr>
              <a:t>：</a:t>
            </a:r>
            <a:endParaRPr lang="zh-CN" altLang="en-US" sz="4000" b="1" dirty="0">
              <a:solidFill>
                <a:srgbClr val="3366FF"/>
              </a:solidFill>
            </a:endParaRPr>
          </a:p>
          <a:p>
            <a:pPr lvl="0" algn="l" eaLnBrk="1" hangingPunct="1"/>
            <a:r>
              <a:rPr lang="zh-CN" altLang="en-US" b="1" dirty="0"/>
              <a:t>一</a:t>
            </a:r>
            <a:r>
              <a:rPr lang="zh-CN" altLang="en-US" b="1" dirty="0">
                <a:solidFill>
                  <a:srgbClr val="FF0000"/>
                </a:solidFill>
              </a:rPr>
              <a:t>食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顿 、餐</a:t>
            </a:r>
            <a:r>
              <a:rPr lang="zh-CN" altLang="en-US" b="1" dirty="0"/>
              <a:t>       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食</a:t>
            </a:r>
            <a:r>
              <a:rPr lang="zh-CN" altLang="en-US" b="1" dirty="0"/>
              <a:t>马者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通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8080A"/>
                </a:solidFill>
              </a:rPr>
              <a:t>饲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b="1" dirty="0">
                <a:solidFill>
                  <a:srgbClr val="08080A"/>
                </a:solidFill>
              </a:rPr>
              <a:t>，喂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才美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才能</a:t>
            </a:r>
            <a:r>
              <a:rPr lang="zh-CN" altLang="en-US" b="1" dirty="0"/>
              <a:t>     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外见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en-US" altLang="zh-CN" b="1"/>
              <a:t> </a:t>
            </a:r>
            <a:r>
              <a:rPr lang="zh-CN" altLang="en-US" b="1" dirty="0">
                <a:solidFill>
                  <a:srgbClr val="08080A"/>
                </a:solidFill>
              </a:rPr>
              <a:t>表现在外面，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8080A"/>
                </a:solidFill>
              </a:rPr>
              <a:t>见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b="1" dirty="0">
                <a:solidFill>
                  <a:srgbClr val="08080A"/>
                </a:solidFill>
              </a:rPr>
              <a:t>通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8080A"/>
                </a:solidFill>
              </a:rPr>
              <a:t>现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b="1" dirty="0"/>
              <a:t>  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等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等同</a:t>
            </a:r>
            <a:r>
              <a:rPr lang="zh-CN" altLang="en-US" b="1" dirty="0"/>
              <a:t>                        </a:t>
            </a:r>
            <a:r>
              <a:rPr lang="zh-CN" altLang="en-US" b="1" dirty="0">
                <a:solidFill>
                  <a:srgbClr val="FF0000"/>
                </a:solidFill>
              </a:rPr>
              <a:t>常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普通的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endParaRPr lang="zh-CN" altLang="en-US" b="1" dirty="0">
              <a:solidFill>
                <a:srgbClr val="08080A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29698"/>
          <p:cNvSpPr txBox="1"/>
          <p:nvPr/>
        </p:nvSpPr>
        <p:spPr>
          <a:xfrm>
            <a:off x="250825" y="1358900"/>
            <a:ext cx="8632825" cy="3606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563880" eaLnBrk="0" hangingPunct="0">
              <a:lnSpc>
                <a:spcPct val="27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策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不以其道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，食之不能尽其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鸣之而不能通其意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执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策而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之，曰：</a:t>
            </a:r>
            <a:r>
              <a:rPr lang="zh-CN" altLang="en-US" sz="3000" b="1" dirty="0"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天下无马！</a:t>
            </a:r>
            <a:r>
              <a:rPr lang="zh-CN" altLang="en-US" sz="3000" b="1" dirty="0">
                <a:latin typeface="宋体" panose="02010600030101010101" pitchFamily="2" charset="-122"/>
                <a:ea typeface="黑体" panose="02010609060101010101" pitchFamily="49" charset="-122"/>
              </a:rPr>
              <a:t>”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呜呼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其真无马邪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？其真不知马也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en-US" altLang="zh-CN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0" name="矩形 29699"/>
          <p:cNvSpPr/>
          <p:nvPr/>
        </p:nvSpPr>
        <p:spPr>
          <a:xfrm>
            <a:off x="250825" y="776288"/>
            <a:ext cx="1809750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马鞭，这里是动词，用马鞭驱赶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1" name="矩形 29700"/>
          <p:cNvSpPr/>
          <p:nvPr/>
        </p:nvSpPr>
        <p:spPr>
          <a:xfrm>
            <a:off x="1979613" y="1052513"/>
            <a:ext cx="267811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指不按照（驱使千里马的）正确方法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2" name="矩形 29701"/>
          <p:cNvSpPr/>
          <p:nvPr/>
        </p:nvSpPr>
        <p:spPr>
          <a:xfrm>
            <a:off x="5435600" y="1057275"/>
            <a:ext cx="9413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才能、才干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3" name="矩形 29702"/>
          <p:cNvSpPr/>
          <p:nvPr/>
        </p:nvSpPr>
        <p:spPr>
          <a:xfrm>
            <a:off x="6443663" y="1125538"/>
            <a:ext cx="239236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它鸣叫，却不能通晓它的意思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4" name="矩形 29703"/>
          <p:cNvSpPr/>
          <p:nvPr/>
        </p:nvSpPr>
        <p:spPr>
          <a:xfrm>
            <a:off x="1692275" y="2700338"/>
            <a:ext cx="493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握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5" name="矩形 29704"/>
          <p:cNvSpPr/>
          <p:nvPr/>
        </p:nvSpPr>
        <p:spPr>
          <a:xfrm>
            <a:off x="2886075" y="2700338"/>
            <a:ext cx="80486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面对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6" name="矩形 29705"/>
          <p:cNvSpPr/>
          <p:nvPr/>
        </p:nvSpPr>
        <p:spPr>
          <a:xfrm>
            <a:off x="5076825" y="2708275"/>
            <a:ext cx="35877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表示惊叹，相当于“唉”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707" name="矩形 29706"/>
          <p:cNvSpPr/>
          <p:nvPr/>
        </p:nvSpPr>
        <p:spPr>
          <a:xfrm>
            <a:off x="250825" y="5046663"/>
            <a:ext cx="6450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真的没有千里马吗？其，表示加强诘问语气。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ctrTitle" idx="4294967295"/>
          </p:nvPr>
        </p:nvSpPr>
        <p:spPr>
          <a:xfrm>
            <a:off x="381000" y="381000"/>
            <a:ext cx="1981200" cy="533400"/>
          </a:xfrm>
        </p:spPr>
        <p:txBody>
          <a:bodyPr vert="horz" wrap="square" lIns="91440" tIns="45720" rIns="91440" bIns="45720" anchor="b" anchorCtr="1"/>
          <a:lstStyle>
            <a:lvl1pPr lvl="0" algn="r">
              <a:buClrTx/>
              <a:buSzTx/>
              <a:buFontTx/>
              <a:defRPr sz="4400"/>
            </a:lvl1pPr>
          </a:lstStyle>
          <a:p>
            <a:pPr lvl="0" algn="l" eaLnBrk="1" hangingPunct="1"/>
            <a:r>
              <a:rPr lang="zh-CN" altLang="en-US" sz="3600" b="1" dirty="0">
                <a:solidFill>
                  <a:srgbClr val="08080A"/>
                </a:solidFill>
                <a:ea typeface="黑体" panose="02010609060101010101" pitchFamily="49" charset="-122"/>
              </a:rPr>
              <a:t>文段三</a:t>
            </a:r>
            <a:r>
              <a:rPr lang="zh-CN" altLang="en-US" sz="3600" dirty="0">
                <a:solidFill>
                  <a:srgbClr val="08080A"/>
                </a:solidFill>
                <a:ea typeface="黑体" panose="02010609060101010101" pitchFamily="49" charset="-122"/>
              </a:rPr>
              <a:t>：</a:t>
            </a:r>
            <a:endParaRPr lang="zh-CN" altLang="en-US" sz="3600" dirty="0">
              <a:solidFill>
                <a:srgbClr val="08080A"/>
              </a:solidFill>
              <a:ea typeface="黑体" panose="02010609060101010101" pitchFamily="49" charset="-122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subTitle" idx="4294967295"/>
          </p:nvPr>
        </p:nvSpPr>
        <p:spPr>
          <a:xfrm>
            <a:off x="304800" y="838200"/>
            <a:ext cx="8686800" cy="3681730"/>
          </a:xfrm>
          <a:solidFill>
            <a:schemeClr val="accent5"/>
          </a:solidFill>
        </p:spPr>
        <p:txBody>
          <a:bodyPr vert="horz" wrap="square" lIns="91440" tIns="45720" rIns="91440" bIns="45720" anchor="t" anchorCtr="1"/>
          <a:lstStyle>
            <a:lvl1pPr marL="0" lvl="0" indent="0" algn="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 sz="4000" dirty="0">
                <a:solidFill>
                  <a:srgbClr val="3366FF"/>
                </a:solidFill>
                <a:ea typeface="隶书" panose="02010509060101010101" pitchFamily="49" charset="-122"/>
              </a:rPr>
              <a:t>实词：</a:t>
            </a:r>
            <a:endParaRPr lang="zh-CN" altLang="en-US" sz="4000" dirty="0">
              <a:solidFill>
                <a:srgbClr val="3366FF"/>
              </a:solidFill>
              <a:ea typeface="隶书" panose="02010509060101010101" pitchFamily="49" charset="-122"/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策</a:t>
            </a:r>
            <a:r>
              <a:rPr lang="zh-CN" altLang="en-US" b="1" dirty="0"/>
              <a:t>之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用鞭子打</a:t>
            </a:r>
            <a:r>
              <a:rPr lang="zh-CN" altLang="en-US" b="1" dirty="0"/>
              <a:t>               </a:t>
            </a:r>
            <a:r>
              <a:rPr lang="zh-CN" altLang="en-US" b="1" dirty="0">
                <a:solidFill>
                  <a:srgbClr val="08080A"/>
                </a:solidFill>
              </a:rPr>
              <a:t>执</a:t>
            </a:r>
            <a:r>
              <a:rPr lang="zh-CN" altLang="en-US" b="1" dirty="0">
                <a:solidFill>
                  <a:srgbClr val="FF0000"/>
                </a:solidFill>
              </a:rPr>
              <a:t>策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马鞭子</a:t>
            </a:r>
            <a:r>
              <a:rPr lang="zh-CN" altLang="en-US" b="1" dirty="0"/>
              <a:t>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道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方法，正确的方法。</a:t>
            </a: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尽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竭尽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材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通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8080A"/>
                </a:solidFill>
              </a:rPr>
              <a:t>才</a:t>
            </a:r>
            <a:r>
              <a:rPr lang="zh-CN" altLang="en-US" b="1" dirty="0">
                <a:solidFill>
                  <a:srgbClr val="08080A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b="1" dirty="0">
                <a:solidFill>
                  <a:srgbClr val="08080A"/>
                </a:solidFill>
              </a:rPr>
              <a:t>，才能</a:t>
            </a:r>
            <a:r>
              <a:rPr lang="zh-CN" altLang="en-US" b="1" dirty="0"/>
              <a:t>          </a:t>
            </a:r>
            <a:r>
              <a:rPr lang="zh-CN" altLang="en-US" b="1" dirty="0">
                <a:solidFill>
                  <a:srgbClr val="FF66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鸣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鸣叫 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通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通晓    </a:t>
            </a:r>
            <a:r>
              <a:rPr lang="zh-CN" altLang="en-US" b="1" dirty="0"/>
              <a:t>                    </a:t>
            </a:r>
            <a:r>
              <a:rPr lang="zh-CN" altLang="en-US" b="1" dirty="0">
                <a:solidFill>
                  <a:srgbClr val="FF0000"/>
                </a:solidFill>
              </a:rPr>
              <a:t> 执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拿着</a:t>
            </a:r>
            <a:r>
              <a:rPr lang="zh-CN" altLang="en-US" b="1" dirty="0"/>
              <a:t>     </a:t>
            </a:r>
            <a:endParaRPr lang="zh-CN" altLang="en-US" b="1" dirty="0"/>
          </a:p>
          <a:p>
            <a:pPr lvl="0" algn="l" eaLnBrk="1" hangingPunct="1"/>
            <a:r>
              <a:rPr lang="zh-CN" altLang="en-US" b="1" dirty="0">
                <a:solidFill>
                  <a:srgbClr val="FF0000"/>
                </a:solidFill>
              </a:rPr>
              <a:t>临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面对</a:t>
            </a:r>
            <a:r>
              <a:rPr lang="zh-CN" altLang="en-US" b="1" dirty="0"/>
              <a:t>                         </a:t>
            </a:r>
            <a:r>
              <a:rPr lang="zh-CN" altLang="en-US" b="1" dirty="0">
                <a:solidFill>
                  <a:srgbClr val="FF0000"/>
                </a:solidFill>
              </a:rPr>
              <a:t>知</a:t>
            </a:r>
            <a:r>
              <a:rPr lang="en-US" altLang="zh-CN" b="1">
                <a:latin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08080A"/>
                </a:solidFill>
              </a:rPr>
              <a:t>识别，了解</a:t>
            </a:r>
            <a:endParaRPr lang="zh-CN" altLang="en-US" b="1" dirty="0">
              <a:solidFill>
                <a:srgbClr val="08080A"/>
              </a:solidFill>
            </a:endParaRPr>
          </a:p>
          <a:p>
            <a:pPr lvl="0" algn="l" eaLnBrk="1" hangingPunct="1"/>
            <a:endParaRPr lang="zh-CN" altLang="en-US" b="1" dirty="0">
              <a:solidFill>
                <a:srgbClr val="08080A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6" name="矩形 30725"/>
          <p:cNvSpPr/>
          <p:nvPr/>
        </p:nvSpPr>
        <p:spPr>
          <a:xfrm>
            <a:off x="252095" y="848995"/>
            <a:ext cx="8703945" cy="56889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世上有了伯乐，然后才会有千里马。千里马是经常有的，可是伯乐却不经常有。因此，即使是很名贵的马也只能在仆役的手下受到屈辱，跟普通的马一起死在马厩里，不能获得千里马的称号。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日行千里的马，一顿有时能吃下一石粮食。喂马的人不懂得要根据它日行千里的本领来喂养它。（所以）这样的马，虽有日行千里的能耐，却吃不饱，力气不足，它的才能和美好的素质也就表现不出来，想要跟普通的马相等尚且办不到，又怎么能要求它日行千里呢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5361"/>
          <p:cNvSpPr txBox="1">
            <a:spLocks noChangeArrowheads="1"/>
          </p:cNvSpPr>
          <p:nvPr/>
        </p:nvSpPr>
        <p:spPr bwMode="auto">
          <a:xfrm>
            <a:off x="252095" y="78740"/>
            <a:ext cx="1943100" cy="768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译 文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31746"/>
          <p:cNvSpPr/>
          <p:nvPr/>
        </p:nvSpPr>
        <p:spPr>
          <a:xfrm>
            <a:off x="266065" y="321310"/>
            <a:ext cx="8450580" cy="332295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鞭策它，不按正确的方法，喂养又不足以使它充分发挥自己的才能，它鸣叫却不能通晓它的意思，（反而）拿着鞭子站在它跟前说：“天下没有千里马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!”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唉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!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真的没有千里马吗？其实是他们真不识得千里马啊！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8434" name="图片 3174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0" y="3645024"/>
            <a:ext cx="4144962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文体作者配音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026" descr="C:\My Documents\LSB13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1042982" y="3750753"/>
            <a:ext cx="701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defTabSz="914400" fontAlgn="base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88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  <a:cs typeface="+mn-cs"/>
              </a:rPr>
              <a:t>马     说</a:t>
            </a:r>
            <a:br>
              <a:rPr kumimoji="1" lang="zh-CN" altLang="en-US" sz="60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  <a:cs typeface="+mn-cs"/>
              </a:rPr>
            </a:br>
            <a:r>
              <a:rPr kumimoji="1" lang="zh-CN" altLang="en-US" sz="44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韩   愈</a:t>
            </a:r>
            <a:endParaRPr kumimoji="1" lang="zh-CN" altLang="en-US" sz="4400" kern="1200" cap="none" spc="50" normalizeH="0" baseline="0" noProof="0" dirty="0" smtClean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09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22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checker/>
      </p:transition>
    </mc:Choice>
    <mc:Fallback>
      <p:transition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974215" y="3278505"/>
            <a:ext cx="588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课《马说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checker/>
      </p:transition>
    </mc:Choice>
    <mc:Fallback>
      <p:transition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文体作者配音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026" descr="C:\My Documents\LSB13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1042982" y="3750753"/>
            <a:ext cx="701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defTabSz="914400" fontAlgn="base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88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  <a:cs typeface="+mn-cs"/>
              </a:rPr>
              <a:t>马     说</a:t>
            </a:r>
            <a:br>
              <a:rPr kumimoji="1" lang="zh-CN" altLang="en-US" sz="60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  <a:cs typeface="+mn-cs"/>
              </a:rPr>
            </a:br>
            <a:r>
              <a:rPr kumimoji="1" lang="zh-CN" altLang="en-US" sz="4400" kern="1200" cap="none" spc="50" normalizeH="0" baseline="0" noProof="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韩   愈</a:t>
            </a:r>
            <a:endParaRPr kumimoji="1" lang="zh-CN" altLang="en-US" sz="4400" kern="1200" cap="none" spc="50" normalizeH="0" baseline="0" noProof="0" dirty="0" smtClean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16397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8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细节感知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387" name="Rectangle 2"/>
          <p:cNvSpPr/>
          <p:nvPr/>
        </p:nvSpPr>
        <p:spPr>
          <a:xfrm>
            <a:off x="128905" y="1310640"/>
            <a:ext cx="8918575" cy="73088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课文共三小节，每一小节分别阐述了什么观点？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48590" y="3250565"/>
            <a:ext cx="921385" cy="185356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 说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4"/>
          <p:cNvSpPr/>
          <p:nvPr/>
        </p:nvSpPr>
        <p:spPr bwMode="auto">
          <a:xfrm>
            <a:off x="1008063" y="2727325"/>
            <a:ext cx="304800" cy="3124200"/>
          </a:xfrm>
          <a:prstGeom prst="leftBrace">
            <a:avLst>
              <a:gd name="adj1" fmla="val 58636"/>
              <a:gd name="adj2" fmla="val 50000"/>
            </a:avLst>
          </a:prstGeom>
          <a:noFill/>
          <a:ln w="28575">
            <a:solidFill>
              <a:schemeClr val="accent3">
                <a:lumMod val="75000"/>
              </a:schemeClr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921125" y="3395663"/>
            <a:ext cx="608013" cy="503238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368425" y="4049713"/>
            <a:ext cx="571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揭示千里马被埋没的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根本原因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921125" y="4735513"/>
            <a:ext cx="608013" cy="503238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1368425" y="2727325"/>
            <a:ext cx="58562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说明伯乐对千里马命运的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决定作用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368425" y="5310188"/>
            <a:ext cx="66484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对执策者的“不知马”进行辛辣的讽刺。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8074025" y="3395663"/>
            <a:ext cx="676275" cy="1708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层层递进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AutoShape 4"/>
          <p:cNvSpPr/>
          <p:nvPr/>
        </p:nvSpPr>
        <p:spPr bwMode="auto">
          <a:xfrm flipH="1">
            <a:off x="7710488" y="2727325"/>
            <a:ext cx="303213" cy="3124200"/>
          </a:xfrm>
          <a:prstGeom prst="leftBrace">
            <a:avLst>
              <a:gd name="adj1" fmla="val 58636"/>
              <a:gd name="adj2" fmla="val 50000"/>
            </a:avLst>
          </a:prstGeom>
          <a:noFill/>
          <a:ln w="28575">
            <a:solidFill>
              <a:schemeClr val="accent3">
                <a:lumMod val="75000"/>
              </a:schemeClr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 bldLvl="0" animBg="1"/>
      <p:bldP spid="11" grpId="0"/>
      <p:bldP spid="12" grpId="0"/>
      <p:bldP spid="16" grpId="0"/>
      <p:bldP spid="1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40962"/>
          <p:cNvSpPr/>
          <p:nvPr/>
        </p:nvSpPr>
        <p:spPr>
          <a:xfrm>
            <a:off x="250825" y="620713"/>
            <a:ext cx="67516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自由诵读一遍，思考下面的问题：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矩形 40963"/>
          <p:cNvSpPr/>
          <p:nvPr/>
        </p:nvSpPr>
        <p:spPr>
          <a:xfrm>
            <a:off x="260350" y="1484313"/>
            <a:ext cx="50323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）文中的千里马有什么特征？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6" name="矩形 40965"/>
          <p:cNvSpPr/>
          <p:nvPr/>
        </p:nvSpPr>
        <p:spPr>
          <a:xfrm>
            <a:off x="822960" y="2124075"/>
            <a:ext cx="3509963" cy="52197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日行千里、吃得很多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413" name="矩形 40966"/>
          <p:cNvSpPr/>
          <p:nvPr/>
        </p:nvSpPr>
        <p:spPr>
          <a:xfrm>
            <a:off x="260350" y="2987675"/>
            <a:ext cx="5749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韩愈笔下的千里马有哪些遭遇？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8" name="矩形 40967"/>
          <p:cNvSpPr/>
          <p:nvPr/>
        </p:nvSpPr>
        <p:spPr>
          <a:xfrm>
            <a:off x="511175" y="3789363"/>
            <a:ext cx="8632825" cy="177038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祗辱于奴隶人之手，骈死于槽枥之间。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食不饱，力不足，才美不外见。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策之不以其道，食之不能尽其材，鸣之而不能通其意。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8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8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8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0968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0968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0968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0" name="矩形 41989"/>
          <p:cNvSpPr/>
          <p:nvPr/>
        </p:nvSpPr>
        <p:spPr>
          <a:xfrm>
            <a:off x="1403350" y="2609850"/>
            <a:ext cx="6481763" cy="3390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第一段末“也”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流露出无限痛惜的感情。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第二段末“也”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反问，有愤怒、谴责的强烈语气。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第三段末“也”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即有痛切，又有对无知的饲马者的嘲讽。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8435" name="矩形 41992"/>
          <p:cNvSpPr/>
          <p:nvPr/>
        </p:nvSpPr>
        <p:spPr>
          <a:xfrm>
            <a:off x="250825" y="481648"/>
            <a:ext cx="8642350" cy="18938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韩愈不仅将自己对千里马的同情挥洒在描绘千里马遭遇的字里行间，他那复杂的情感还寄托在文中每段段末的那三个内涵丰富的“也”字上。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8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90">
                                            <p:txEl>
                                              <p:charRg st="8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90">
                                            <p:txEl>
                                              <p:charRg st="8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90">
                                            <p:txEl>
                                              <p:charRg st="8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90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90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90">
                                            <p:txEl>
                                              <p:charRg st="2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990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990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990">
                                            <p:txEl>
                                              <p:charRg st="28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4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990">
                                            <p:txEl>
                                              <p:charRg st="4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990">
                                            <p:txEl>
                                              <p:charRg st="4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990">
                                            <p:txEl>
                                              <p:charRg st="4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99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99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99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41992"/>
          <p:cNvSpPr/>
          <p:nvPr/>
        </p:nvSpPr>
        <p:spPr>
          <a:xfrm>
            <a:off x="250825" y="557213"/>
            <a:ext cx="8642350" cy="12938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文中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千里马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 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伯乐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 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说天下无马的人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各指什么人？作者想表明什么意思？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矩形 43010"/>
          <p:cNvSpPr/>
          <p:nvPr/>
        </p:nvSpPr>
        <p:spPr>
          <a:xfrm>
            <a:off x="684213" y="2506663"/>
            <a:ext cx="21082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千里马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6213" y="2506663"/>
            <a:ext cx="3276600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寓指有才能的人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sp>
        <p:nvSpPr>
          <p:cNvPr id="19461" name="矩形 43012"/>
          <p:cNvSpPr/>
          <p:nvPr/>
        </p:nvSpPr>
        <p:spPr>
          <a:xfrm>
            <a:off x="684213" y="3406775"/>
            <a:ext cx="1722437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伯乐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86213" y="3409950"/>
            <a:ext cx="327660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寓指识才的明君。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3" name="矩形 43014"/>
          <p:cNvSpPr/>
          <p:nvPr/>
        </p:nvSpPr>
        <p:spPr>
          <a:xfrm>
            <a:off x="684213" y="4306888"/>
            <a:ext cx="3646487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说天下无马的人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56213" y="4314825"/>
            <a:ext cx="327660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寓指封建守旧者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863850" y="2638425"/>
            <a:ext cx="835025" cy="28892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863850" y="3538538"/>
            <a:ext cx="835025" cy="28892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130675" y="4438650"/>
            <a:ext cx="835025" cy="28892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长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文体作者配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马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43016"/>
          <p:cNvSpPr/>
          <p:nvPr/>
        </p:nvSpPr>
        <p:spPr>
          <a:xfrm>
            <a:off x="250825" y="1025525"/>
            <a:ext cx="8632825" cy="42926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    韩愈的话表明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有贤能的人士只有遇上圣明的君主才能发挥专长</a:t>
            </a:r>
            <a:r>
              <a:rPr lang="zh-CN" altLang="en-US" sz="3000" b="1" dirty="0">
                <a:latin typeface="宋体" panose="02010600030101010101" pitchFamily="2" charset="-122"/>
              </a:rPr>
              <a:t>。否则，即使才华出众，也不免受辱、埋没。</a:t>
            </a:r>
            <a:endParaRPr lang="en-US" altLang="zh-CN" sz="3000" b="1" dirty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</a:rPr>
              <a:t>作者极言“伯乐”的重要、可贵，对人才埋没深为慨叹。</a:t>
            </a:r>
            <a:r>
              <a:rPr lang="zh-CN" altLang="en-US" sz="30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韩愈在文中借题发挥，抨击那些糟蹋“名马”的“食马者”，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抒发自己怀才不遇的愤懑之情。这和韩愈本人的遭遇是有紧密联系的。</a:t>
            </a:r>
            <a:endParaRPr lang="zh-CN" altLang="en-US" sz="3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27650"/>
          <p:cNvSpPr/>
          <p:nvPr/>
        </p:nvSpPr>
        <p:spPr>
          <a:xfrm>
            <a:off x="128905" y="1144270"/>
            <a:ext cx="6943725" cy="4569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    这篇</a:t>
            </a:r>
            <a:r>
              <a:rPr lang="en-US" altLang="zh-CN" sz="2800" b="1" dirty="0"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</a:rPr>
              <a:t>马说</a:t>
            </a:r>
            <a:r>
              <a:rPr lang="en-US" altLang="zh-CN" sz="2800" b="1" dirty="0"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</a:rPr>
              <a:t>大约作于贞元十一年至十六年间。这时，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韩愈初登仕途，很不得志</a:t>
            </a:r>
            <a:r>
              <a:rPr lang="zh-CN" altLang="en-US" sz="2800" b="1" dirty="0">
                <a:latin typeface="宋体" panose="02010600030101010101" pitchFamily="2" charset="-122"/>
              </a:rPr>
              <a:t>。他曾三次上书宰相求擢用。很可惜有“忧天下之心”的他，终未被采纳。后来又相继依附于一些节度使幕下，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郁郁不得志</a:t>
            </a:r>
            <a:r>
              <a:rPr lang="zh-CN" altLang="en-US" sz="2800" b="1" dirty="0">
                <a:latin typeface="宋体" panose="02010600030101010101" pitchFamily="2" charset="-122"/>
              </a:rPr>
              <a:t>，再加上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当时奸佞当权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政治黑暗，有才能之士不受重视</a:t>
            </a:r>
            <a:r>
              <a:rPr lang="zh-CN" altLang="en-US" sz="2800" b="1" dirty="0">
                <a:latin typeface="宋体" panose="02010600030101010101" pitchFamily="2" charset="-122"/>
              </a:rPr>
              <a:t>，所以他有</a:t>
            </a:r>
            <a:r>
              <a:rPr lang="zh-CN" altLang="en-US" sz="28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“伯乐不常有”</a:t>
            </a:r>
            <a:r>
              <a:rPr lang="zh-CN" altLang="en-US" sz="2800" b="1" dirty="0">
                <a:latin typeface="宋体" panose="02010600030101010101" pitchFamily="2" charset="-122"/>
              </a:rPr>
              <a:t>之叹。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3" name="图片 2765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32240" y="2924943"/>
            <a:ext cx="2028830" cy="325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508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21509" name="Picture 7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0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背景资料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7" name="文本框 44036"/>
          <p:cNvSpPr txBox="1"/>
          <p:nvPr/>
        </p:nvSpPr>
        <p:spPr>
          <a:xfrm>
            <a:off x="3635375" y="1187450"/>
            <a:ext cx="18732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托物寓意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4" name="文本框 44043"/>
          <p:cNvSpPr txBox="1"/>
          <p:nvPr/>
        </p:nvSpPr>
        <p:spPr>
          <a:xfrm>
            <a:off x="250825" y="3941763"/>
            <a:ext cx="8632825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3000" b="1" dirty="0">
                <a:latin typeface="Arial" panose="020B0604020202020204" pitchFamily="34" charset="0"/>
              </a:rPr>
              <a:t>       借千里马难遇伯乐，最终被埋没，揭露封建统治者埋没人才的现象，也表达作者怀才不遇的愤意。 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grpSp>
        <p:nvGrpSpPr>
          <p:cNvPr id="22532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22539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艺术特色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矩形 43010"/>
          <p:cNvSpPr/>
          <p:nvPr/>
        </p:nvSpPr>
        <p:spPr>
          <a:xfrm>
            <a:off x="1503363" y="2114550"/>
            <a:ext cx="133985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千里马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7075" y="2114550"/>
            <a:ext cx="313055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latin typeface="宋体" panose="02010600030101010101" pitchFamily="2" charset="-122"/>
              </a:rPr>
              <a:t>寓指有才能的人。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125788" y="2284413"/>
            <a:ext cx="835025" cy="287338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43010"/>
          <p:cNvSpPr/>
          <p:nvPr/>
        </p:nvSpPr>
        <p:spPr>
          <a:xfrm>
            <a:off x="1503363" y="2844800"/>
            <a:ext cx="1146175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伯 乐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7550" y="2844800"/>
            <a:ext cx="3140075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latin typeface="宋体" panose="02010600030101010101" pitchFamily="2" charset="-122"/>
              </a:rPr>
              <a:t>寓指识才的人。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125788" y="3013075"/>
            <a:ext cx="835025" cy="28892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长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长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44" grpId="0"/>
      <p:bldP spid="13" grpId="0"/>
      <p:bldP spid="14" grpId="0"/>
      <p:bldP spid="15" grpId="0" bldLvl="0" animBg="1"/>
      <p:bldP spid="16" grpId="0"/>
      <p:bldP spid="17" grpId="0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>
            <a:off x="827088" y="1412875"/>
            <a:ext cx="727392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0850" indent="-450850"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3000" b="1" dirty="0">
                <a:latin typeface="宋体" panose="02010600030101010101" pitchFamily="2" charset="-122"/>
                <a:sym typeface="Arial" panose="020B0604020202020204" pitchFamily="34" charset="0"/>
              </a:rPr>
              <a:t>借助注释和工具书自读课文，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理解作者的观点和情感</a:t>
            </a:r>
            <a:r>
              <a:rPr lang="zh-CN" altLang="en-US" sz="3000" b="1" dirty="0"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en-US" altLang="zh-CN" sz="3000" b="1" dirty="0"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marL="450850" indent="-450850"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3000" b="1" dirty="0">
                <a:latin typeface="宋体" panose="02010600030101010101" pitchFamily="2" charset="-122"/>
                <a:sym typeface="Arial" panose="020B0604020202020204" pitchFamily="34" charset="0"/>
              </a:rPr>
              <a:t>结合具体文句理解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主要实词</a:t>
            </a:r>
            <a:r>
              <a:rPr lang="zh-CN" altLang="en-US" sz="3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在表情达意上的作用。</a:t>
            </a:r>
            <a:endParaRPr lang="zh-CN" altLang="en-US" sz="3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099" name="Group 1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4101" name="Picture 18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文本框 2"/>
            <p:cNvSpPr txBox="1"/>
            <p:nvPr/>
          </p:nvSpPr>
          <p:spPr>
            <a:xfrm>
              <a:off x="476" y="509"/>
              <a:ext cx="108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学习目标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t="33154"/>
          <a:stretch>
            <a:fillRect/>
          </a:stretch>
        </p:blipFill>
        <p:spPr bwMode="auto">
          <a:xfrm>
            <a:off x="7770981" y="5514565"/>
            <a:ext cx="1112445" cy="101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2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23573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4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矩形 1"/>
          <p:cNvSpPr/>
          <p:nvPr/>
        </p:nvSpPr>
        <p:spPr>
          <a:xfrm>
            <a:off x="1123950" y="1916113"/>
            <a:ext cx="11064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第</a:t>
            </a: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段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00330" y="2439670"/>
            <a:ext cx="798195" cy="193421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马  说</a:t>
            </a:r>
            <a:endParaRPr lang="zh-CN" altLang="en-US" sz="4000" b="1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左大括号 50181"/>
          <p:cNvSpPr/>
          <p:nvPr/>
        </p:nvSpPr>
        <p:spPr bwMode="auto">
          <a:xfrm>
            <a:off x="852488" y="1611313"/>
            <a:ext cx="360363" cy="4121150"/>
          </a:xfrm>
          <a:prstGeom prst="leftBrace">
            <a:avLst>
              <a:gd name="adj1" fmla="val 45957"/>
              <a:gd name="adj2" fmla="val 50000"/>
            </a:avLst>
          </a:prstGeom>
          <a:noFill/>
          <a:ln w="28575">
            <a:solidFill>
              <a:schemeClr val="accent3">
                <a:lumMod val="75000"/>
              </a:schemeClr>
            </a:solidFill>
            <a:rou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3950" y="3336925"/>
            <a:ext cx="11064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第</a:t>
            </a: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段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3950" y="4795838"/>
            <a:ext cx="11064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第</a:t>
            </a: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段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36813" y="1558925"/>
            <a:ext cx="3535362" cy="1292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latin typeface="宋体" panose="02010600030101010101" pitchFamily="2" charset="-122"/>
              </a:rPr>
              <a:t>伯乐决定千里马的命运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千里马常有伯乐不常有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人才常有识才者常无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959475" y="2005013"/>
            <a:ext cx="582613" cy="433388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959475" y="3409950"/>
            <a:ext cx="582613" cy="43497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5959475" y="4838700"/>
            <a:ext cx="582613" cy="434975"/>
          </a:xfrm>
          <a:prstGeom prst="rightArrow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96063" y="1970088"/>
            <a:ext cx="1627187" cy="5222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怀才不遇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96063" y="3336925"/>
            <a:ext cx="1627187" cy="523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满腔悲愤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96063" y="4773613"/>
            <a:ext cx="1627187" cy="523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卒章显志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7388" y="2205038"/>
            <a:ext cx="646112" cy="28305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英雄无用武之地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36813" y="2973388"/>
            <a:ext cx="3200400" cy="1292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latin typeface="宋体" panose="02010600030101010101" pitchFamily="2" charset="-122"/>
              </a:rPr>
              <a:t>食马不知马马被埋没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从反面论证中心论点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意在谴责识马者无知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6813" y="4429125"/>
            <a:ext cx="3200400" cy="1293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latin typeface="宋体" panose="02010600030101010101" pitchFamily="2" charset="-122"/>
              </a:rPr>
              <a:t>食马者不懂怎样用马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残酷方式对待千里马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r>
              <a:rPr lang="zh-CN" altLang="en-US" sz="2600" b="1" dirty="0">
                <a:latin typeface="宋体" panose="02010600030101010101" pitchFamily="2" charset="-122"/>
              </a:rPr>
              <a:t>痛斥统治者摧残人才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152650" y="1538288"/>
            <a:ext cx="249238" cy="1362075"/>
          </a:xfrm>
          <a:prstGeom prst="leftBrace">
            <a:avLst>
              <a:gd name="adj1" fmla="val 22928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2138363" y="2947988"/>
            <a:ext cx="247650" cy="1360488"/>
          </a:xfrm>
          <a:prstGeom prst="leftBrace">
            <a:avLst>
              <a:gd name="adj1" fmla="val 22928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2152650" y="4398963"/>
            <a:ext cx="249238" cy="1362075"/>
          </a:xfrm>
          <a:prstGeom prst="leftBrace">
            <a:avLst>
              <a:gd name="adj1" fmla="val 22928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1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2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/>
      <p:bldP spid="9" grpId="0"/>
      <p:bldP spid="13" grpId="0" build="p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 build="p"/>
      <p:bldP spid="24" grpId="0" build="p"/>
      <p:bldP spid="2" grpId="0" bldLvl="0" animBg="1"/>
      <p:bldP spid="26" grpId="0" bldLvl="0" animBg="1"/>
      <p:bldP spid="2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24581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t="33154"/>
          <a:stretch>
            <a:fillRect/>
          </a:stretch>
        </p:blipFill>
        <p:spPr bwMode="auto">
          <a:xfrm>
            <a:off x="7770981" y="5514565"/>
            <a:ext cx="1112445" cy="101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文本框 18437"/>
          <p:cNvSpPr txBox="1"/>
          <p:nvPr/>
        </p:nvSpPr>
        <p:spPr>
          <a:xfrm>
            <a:off x="208915" y="1399540"/>
            <a:ext cx="872680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宋体" panose="02010600030101010101" pitchFamily="2" charset="-122"/>
              </a:rPr>
              <a:t>    本文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以千里马不遇伯乐</a:t>
            </a:r>
            <a:r>
              <a:rPr lang="zh-CN" altLang="en-US" sz="3000" b="1" dirty="0">
                <a:latin typeface="宋体" panose="02010600030101010101" pitchFamily="2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比喻贤才不遇明主</a:t>
            </a:r>
            <a:r>
              <a:rPr lang="zh-CN" altLang="en-US" sz="3000" b="1" dirty="0">
                <a:latin typeface="宋体" panose="02010600030101010101" pitchFamily="2" charset="-122"/>
              </a:rPr>
              <a:t>，表明作者希望统治者能识别人才、重用人才，使他们能充分发挥才能。</a:t>
            </a:r>
            <a:endParaRPr lang="zh-CN" altLang="en-US" sz="3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	</a:t>
            </a:r>
            <a:r>
              <a:rPr lang="zh-CN" altLang="en-US" sz="3000" b="1" dirty="0">
                <a:latin typeface="宋体" panose="02010600030101010101" pitchFamily="2" charset="-122"/>
              </a:rPr>
              <a:t>全文寄托了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作者怀才不遇、壮志难酬</a:t>
            </a:r>
            <a:r>
              <a:rPr lang="zh-CN" altLang="en-US" sz="3000" b="1" dirty="0">
                <a:latin typeface="宋体" panose="02010600030101010101" pitchFamily="2" charset="-122"/>
              </a:rPr>
              <a:t>的愤懑不平和穷困潦倒之感，并对统治者埋没、摧残人才，进行了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讽刺和控诉</a:t>
            </a:r>
            <a:r>
              <a:rPr lang="zh-CN" altLang="en-US" sz="3000" b="1" dirty="0">
                <a:latin typeface="宋体" panose="02010600030101010101" pitchFamily="2" charset="-122"/>
              </a:rPr>
              <a:t>。</a:t>
            </a:r>
            <a:endParaRPr lang="zh-CN" altLang="en-US" sz="3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25605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6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5603" name="Picture 8" descr="http://img.sucai.redocn.com/attachments/images/201009/20100920/20100919_5ccd547a55a904b3fe19mf6x2kXmFfla.jpg"/>
          <p:cNvPicPr>
            <a:picLocks noChangeAspect="1"/>
          </p:cNvPicPr>
          <p:nvPr/>
        </p:nvPicPr>
        <p:blipFill>
          <a:blip r:embed="rId2"/>
          <a:srcRect b="8502"/>
          <a:stretch>
            <a:fillRect/>
          </a:stretch>
        </p:blipFill>
        <p:spPr>
          <a:xfrm>
            <a:off x="7618413" y="5157788"/>
            <a:ext cx="1265237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3554"/>
          <p:cNvSpPr/>
          <p:nvPr/>
        </p:nvSpPr>
        <p:spPr>
          <a:xfrm>
            <a:off x="260350" y="1328738"/>
            <a:ext cx="8623300" cy="350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     有人说</a:t>
            </a:r>
            <a:r>
              <a:rPr lang="zh-CN" altLang="en-US" sz="2800" b="1" dirty="0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</a:rPr>
              <a:t>世有伯乐，然后有千里马</a:t>
            </a:r>
            <a:r>
              <a:rPr lang="zh-CN" altLang="en-US" sz="2800" b="1" dirty="0"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</a:rPr>
              <a:t>的观念是片面的，不能把发现千里马的希望寄托在伯乐身上。伯乐难道就一定是公正的、无私的吗？千里马最重要的是自己创造条件被人发现，主动出击而不是坐等良机。你怎么看待伯乐和千里马的关系呢？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609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22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checker/>
      </p:transition>
    </mc:Choice>
    <mc:Fallback>
      <p:transition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Group 9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5125" name="Picture 10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2"/>
            <p:cNvSpPr txBox="1"/>
            <p:nvPr/>
          </p:nvSpPr>
          <p:spPr>
            <a:xfrm>
              <a:off x="476" y="509"/>
              <a:ext cx="108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123" name="Rectangle 2"/>
          <p:cNvSpPr/>
          <p:nvPr/>
        </p:nvSpPr>
        <p:spPr>
          <a:xfrm>
            <a:off x="128905" y="1249363"/>
            <a:ext cx="8640763" cy="1208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你能讲出几个含有“马”字的四字成语或是诗词名句吗？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2708275"/>
            <a:ext cx="8631238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不停蹄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齿徒增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到成功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耳东风 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工枚速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牛襟裾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首是瞻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放南山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角乌头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毛猬磔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前泼水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首欲东 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瘦毛长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咽车阗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空冀北   一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平川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7" descr="http://pic.qbaobei.com/Uploads/Picture/2016-07-16/578992b73c25f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2675" y="4365625"/>
            <a:ext cx="2730500" cy="172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0350" y="628650"/>
            <a:ext cx="8632825" cy="2170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驷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高车   走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观花   快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加鞭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革裹尸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空冀北   龙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精神   指鹿为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千军万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奔腾   老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识途   天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行空</a:t>
            </a:r>
            <a:r>
              <a:rPr lang="en-US" altLang="zh-CN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25" y="2906713"/>
            <a:ext cx="5957888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春风得意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蹄急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踏花归来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蹄香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浅草才能没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蹄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草枯鹰眼疾，雪尽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蹄轻。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7172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2"/>
            <p:cNvSpPr txBox="1"/>
            <p:nvPr/>
          </p:nvSpPr>
          <p:spPr>
            <a:xfrm>
              <a:off x="476" y="509"/>
              <a:ext cx="108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走近作者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矩形 49158"/>
          <p:cNvSpPr/>
          <p:nvPr/>
        </p:nvSpPr>
        <p:spPr>
          <a:xfrm>
            <a:off x="128905" y="1215390"/>
            <a:ext cx="8707755" cy="4250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韩愈</a:t>
            </a: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768——824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字退之</a:t>
            </a:r>
            <a:r>
              <a:rPr lang="zh-CN" altLang="en-US" sz="2800" b="1" dirty="0">
                <a:latin typeface="宋体" panose="02010600030101010101" pitchFamily="2" charset="-122"/>
              </a:rPr>
              <a:t>，河阳（现在河南孟州）人，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唐代散文家、诗人，散文尤其著名</a:t>
            </a:r>
            <a:r>
              <a:rPr lang="zh-CN" altLang="en-US" sz="2800" b="1" dirty="0">
                <a:latin typeface="宋体" panose="02010600030101010101" pitchFamily="2" charset="-122"/>
              </a:rPr>
              <a:t>，有“文起八代之衰”的美誉，与柳宗元同为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“古文运动”</a:t>
            </a:r>
            <a:r>
              <a:rPr lang="zh-CN" altLang="en-US" sz="2800" b="1" dirty="0">
                <a:latin typeface="宋体" panose="02010600030101010101" pitchFamily="2" charset="-122"/>
              </a:rPr>
              <a:t>倡导者，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是“唐宋八大家”之首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自谓郡望（郡里的显贵家族）昌黎，世称韩昌黎，谥号“文”，又称韩文公，官至吏部侍郎，故又称韩吏部。作品都收在</a:t>
            </a:r>
            <a:r>
              <a:rPr lang="en-US" altLang="zh-CN" sz="2800" b="1" dirty="0"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</a:rPr>
              <a:t>昌黎先生集</a:t>
            </a:r>
            <a:r>
              <a:rPr lang="en-US" altLang="zh-CN" sz="2800" b="1" dirty="0"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</a:rPr>
              <a:t>里。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9" name="Picture 3" descr="E:\课件素材\人物\柳宗元.BMP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667000"/>
            <a:ext cx="2362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4"/>
          <p:cNvSpPr/>
          <p:nvPr/>
        </p:nvSpPr>
        <p:spPr>
          <a:xfrm>
            <a:off x="78740" y="685800"/>
            <a:ext cx="5562600" cy="596519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韩愈初登仕途时，很不得志。曾</a:t>
            </a:r>
            <a:r>
              <a:rPr lang="zh-CN" altLang="en-US" sz="2800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三次上书宰相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请求重用遭冷遇，甚至</a:t>
            </a:r>
            <a:r>
              <a:rPr lang="zh-CN" altLang="en-US" sz="2800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三次登门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被守门人挡在门外。尽管如此，他仍然申明自己有“忧天下之心”，不会遁迹山林。后相继依附于节度使董晋和张建幕下，</a:t>
            </a:r>
            <a:r>
              <a:rPr lang="zh-CN" altLang="en-US" sz="2800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郁郁不得志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，所以作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马说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，发出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“伯乐不常有”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的感叹。</a:t>
            </a:r>
            <a:r>
              <a:rPr lang="zh-CN" altLang="en-US" sz="2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5029200" y="746125"/>
            <a:ext cx="434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en-US" altLang="zh-CN" sz="4400" b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endParaRPr lang="en-US" altLang="zh-CN" sz="60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149975" y="591820"/>
            <a:ext cx="24384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写 作</a:t>
            </a:r>
            <a:endParaRPr kumimoji="1" lang="zh-CN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背 景</a:t>
            </a:r>
            <a:endParaRPr kumimoji="1" lang="zh-CN" alt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8207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字词积累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 Box 8"/>
          <p:cNvSpPr txBox="1"/>
          <p:nvPr/>
        </p:nvSpPr>
        <p:spPr>
          <a:xfrm>
            <a:off x="250825" y="1196975"/>
            <a:ext cx="8632825" cy="517048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250000"/>
              </a:lnSpc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祗   辱　 骈   槽　 枥   邪  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策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外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 伯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马者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或尽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粟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2"/>
          <p:cNvSpPr txBox="1"/>
          <p:nvPr/>
        </p:nvSpPr>
        <p:spPr>
          <a:xfrm>
            <a:off x="225425" y="1343025"/>
            <a:ext cx="88106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zhǐ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 Box 12"/>
          <p:cNvSpPr txBox="1"/>
          <p:nvPr/>
        </p:nvSpPr>
        <p:spPr>
          <a:xfrm>
            <a:off x="1736725" y="1343025"/>
            <a:ext cx="6842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rǔ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5949950" y="1341438"/>
            <a:ext cx="7016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lì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 Box 12"/>
          <p:cNvSpPr txBox="1"/>
          <p:nvPr/>
        </p:nvSpPr>
        <p:spPr>
          <a:xfrm>
            <a:off x="2882900" y="1343025"/>
            <a:ext cx="11525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pián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410075" y="1343025"/>
            <a:ext cx="10175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cáo</a:t>
            </a:r>
            <a:endParaRPr lang="zh-CN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7308850" y="1343025"/>
            <a:ext cx="7191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yé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314325" y="3006725"/>
            <a:ext cx="7921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cè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2357438" y="3006725"/>
            <a:ext cx="12239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xiàn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Text Box 11"/>
          <p:cNvSpPr txBox="1"/>
          <p:nvPr/>
        </p:nvSpPr>
        <p:spPr>
          <a:xfrm>
            <a:off x="5013325" y="3006725"/>
            <a:ext cx="7191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lè</a:t>
            </a:r>
            <a:endParaRPr lang="zh-CN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 Box 11"/>
          <p:cNvSpPr txBox="1"/>
          <p:nvPr/>
        </p:nvSpPr>
        <p:spPr>
          <a:xfrm>
            <a:off x="6443663" y="3006725"/>
            <a:ext cx="6492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sì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 Box 11"/>
          <p:cNvSpPr txBox="1"/>
          <p:nvPr/>
        </p:nvSpPr>
        <p:spPr>
          <a:xfrm>
            <a:off x="684213" y="4699000"/>
            <a:ext cx="45354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shí     sù   dàn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6"/>
          <p:cNvGrpSpPr/>
          <p:nvPr/>
        </p:nvGrpSpPr>
        <p:grpSpPr>
          <a:xfrm>
            <a:off x="128588" y="404813"/>
            <a:ext cx="2319337" cy="700087"/>
            <a:chOff x="138" y="461"/>
            <a:chExt cx="1461" cy="441"/>
          </a:xfrm>
        </p:grpSpPr>
        <p:pic>
          <p:nvPicPr>
            <p:cNvPr id="9221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" y="461"/>
              <a:ext cx="1461" cy="4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2" name="文本框 2"/>
            <p:cNvSpPr txBox="1"/>
            <p:nvPr/>
          </p:nvSpPr>
          <p:spPr>
            <a:xfrm>
              <a:off x="476" y="509"/>
              <a:ext cx="108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整体感知</a:t>
              </a:r>
              <a:endParaRPr lang="zh-CN" altLang="en-US" sz="28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219" name="文本框 15361"/>
          <p:cNvSpPr txBox="1"/>
          <p:nvPr/>
        </p:nvSpPr>
        <p:spPr>
          <a:xfrm>
            <a:off x="2555875" y="1052513"/>
            <a:ext cx="30226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马说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解题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-252412" y="1844675"/>
            <a:ext cx="8891588" cy="3366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）“说”：是古代的一种托物寓意的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议论体裁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   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）“说”是“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谈谈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”的意思，比“论”随便些。 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627380" marR="0" lvl="0" indent="-62738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）“马说”这个标题，是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后来人加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的。从字面上可以解作“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说说千里马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”或“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说说千里马的问题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。”这篇文章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以马为喻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，谈的是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人才问题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29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6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charRg st="56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ags/tag3.xml><?xml version="1.0" encoding="utf-8"?>
<p:tagLst xmlns:p="http://schemas.openxmlformats.org/presentationml/2006/main">
  <p:tag name="KSO_WM_TEMPLATE_CATEGORY" val="custom"/>
  <p:tag name="KSO_WM_TEMPLATE_INDEX" val="16016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3329</Words>
  <Application>WPS 演示</Application>
  <PresentationFormat>全屏显示(4:3)</PresentationFormat>
  <Paragraphs>299</Paragraphs>
  <Slides>33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Arial Unicode MS</vt:lpstr>
      <vt:lpstr>Times New Roman</vt:lpstr>
      <vt:lpstr>黑体</vt:lpstr>
      <vt:lpstr>华文新魏</vt:lpstr>
      <vt:lpstr>华文中宋</vt:lpstr>
      <vt:lpstr>楷体</vt:lpstr>
      <vt:lpstr>Calibri</vt:lpstr>
      <vt:lpstr>Tahoma</vt:lpstr>
      <vt:lpstr>隶书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文段一：</vt:lpstr>
      <vt:lpstr>PowerPoint 演示文稿</vt:lpstr>
      <vt:lpstr>文段二：</vt:lpstr>
      <vt:lpstr>PowerPoint 演示文稿</vt:lpstr>
      <vt:lpstr>文段三：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   จุ๊บ</cp:lastModifiedBy>
  <cp:revision>174</cp:revision>
  <dcterms:created xsi:type="dcterms:W3CDTF">2018-02-04T11:13:00Z</dcterms:created>
  <dcterms:modified xsi:type="dcterms:W3CDTF">2019-05-21T07:43:20Z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