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7"/>
  </p:handoutMasterIdLst>
  <p:sldIdLst>
    <p:sldId id="470" r:id="rId3"/>
    <p:sldId id="947" r:id="rId4"/>
    <p:sldId id="948" r:id="rId5"/>
    <p:sldId id="949" r:id="rId6"/>
    <p:sldId id="958" r:id="rId7"/>
    <p:sldId id="968" r:id="rId8"/>
    <p:sldId id="950" r:id="rId9"/>
    <p:sldId id="951" r:id="rId10"/>
    <p:sldId id="952" r:id="rId11"/>
    <p:sldId id="963" r:id="rId12"/>
    <p:sldId id="964" r:id="rId14"/>
    <p:sldId id="965" r:id="rId15"/>
    <p:sldId id="748" r:id="rId16"/>
  </p:sldIdLst>
  <p:sldSz cx="9144000" cy="5144135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216"/>
      </p:cViewPr>
      <p:guideLst>
        <p:guide orient="horz" pos="147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4C29B4A-6FB2-4720-A69D-4AED572749B8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533" y="685800"/>
            <a:ext cx="6094934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AA800C7-F171-4119-814A-FAA0ED6FE03F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327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2771" name="幻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b="0" dirty="0">
                <a:latin typeface="Calibri" panose="020F0502020204030204" pitchFamily="34" charset="0"/>
              </a:rPr>
            </a:fld>
            <a:endParaRPr lang="zh-CN" altLang="en-US" sz="1200" b="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3481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4819" name="幻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b="0" dirty="0">
                <a:latin typeface="Calibri" panose="020F0502020204030204" pitchFamily="34" charset="0"/>
              </a:rPr>
            </a:fld>
            <a:endParaRPr lang="zh-CN" altLang="en-US" sz="1200" b="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4096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63" name="幻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b="0" dirty="0">
                <a:latin typeface="Calibri" panose="020F0502020204030204" pitchFamily="34" charset="0"/>
              </a:rPr>
            </a:fld>
            <a:endParaRPr lang="zh-CN" altLang="en-US" sz="1200" b="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098"/>
            <a:ext cx="7772400" cy="11027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8035" indent="0" algn="ctr">
              <a:buNone/>
              <a:defRPr/>
            </a:lvl7pPr>
            <a:lvl8pPr marL="2400935" indent="0" algn="ctr">
              <a:buNone/>
              <a:defRPr/>
            </a:lvl8pPr>
            <a:lvl9pPr marL="274383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49519-402F-4ECC-8D69-B142C67801E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1A602-7727-42CB-BC7F-9DD1A1A2753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19800" cy="438941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2327D-E316-4A55-9911-BAD630C1422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369458"/>
            <a:ext cx="3886200" cy="157428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369458"/>
            <a:ext cx="3886200" cy="157428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3058060"/>
            <a:ext cx="3886200" cy="15754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3058060"/>
            <a:ext cx="3886200" cy="15754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0A745-5724-4523-B3D6-A2386622BA7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173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416"/>
            <a:ext cx="7772400" cy="112533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0C8E9-89CA-41EF-81F1-344A7D0C689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50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50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55654-DDBA-4FEE-B143-65C5EFBCA1A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536"/>
            <a:ext cx="4040188" cy="47990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442"/>
            <a:ext cx="4040188" cy="29639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536"/>
            <a:ext cx="4041775" cy="47990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442"/>
            <a:ext cx="4041775" cy="29639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4C052-1075-426D-AAE3-83FFBC35C6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7644C-7A1E-480E-A18A-C74C949FF5B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2A92B-CD56-4674-BE7A-4BDF6B439B1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3"/>
            <a:ext cx="3008313" cy="87169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3"/>
            <a:ext cx="5111750" cy="43906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91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74065-EB19-423F-B24A-849C04740AF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12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662"/>
            <a:ext cx="5486400" cy="308664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208"/>
            <a:ext cx="5486400" cy="6037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8C607-7631-4193-9B36-9D8A953AA7A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015"/>
            <a:ext cx="8229600" cy="857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smtClean="0"/>
              <a:t> </a:t>
            </a:r>
            <a:r>
              <a:rPr lang="zh-CN" altLang="en-US" smtClean="0"/>
              <a:t>语文</a:t>
            </a:r>
            <a:r>
              <a:rPr lang="en-US" altLang="zh-CN" smtClean="0"/>
              <a:t>PPT</a:t>
            </a:r>
            <a:r>
              <a:rPr lang="zh-CN" altLang="en-US" smtClean="0"/>
              <a:t>课件资料店 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360"/>
            <a:ext cx="8229600" cy="33950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38"/>
            <a:ext cx="2133600" cy="357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5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38"/>
            <a:ext cx="2895600" cy="357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38"/>
            <a:ext cx="2133600" cy="357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/>
            </a:lvl1pPr>
          </a:lstStyle>
          <a:p>
            <a:fld id="{282A6A21-CBCD-4081-8C64-8C0614EB044B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fontAlgn="base">
        <a:spcBef>
          <a:spcPct val="15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6585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9485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2385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5285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hyperlink" Target="http://pic.sogou.com/d?query=%D3%E0%B9%E2%D6%D0&amp;mood=0&amp;picformat=0&amp;mode=1&amp;di=2&amp;w=05009900&amp;dr=1&amp;_asf=pic.sogou.com&amp;_ast=1444468635&amp;did=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片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830" y="-3810"/>
            <a:ext cx="9218295" cy="5211445"/>
          </a:xfrm>
          <a:prstGeom prst="rect">
            <a:avLst/>
          </a:prstGeom>
        </p:spPr>
      </p:pic>
      <p:sp>
        <p:nvSpPr>
          <p:cNvPr id="9219" name="文本框 3"/>
          <p:cNvSpPr txBox="1"/>
          <p:nvPr/>
        </p:nvSpPr>
        <p:spPr>
          <a:xfrm>
            <a:off x="448628" y="813647"/>
            <a:ext cx="6150769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</a:rPr>
              <a:t>教材版本：人教版九年级上册</a:t>
            </a:r>
            <a:endParaRPr lang="zh-CN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0" name="文本框 4"/>
          <p:cNvSpPr txBox="1"/>
          <p:nvPr/>
        </p:nvSpPr>
        <p:spPr>
          <a:xfrm>
            <a:off x="1278652" y="1603905"/>
            <a:ext cx="5787628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3000" b="1" dirty="0">
                <a:latin typeface="微软雅黑" panose="020B0503020204020204" charset="-122"/>
                <a:ea typeface="微软雅黑" panose="020B0503020204020204" charset="-122"/>
              </a:rPr>
              <a:t>录课单元：第一单元</a:t>
            </a:r>
            <a:endParaRPr lang="zh-CN" altLang="zh-CN" sz="3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1" name="文本框 5"/>
          <p:cNvSpPr txBox="1"/>
          <p:nvPr/>
        </p:nvSpPr>
        <p:spPr>
          <a:xfrm>
            <a:off x="1888490" y="2664910"/>
            <a:ext cx="58883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《乡愁</a:t>
            </a:r>
            <a:r>
              <a:rPr lang="zh-CN" altLang="en-US" sz="4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lang="zh-CN" altLang="en-US" sz="4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2" name="文本框 6"/>
          <p:cNvSpPr txBox="1"/>
          <p:nvPr/>
        </p:nvSpPr>
        <p:spPr>
          <a:xfrm>
            <a:off x="5079206" y="4504823"/>
            <a:ext cx="3571875" cy="4603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执教教师：邓洪文</a:t>
            </a:r>
            <a:endParaRPr lang="zh-CN" altLang="zh-CN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8" name="Rectangle 3"/>
          <p:cNvSpPr/>
          <p:nvPr/>
        </p:nvSpPr>
        <p:spPr>
          <a:xfrm>
            <a:off x="342900" y="88556"/>
            <a:ext cx="8018860" cy="156448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eaLnBrk="0" fontAlgn="base" hangingPunct="0">
              <a:lnSpc>
                <a:spcPct val="150000"/>
              </a:lnSpc>
            </a:pPr>
            <a:r>
              <a:rPr lang="en-US" altLang="zh-CN" sz="2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4.整首诗表达了作者怎样的思想感情? </a:t>
            </a:r>
            <a:r>
              <a:rPr lang="zh-CN" altLang="en-US" sz="27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你有什么感受</a:t>
            </a:r>
            <a:r>
              <a:rPr lang="en-US" altLang="zh-CN" sz="2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? (</a:t>
            </a:r>
            <a:r>
              <a:rPr lang="zh-CN" altLang="en-US" sz="27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各抒己见</a:t>
            </a:r>
            <a:r>
              <a:rPr lang="en-US" altLang="zh-CN" sz="27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endParaRPr lang="zh-CN" altLang="en-US" sz="27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7899" name="Picture 4" descr="http://t02.pic.sogou.com/b17c8f01e57d5969-d3492e1ab3bea685-e74ee7e92df326a1e1b7c862e658d71e_i.jpg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3038"/>
            <a:ext cx="3375422" cy="29503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900" name="矩形 12"/>
          <p:cNvSpPr/>
          <p:nvPr/>
        </p:nvSpPr>
        <p:spPr>
          <a:xfrm>
            <a:off x="4007485" y="1536700"/>
            <a:ext cx="4261485" cy="181483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538CD5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fontAlgn="base">
              <a:lnSpc>
                <a:spcPct val="20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表达了作者渴望亲人团聚</a:t>
            </a:r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,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祖国统一的强烈愿望。</a:t>
            </a:r>
            <a:endParaRPr lang="zh-CN" altLang="en-US" sz="28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3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16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bldLvl="0"/>
      <p:bldP spid="3790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801" name="椭圆 39945"/>
          <p:cNvSpPr/>
          <p:nvPr/>
        </p:nvSpPr>
        <p:spPr>
          <a:xfrm>
            <a:off x="22622" y="74269"/>
            <a:ext cx="1290638" cy="720329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fontAlgn="base"/>
            <a:r>
              <a:rPr lang="zh-CN" altLang="en-US" sz="21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写作特色</a:t>
            </a:r>
            <a:endParaRPr lang="zh-CN" altLang="en-US" sz="21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47" name="文本框 39946"/>
          <p:cNvSpPr txBox="1"/>
          <p:nvPr/>
        </p:nvSpPr>
        <p:spPr>
          <a:xfrm>
            <a:off x="1641872" y="451697"/>
            <a:ext cx="2809875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100" dirty="0">
                <a:solidFill>
                  <a:srgbClr val="E73A1C"/>
                </a:solidFill>
                <a:latin typeface="微软雅黑" panose="020B0503020204020204" charset="-122"/>
                <a:ea typeface="微软雅黑" panose="020B0503020204020204" charset="-122"/>
              </a:rPr>
              <a:t>一、主题的深刻性</a:t>
            </a:r>
            <a:endParaRPr lang="zh-CN" altLang="en-US" sz="2100" dirty="0">
              <a:solidFill>
                <a:srgbClr val="E73A1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48" name="文本框 39947"/>
          <p:cNvSpPr txBox="1"/>
          <p:nvPr/>
        </p:nvSpPr>
        <p:spPr>
          <a:xfrm>
            <a:off x="1641872" y="794597"/>
            <a:ext cx="4698206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具有强烈的历史感、时代感、现实感</a:t>
            </a:r>
            <a:endParaRPr lang="zh-CN" altLang="en-US" sz="21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49" name="文本框 39948"/>
          <p:cNvSpPr txBox="1"/>
          <p:nvPr/>
        </p:nvSpPr>
        <p:spPr>
          <a:xfrm>
            <a:off x="1641872" y="1331569"/>
            <a:ext cx="3282553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100" dirty="0">
                <a:solidFill>
                  <a:srgbClr val="E73A1C"/>
                </a:solidFill>
                <a:latin typeface="微软雅黑" panose="020B0503020204020204" charset="-122"/>
                <a:ea typeface="微软雅黑" panose="020B0503020204020204" charset="-122"/>
              </a:rPr>
              <a:t>二、意象的独创性</a:t>
            </a:r>
            <a:endParaRPr lang="zh-CN" altLang="en-US" sz="2100" dirty="0">
              <a:solidFill>
                <a:srgbClr val="E73A1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50" name="文本框 39949"/>
          <p:cNvSpPr txBox="1"/>
          <p:nvPr/>
        </p:nvSpPr>
        <p:spPr>
          <a:xfrm>
            <a:off x="1641872" y="1673278"/>
            <a:ext cx="5131594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邮票   船票  坟墓   海峡</a:t>
            </a:r>
            <a:endParaRPr lang="zh-CN" altLang="en-US" sz="2100" dirty="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51" name="文本框 39950"/>
          <p:cNvSpPr txBox="1"/>
          <p:nvPr/>
        </p:nvSpPr>
        <p:spPr>
          <a:xfrm>
            <a:off x="1641872" y="2256685"/>
            <a:ext cx="238125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100" dirty="0">
                <a:solidFill>
                  <a:srgbClr val="E73A1C"/>
                </a:solidFill>
                <a:latin typeface="微软雅黑" panose="020B0503020204020204" charset="-122"/>
                <a:ea typeface="微软雅黑" panose="020B0503020204020204" charset="-122"/>
              </a:rPr>
              <a:t>三、形式美</a:t>
            </a:r>
            <a:endParaRPr lang="zh-CN" altLang="en-US" sz="2100">
              <a:solidFill>
                <a:srgbClr val="E73A1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52" name="文本框 39951"/>
          <p:cNvSpPr txBox="1"/>
          <p:nvPr/>
        </p:nvSpPr>
        <p:spPr>
          <a:xfrm>
            <a:off x="1641872" y="2646019"/>
            <a:ext cx="222885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r>
              <a:rPr lang="zh-CN" altLang="en-US" sz="2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结构美</a:t>
            </a:r>
            <a:endParaRPr lang="zh-CN" altLang="en-US" sz="21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53" name="文本框 39952"/>
          <p:cNvSpPr txBox="1"/>
          <p:nvPr/>
        </p:nvSpPr>
        <p:spPr>
          <a:xfrm>
            <a:off x="3042047" y="2600775"/>
            <a:ext cx="32004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7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寓变化于统一</a:t>
            </a:r>
            <a:endParaRPr lang="zh-CN" altLang="en-US" sz="21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54" name="文本框 39953"/>
          <p:cNvSpPr txBox="1"/>
          <p:nvPr/>
        </p:nvSpPr>
        <p:spPr>
          <a:xfrm>
            <a:off x="1641872" y="3399685"/>
            <a:ext cx="16002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r>
              <a:rPr lang="zh-CN" altLang="en-US" sz="2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音乐美</a:t>
            </a:r>
            <a:endParaRPr lang="zh-CN" altLang="en-US" sz="21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55" name="文本框 39954"/>
          <p:cNvSpPr txBox="1"/>
          <p:nvPr/>
        </p:nvSpPr>
        <p:spPr>
          <a:xfrm>
            <a:off x="3042047" y="3206803"/>
            <a:ext cx="165735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重章叠句</a:t>
            </a:r>
            <a:endParaRPr lang="zh-CN" altLang="en-US" sz="21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56" name="文本框 39955"/>
          <p:cNvSpPr txBox="1"/>
          <p:nvPr/>
        </p:nvSpPr>
        <p:spPr>
          <a:xfrm>
            <a:off x="4451747" y="3205613"/>
            <a:ext cx="2633663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一唱三叹  反复吟咏</a:t>
            </a:r>
            <a:endParaRPr lang="zh-CN" altLang="en-US" sz="21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57" name="文本框 39956"/>
          <p:cNvSpPr txBox="1"/>
          <p:nvPr/>
        </p:nvSpPr>
        <p:spPr>
          <a:xfrm>
            <a:off x="3042047" y="3596138"/>
            <a:ext cx="2917031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韵律优美</a:t>
            </a:r>
            <a:r>
              <a:rPr lang="zh-CN" altLang="en-US" sz="1800" b="0" dirty="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2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节奏感强</a:t>
            </a:r>
            <a:endParaRPr lang="zh-CN" altLang="en-US" sz="21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58" name="矩形 39957"/>
          <p:cNvSpPr/>
          <p:nvPr/>
        </p:nvSpPr>
        <p:spPr>
          <a:xfrm>
            <a:off x="720328" y="3985472"/>
            <a:ext cx="7958138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spcBef>
                <a:spcPct val="50000"/>
              </a:spcBef>
            </a:pPr>
            <a:r>
              <a:rPr lang="zh-CN" altLang="en-US" sz="2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       ③语言美：语言质朴如同</a:t>
            </a:r>
            <a:r>
              <a:rPr lang="zh-CN" altLang="en-US" sz="2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口语    典雅而</a:t>
            </a:r>
            <a:r>
              <a:rPr lang="zh-CN" altLang="en-US" sz="21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颇含</a:t>
            </a:r>
            <a:r>
              <a:rPr lang="zh-CN" altLang="en-US" sz="2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逸韵</a:t>
            </a:r>
            <a:endParaRPr lang="zh-CN" altLang="en-US" sz="21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/>
      <p:bldP spid="39948" grpId="0"/>
      <p:bldP spid="39949" grpId="0"/>
      <p:bldP spid="39950" grpId="0"/>
      <p:bldP spid="39951" grpId="0"/>
      <p:bldP spid="39952" grpId="0"/>
      <p:bldP spid="39953" grpId="0"/>
      <p:bldP spid="39954" grpId="0"/>
      <p:bldP spid="39955" grpId="0"/>
      <p:bldP spid="39956" grpId="0"/>
      <p:bldP spid="39957" grpId="0"/>
      <p:bldP spid="399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9945" name="组合 46089"/>
          <p:cNvGrpSpPr/>
          <p:nvPr/>
        </p:nvGrpSpPr>
        <p:grpSpPr>
          <a:xfrm>
            <a:off x="22860" y="115570"/>
            <a:ext cx="2211142" cy="679934"/>
            <a:chOff x="18" y="62"/>
            <a:chExt cx="1456" cy="605"/>
          </a:xfrm>
        </p:grpSpPr>
        <p:sp>
          <p:nvSpPr>
            <p:cNvPr id="39946" name="椭圆 46090"/>
            <p:cNvSpPr/>
            <p:nvPr/>
          </p:nvSpPr>
          <p:spPr>
            <a:xfrm>
              <a:off x="18" y="62"/>
              <a:ext cx="1084" cy="60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fontAlgn="base">
                <a:lnSpc>
                  <a:spcPct val="150000"/>
                </a:lnSpc>
              </a:pPr>
              <a:endParaRPr lang="zh-CN" altLang="en-US" sz="135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947" name="文本框 46091"/>
            <p:cNvSpPr txBox="1"/>
            <p:nvPr/>
          </p:nvSpPr>
          <p:spPr>
            <a:xfrm>
              <a:off x="123" y="155"/>
              <a:ext cx="1351" cy="5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fontAlgn="base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100" b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拓展延伸</a:t>
              </a:r>
              <a:endParaRPr lang="zh-CN" altLang="en-US" sz="21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9948" name="文本框 46092"/>
          <p:cNvSpPr txBox="1"/>
          <p:nvPr/>
        </p:nvSpPr>
        <p:spPr>
          <a:xfrm>
            <a:off x="1533525" y="517816"/>
            <a:ext cx="6142435" cy="3830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lnSpc>
                <a:spcPct val="150000"/>
              </a:lnSpc>
              <a:spcBef>
                <a:spcPct val="50000"/>
              </a:spcBef>
            </a:pPr>
            <a:r>
              <a:rPr lang="zh-CN" altLang="en-US" sz="27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        如果有一天，你离开了温馨挚爱的家园，离开了年迈慈祥的双亲，成为漂泊的游子。这时你会说乡愁是什么？请同学们调动你的积累，借助一定的意象来抒写你的乡愁。</a:t>
            </a:r>
            <a:endParaRPr lang="zh-CN" altLang="en-US" sz="27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base">
              <a:lnSpc>
                <a:spcPct val="150000"/>
              </a:lnSpc>
            </a:pPr>
            <a:endParaRPr lang="zh-CN" altLang="en-US" sz="2700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49" name="文本框 46094"/>
          <p:cNvSpPr txBox="1"/>
          <p:nvPr/>
        </p:nvSpPr>
        <p:spPr>
          <a:xfrm>
            <a:off x="1533525" y="3821166"/>
            <a:ext cx="6452870" cy="7835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base">
              <a:lnSpc>
                <a:spcPct val="150000"/>
              </a:lnSpc>
            </a:pPr>
            <a:r>
              <a:rPr lang="zh-CN" altLang="en-US" sz="3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7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乡愁是</a:t>
            </a:r>
            <a:r>
              <a:rPr lang="zh-CN" altLang="en-US" sz="3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3000" u="sng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              </a:t>
            </a:r>
            <a:r>
              <a:rPr lang="zh-CN" altLang="en-US" sz="300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 。</a:t>
            </a:r>
            <a:endParaRPr lang="zh-CN" altLang="en-US" sz="30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950" name="矩形 46096"/>
          <p:cNvSpPr/>
          <p:nvPr/>
        </p:nvSpPr>
        <p:spPr>
          <a:xfrm rot="5400000">
            <a:off x="-647700" y="2222156"/>
            <a:ext cx="2528888" cy="421481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300" i="1">
                <a:ln w="9525" cap="flat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35921" dir="2699999" algn="ctr" rotWithShape="0">
                    <a:srgbClr val="B2B2B2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试试你的文笔</a:t>
            </a:r>
            <a:endParaRPr lang="zh-CN" altLang="en-US" sz="3300" i="1">
              <a:ln w="9525" cap="flat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00"/>
              </a:solidFill>
              <a:effectLst>
                <a:outerShdw dist="35921" dir="2699999" algn="ctr" rotWithShape="0">
                  <a:srgbClr val="B2B2B2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片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080" y="-917760"/>
            <a:ext cx="9154795" cy="63214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56398" y="1476190"/>
            <a:ext cx="5669280" cy="2084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柳州市第八中学录制</a:t>
            </a:r>
            <a:b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</a:br>
            <a:b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</a:b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2019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年</a:t>
            </a: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9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月</a:t>
            </a: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11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日</a:t>
            </a:r>
            <a:endParaRPr kumimoji="1" lang="zh-CN" altLang="en-US" sz="480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4578" name="组合 42"/>
          <p:cNvGrpSpPr/>
          <p:nvPr/>
        </p:nvGrpSpPr>
        <p:grpSpPr>
          <a:xfrm>
            <a:off x="104775" y="450"/>
            <a:ext cx="2751138" cy="1103313"/>
            <a:chOff x="0" y="127959"/>
            <a:chExt cx="2751581" cy="1102407"/>
          </a:xfrm>
        </p:grpSpPr>
        <p:pic>
          <p:nvPicPr>
            <p:cNvPr id="24582" name="Picture 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27959"/>
              <a:ext cx="2751581" cy="11024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3" name="TextBox 44"/>
            <p:cNvSpPr txBox="1"/>
            <p:nvPr/>
          </p:nvSpPr>
          <p:spPr>
            <a:xfrm>
              <a:off x="336618" y="386774"/>
              <a:ext cx="1816392" cy="5830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buFont typeface="Arial" panose="020B0604020202020204" pitchFamily="34" charset="0"/>
              </a:pPr>
              <a:r>
                <a:rPr lang="zh-CN" altLang="en-US" sz="3200" b="1" dirty="0">
                  <a:solidFill>
                    <a:srgbClr val="3366FF"/>
                  </a:solidFill>
                  <a:latin typeface="Franklin Gothic Medium" panose="020B0603020102020204" pitchFamily="34" charset="0"/>
                  <a:ea typeface="黑体" panose="02010609060101010101" pitchFamily="49" charset="-122"/>
                </a:rPr>
                <a:t>深入探究</a:t>
              </a:r>
              <a:endParaRPr lang="zh-CN" altLang="en-US" sz="3200" b="1" dirty="0">
                <a:solidFill>
                  <a:srgbClr val="3366FF"/>
                </a:solidFill>
                <a:latin typeface="Franklin Gothic Medium" panose="020B06030201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4579" name="TextBox 4"/>
          <p:cNvSpPr txBox="1"/>
          <p:nvPr/>
        </p:nvSpPr>
        <p:spPr>
          <a:xfrm>
            <a:off x="728663" y="997400"/>
            <a:ext cx="769239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下面这些数量词和叠词用得好不好？为什么？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80" name="TextBox 5"/>
          <p:cNvSpPr txBox="1"/>
          <p:nvPr/>
        </p:nvSpPr>
        <p:spPr>
          <a:xfrm>
            <a:off x="415925" y="1849888"/>
            <a:ext cx="3757930" cy="267652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乡愁是</a:t>
            </a:r>
            <a:r>
              <a:rPr lang="zh-CN" altLang="en-US" sz="28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一枚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小小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的邮票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乡愁是</a:t>
            </a:r>
            <a:r>
              <a:rPr lang="zh-CN" altLang="en-US" sz="28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一张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窄窄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的船票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乡愁是</a:t>
            </a:r>
            <a:r>
              <a:rPr lang="zh-CN" altLang="en-US" sz="28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一方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矮矮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的坟墓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乡愁是</a:t>
            </a:r>
            <a:r>
              <a:rPr lang="zh-CN" altLang="en-US" sz="28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一湾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浅浅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的海峡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1963" y="1562550"/>
            <a:ext cx="4375150" cy="3211195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30000"/>
              </a:lnSpc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好。这些量词和形容词都以一种看似轻描淡写的方式，把</a:t>
            </a:r>
            <a:r>
              <a:rPr lang="zh-CN" altLang="en-US" sz="2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乡愁浓缩在诗歌很小很轻的物象之上</a:t>
            </a: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，恰恰</a:t>
            </a:r>
            <a:r>
              <a:rPr lang="zh-CN" altLang="en-US" sz="2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反衬出诗人内心强烈而深沉的思乡感情。</a:t>
            </a:r>
            <a:endParaRPr lang="zh-CN" altLang="en-US" sz="2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2" descr="http://s6.sinaimg.cn/middle/6a62a8d1ga0503a3d9855&amp;690"/>
          <p:cNvPicPr>
            <a:picLocks noChangeAspect="1" noChangeArrowheads="1"/>
          </p:cNvPicPr>
          <p:nvPr/>
        </p:nvPicPr>
        <p:blipFill rotWithShape="1">
          <a:blip r:embed="rId1"/>
          <a:srcRect t="7093"/>
          <a:stretch>
            <a:fillRect/>
          </a:stretch>
        </p:blipFill>
        <p:spPr bwMode="auto">
          <a:xfrm>
            <a:off x="0" y="-31115"/>
            <a:ext cx="10254615" cy="517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0" y="2611120"/>
            <a:ext cx="5670550" cy="241871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邮票虽小，牵系绵长母子情；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船票虽窄，负载重重夫妻情；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矮矮的坟墓，载不下丧母的沉重悲痛；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+mn-cs"/>
              </a:rPr>
              <a:t>浅浅的海峡，阻碍不了无尽的乡思。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Box 1"/>
          <p:cNvSpPr txBox="1"/>
          <p:nvPr/>
        </p:nvSpPr>
        <p:spPr>
          <a:xfrm>
            <a:off x="563563" y="471938"/>
            <a:ext cx="483235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说说你对“乡愁”的理解。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34" name="矩形 26633"/>
          <p:cNvSpPr/>
          <p:nvPr/>
        </p:nvSpPr>
        <p:spPr>
          <a:xfrm>
            <a:off x="241300" y="397510"/>
            <a:ext cx="8471535" cy="4158615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txBody>
          <a:bodyPr>
            <a:scene3d>
              <a:camera prst="orthographicFront"/>
              <a:lightRig rig="threePt" dir="t"/>
            </a:scene3d>
          </a:bodyPr>
          <a:p>
            <a:pPr marL="228600" indent="-228600" eaLnBrk="0" fontAlgn="base" hangingPunct="0">
              <a:lnSpc>
                <a:spcPct val="150000"/>
              </a:lnSpc>
              <a:spcBef>
                <a:spcPts val="1000"/>
              </a:spcBef>
            </a:pPr>
            <a:r>
              <a:rPr lang="zh-CN" alt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余光中曾在文章中写道：“如果乡愁只有纯粹的距离而没有沧桑，这种乡愁是单薄的。”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ts val="1000"/>
              </a:spcBef>
            </a:pPr>
            <a:r>
              <a:rPr lang="zh-CN" altLang="en-US" sz="2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2400"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烧我成灰，我的汉魂唐魄仍然萦绕着那片厚土。</a:t>
            </a:r>
            <a:endParaRPr lang="zh-CN" altLang="en-US" sz="2400" dirty="0"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ts val="1000"/>
              </a:spcBef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那无穷无尽的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故国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，四海漂泊的龙族叫她做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大陆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228600" indent="-228600" eaLnBrk="0" fontAlgn="base" hangingPunct="0">
              <a:lnSpc>
                <a:spcPct val="150000"/>
              </a:lnSpc>
              <a:spcBef>
                <a:spcPts val="1000"/>
              </a:spcBef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壮士登高叫她做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九州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，英雄落难叫她做江湖。”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4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Box 1"/>
          <p:cNvSpPr txBox="1"/>
          <p:nvPr/>
        </p:nvSpPr>
        <p:spPr>
          <a:xfrm>
            <a:off x="563563" y="471938"/>
            <a:ext cx="483235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说说你对“乡愁”的理解。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61963" y="1310138"/>
            <a:ext cx="8001000" cy="2966089"/>
            <a:chOff x="469629" y="1072909"/>
            <a:chExt cx="8000447" cy="2966327"/>
          </a:xfrm>
        </p:grpSpPr>
        <p:pic>
          <p:nvPicPr>
            <p:cNvPr id="26628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9629" y="1072909"/>
              <a:ext cx="7509415" cy="29457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2269730" y="1072909"/>
              <a:ext cx="6200346" cy="2966327"/>
            </a:xfrm>
            <a:prstGeom prst="wedgeRoundRectCallout">
              <a:avLst>
                <a:gd name="adj1" fmla="val -61393"/>
                <a:gd name="adj2" fmla="val -11577"/>
                <a:gd name="adj3" fmla="val 16667"/>
              </a:avLst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乡愁是一杯陈年老酒，时间越久远，味道越香醇。当游子徘徊在异乡的十字路口，母亲的叮咛会穿过千山万水，在游子的耳边回荡；当游子饱经异乡的凄风苦雨，才发现故乡那低矮的房屋是那样的温馨</a:t>
              </a:r>
              <a:r>
                <a:rPr kumimoji="0" lang="en-US" altLang="zh-CN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……</a:t>
              </a:r>
              <a:endPara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文本框 32"/>
          <p:cNvSpPr txBox="1"/>
          <p:nvPr/>
        </p:nvSpPr>
        <p:spPr>
          <a:xfrm>
            <a:off x="4475163" y="292621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文本框 34"/>
          <p:cNvSpPr txBox="1"/>
          <p:nvPr/>
        </p:nvSpPr>
        <p:spPr>
          <a:xfrm rot="-280097">
            <a:off x="3433763" y="122917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52" name="文本框 36"/>
          <p:cNvSpPr txBox="1"/>
          <p:nvPr/>
        </p:nvSpPr>
        <p:spPr>
          <a:xfrm rot="-5350866">
            <a:off x="5861050" y="131648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53" name="文本框 37"/>
          <p:cNvSpPr txBox="1"/>
          <p:nvPr/>
        </p:nvSpPr>
        <p:spPr>
          <a:xfrm rot="-4150866">
            <a:off x="5330825" y="172447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54" name="文本框 45"/>
          <p:cNvSpPr txBox="1"/>
          <p:nvPr/>
        </p:nvSpPr>
        <p:spPr>
          <a:xfrm rot="-5350866">
            <a:off x="6421438" y="133871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55" name="文本框 46"/>
          <p:cNvSpPr txBox="1"/>
          <p:nvPr/>
        </p:nvSpPr>
        <p:spPr>
          <a:xfrm rot="-424911">
            <a:off x="7067550" y="157048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56" name="文本框 47"/>
          <p:cNvSpPr txBox="1"/>
          <p:nvPr/>
        </p:nvSpPr>
        <p:spPr>
          <a:xfrm rot="-4150866">
            <a:off x="7654925" y="249917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57" name="文本框 49"/>
          <p:cNvSpPr txBox="1"/>
          <p:nvPr/>
        </p:nvSpPr>
        <p:spPr>
          <a:xfrm rot="657351">
            <a:off x="5448300" y="133553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58" name="文本框 50"/>
          <p:cNvSpPr txBox="1"/>
          <p:nvPr/>
        </p:nvSpPr>
        <p:spPr>
          <a:xfrm rot="1480325">
            <a:off x="7391400" y="124505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59" name="文本框 51"/>
          <p:cNvSpPr txBox="1"/>
          <p:nvPr/>
        </p:nvSpPr>
        <p:spPr>
          <a:xfrm rot="-5350866">
            <a:off x="5980113" y="217691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60" name="文本框 32"/>
          <p:cNvSpPr txBox="1"/>
          <p:nvPr/>
        </p:nvSpPr>
        <p:spPr>
          <a:xfrm>
            <a:off x="3262313" y="356121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61" name="文本框 34"/>
          <p:cNvSpPr txBox="1"/>
          <p:nvPr/>
        </p:nvSpPr>
        <p:spPr>
          <a:xfrm rot="4149897">
            <a:off x="4464050" y="349930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62" name="文本框 36"/>
          <p:cNvSpPr txBox="1"/>
          <p:nvPr/>
        </p:nvSpPr>
        <p:spPr>
          <a:xfrm rot="-1380000">
            <a:off x="3900488" y="130220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63" name="文本框 37"/>
          <p:cNvSpPr txBox="1"/>
          <p:nvPr/>
        </p:nvSpPr>
        <p:spPr>
          <a:xfrm rot="-180000">
            <a:off x="4130675" y="205467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64" name="文本框 45"/>
          <p:cNvSpPr txBox="1"/>
          <p:nvPr/>
        </p:nvSpPr>
        <p:spPr>
          <a:xfrm rot="-1380000">
            <a:off x="4460875" y="132442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65" name="文本框 46"/>
          <p:cNvSpPr txBox="1"/>
          <p:nvPr/>
        </p:nvSpPr>
        <p:spPr>
          <a:xfrm rot="-1380000">
            <a:off x="4830763" y="153873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66" name="文本框 47"/>
          <p:cNvSpPr txBox="1"/>
          <p:nvPr/>
        </p:nvSpPr>
        <p:spPr>
          <a:xfrm rot="-180000">
            <a:off x="5064125" y="223565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67" name="文本框 49"/>
          <p:cNvSpPr txBox="1"/>
          <p:nvPr/>
        </p:nvSpPr>
        <p:spPr>
          <a:xfrm rot="-5350866">
            <a:off x="6310313" y="211023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68" name="文本框 50"/>
          <p:cNvSpPr txBox="1"/>
          <p:nvPr/>
        </p:nvSpPr>
        <p:spPr>
          <a:xfrm rot="-170103">
            <a:off x="5589588" y="259125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69" name="文本框 51"/>
          <p:cNvSpPr txBox="1"/>
          <p:nvPr/>
        </p:nvSpPr>
        <p:spPr>
          <a:xfrm rot="-5350866">
            <a:off x="5845175" y="343421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70" name="文本框 32"/>
          <p:cNvSpPr txBox="1"/>
          <p:nvPr/>
        </p:nvSpPr>
        <p:spPr>
          <a:xfrm rot="1209897">
            <a:off x="1500188" y="289287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71" name="文本框 34"/>
          <p:cNvSpPr txBox="1"/>
          <p:nvPr/>
        </p:nvSpPr>
        <p:spPr>
          <a:xfrm rot="4149897">
            <a:off x="2143125" y="345643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72" name="文本框 26"/>
          <p:cNvSpPr txBox="1"/>
          <p:nvPr/>
        </p:nvSpPr>
        <p:spPr>
          <a:xfrm rot="-1380000">
            <a:off x="1604963" y="322942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73" name="文本框 27"/>
          <p:cNvSpPr txBox="1"/>
          <p:nvPr/>
        </p:nvSpPr>
        <p:spPr>
          <a:xfrm rot="1029897">
            <a:off x="2486025" y="275476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74" name="文本框 45"/>
          <p:cNvSpPr txBox="1"/>
          <p:nvPr/>
        </p:nvSpPr>
        <p:spPr>
          <a:xfrm rot="-1380000">
            <a:off x="3162300" y="314687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75" name="文本框 46"/>
          <p:cNvSpPr txBox="1"/>
          <p:nvPr/>
        </p:nvSpPr>
        <p:spPr>
          <a:xfrm rot="-170103">
            <a:off x="787400" y="153080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76" name="文本框 47"/>
          <p:cNvSpPr txBox="1"/>
          <p:nvPr/>
        </p:nvSpPr>
        <p:spPr>
          <a:xfrm rot="1029897">
            <a:off x="828675" y="340087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77" name="文本框 49"/>
          <p:cNvSpPr txBox="1"/>
          <p:nvPr/>
        </p:nvSpPr>
        <p:spPr>
          <a:xfrm rot="-170103">
            <a:off x="3009900" y="383743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78" name="文本框 50"/>
          <p:cNvSpPr txBox="1"/>
          <p:nvPr/>
        </p:nvSpPr>
        <p:spPr>
          <a:xfrm rot="-170103">
            <a:off x="4157663" y="317068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79" name="文本框 51"/>
          <p:cNvSpPr txBox="1"/>
          <p:nvPr/>
        </p:nvSpPr>
        <p:spPr>
          <a:xfrm rot="-170103">
            <a:off x="4324350" y="392951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80" name="文本框 32"/>
          <p:cNvSpPr txBox="1"/>
          <p:nvPr/>
        </p:nvSpPr>
        <p:spPr>
          <a:xfrm rot="-5070842">
            <a:off x="322263" y="204197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81" name="文本框 34"/>
          <p:cNvSpPr txBox="1"/>
          <p:nvPr/>
        </p:nvSpPr>
        <p:spPr>
          <a:xfrm rot="4149897">
            <a:off x="1339850" y="215945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82" name="文本框 36"/>
          <p:cNvSpPr txBox="1"/>
          <p:nvPr/>
        </p:nvSpPr>
        <p:spPr>
          <a:xfrm rot="-170103">
            <a:off x="1243013" y="127838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83" name="文本框 37"/>
          <p:cNvSpPr txBox="1"/>
          <p:nvPr/>
        </p:nvSpPr>
        <p:spPr>
          <a:xfrm rot="1029897">
            <a:off x="1338263" y="168478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84" name="文本框 45"/>
          <p:cNvSpPr txBox="1"/>
          <p:nvPr/>
        </p:nvSpPr>
        <p:spPr>
          <a:xfrm rot="-1380000">
            <a:off x="2117725" y="114662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85" name="文本框 46"/>
          <p:cNvSpPr txBox="1"/>
          <p:nvPr/>
        </p:nvSpPr>
        <p:spPr>
          <a:xfrm rot="-1380000">
            <a:off x="2687638" y="131648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86" name="文本框 47"/>
          <p:cNvSpPr txBox="1"/>
          <p:nvPr/>
        </p:nvSpPr>
        <p:spPr>
          <a:xfrm rot="-180000">
            <a:off x="2416175" y="188005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87" name="文本框 49"/>
          <p:cNvSpPr txBox="1"/>
          <p:nvPr/>
        </p:nvSpPr>
        <p:spPr>
          <a:xfrm rot="-1380000">
            <a:off x="3276600" y="153873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88" name="文本框 50"/>
          <p:cNvSpPr txBox="1"/>
          <p:nvPr/>
        </p:nvSpPr>
        <p:spPr>
          <a:xfrm rot="-1380000">
            <a:off x="2849563" y="211976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89" name="文本框 51"/>
          <p:cNvSpPr txBox="1"/>
          <p:nvPr/>
        </p:nvSpPr>
        <p:spPr>
          <a:xfrm rot="-1380000">
            <a:off x="3484563" y="225628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90" name="文本框 32"/>
          <p:cNvSpPr txBox="1"/>
          <p:nvPr/>
        </p:nvSpPr>
        <p:spPr>
          <a:xfrm rot="1209897">
            <a:off x="5114925" y="353898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91" name="文本框 34"/>
          <p:cNvSpPr txBox="1"/>
          <p:nvPr/>
        </p:nvSpPr>
        <p:spPr>
          <a:xfrm rot="-1030866">
            <a:off x="6313488" y="389458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92" name="文本框 36"/>
          <p:cNvSpPr txBox="1"/>
          <p:nvPr/>
        </p:nvSpPr>
        <p:spPr>
          <a:xfrm rot="368503">
            <a:off x="5773738" y="285953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93" name="文本框 37"/>
          <p:cNvSpPr txBox="1"/>
          <p:nvPr/>
        </p:nvSpPr>
        <p:spPr>
          <a:xfrm rot="829244">
            <a:off x="5284788" y="397396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94" name="文本框 45"/>
          <p:cNvSpPr txBox="1"/>
          <p:nvPr/>
        </p:nvSpPr>
        <p:spPr>
          <a:xfrm rot="-4502722">
            <a:off x="6778625" y="250076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95" name="文本框 46"/>
          <p:cNvSpPr txBox="1"/>
          <p:nvPr/>
        </p:nvSpPr>
        <p:spPr>
          <a:xfrm rot="2702238">
            <a:off x="7567613" y="306273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96" name="文本框 47"/>
          <p:cNvSpPr txBox="1"/>
          <p:nvPr/>
        </p:nvSpPr>
        <p:spPr>
          <a:xfrm rot="-3456638">
            <a:off x="6743700" y="340405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97" name="文本框 49"/>
          <p:cNvSpPr txBox="1"/>
          <p:nvPr/>
        </p:nvSpPr>
        <p:spPr>
          <a:xfrm rot="-3180423">
            <a:off x="1963738" y="232455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98" name="文本框 50"/>
          <p:cNvSpPr txBox="1"/>
          <p:nvPr/>
        </p:nvSpPr>
        <p:spPr>
          <a:xfrm rot="-3640556">
            <a:off x="7239000" y="359137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99" name="文本框 51"/>
          <p:cNvSpPr txBox="1"/>
          <p:nvPr/>
        </p:nvSpPr>
        <p:spPr>
          <a:xfrm rot="1549510">
            <a:off x="7754938" y="217532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00" name="文本框 32"/>
          <p:cNvSpPr txBox="1"/>
          <p:nvPr/>
        </p:nvSpPr>
        <p:spPr>
          <a:xfrm rot="4190103">
            <a:off x="4287838" y="250711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01" name="文本框 34"/>
          <p:cNvSpPr txBox="1"/>
          <p:nvPr/>
        </p:nvSpPr>
        <p:spPr>
          <a:xfrm rot="8340000">
            <a:off x="4922838" y="313893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02" name="文本框 36"/>
          <p:cNvSpPr txBox="1"/>
          <p:nvPr/>
        </p:nvSpPr>
        <p:spPr>
          <a:xfrm rot="-1160763">
            <a:off x="5773738" y="175146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03" name="文本框 37"/>
          <p:cNvSpPr txBox="1"/>
          <p:nvPr/>
        </p:nvSpPr>
        <p:spPr>
          <a:xfrm rot="39237">
            <a:off x="5649913" y="227375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04" name="文本框 45"/>
          <p:cNvSpPr txBox="1"/>
          <p:nvPr/>
        </p:nvSpPr>
        <p:spPr>
          <a:xfrm rot="-1160763">
            <a:off x="6334125" y="177368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05" name="文本框 46"/>
          <p:cNvSpPr txBox="1"/>
          <p:nvPr/>
        </p:nvSpPr>
        <p:spPr>
          <a:xfrm rot="-1160763">
            <a:off x="6704013" y="198800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06" name="文本框 47"/>
          <p:cNvSpPr txBox="1"/>
          <p:nvPr/>
        </p:nvSpPr>
        <p:spPr>
          <a:xfrm rot="39237">
            <a:off x="7185025" y="245790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07" name="文本框 49"/>
          <p:cNvSpPr txBox="1"/>
          <p:nvPr/>
        </p:nvSpPr>
        <p:spPr>
          <a:xfrm rot="-1160763">
            <a:off x="7038975" y="215945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08" name="文本框 50"/>
          <p:cNvSpPr txBox="1"/>
          <p:nvPr/>
        </p:nvSpPr>
        <p:spPr>
          <a:xfrm rot="-1160763">
            <a:off x="7488238" y="193402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09" name="文本框 51"/>
          <p:cNvSpPr txBox="1"/>
          <p:nvPr/>
        </p:nvSpPr>
        <p:spPr>
          <a:xfrm rot="-1160763">
            <a:off x="7289800" y="279445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10" name="文本框 32"/>
          <p:cNvSpPr txBox="1"/>
          <p:nvPr/>
        </p:nvSpPr>
        <p:spPr>
          <a:xfrm rot="4190103">
            <a:off x="2765425" y="334055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11" name="文本框 34"/>
          <p:cNvSpPr txBox="1"/>
          <p:nvPr/>
        </p:nvSpPr>
        <p:spPr>
          <a:xfrm rot="8340000">
            <a:off x="3924300" y="281667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12" name="文本框 36"/>
          <p:cNvSpPr txBox="1"/>
          <p:nvPr/>
        </p:nvSpPr>
        <p:spPr>
          <a:xfrm rot="2810103">
            <a:off x="3813175" y="173558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13" name="文本框 37"/>
          <p:cNvSpPr txBox="1"/>
          <p:nvPr/>
        </p:nvSpPr>
        <p:spPr>
          <a:xfrm rot="4010103">
            <a:off x="3813175" y="227851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14" name="文本框 45"/>
          <p:cNvSpPr txBox="1"/>
          <p:nvPr/>
        </p:nvSpPr>
        <p:spPr>
          <a:xfrm rot="2810103">
            <a:off x="4373563" y="175781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15" name="文本框 46"/>
          <p:cNvSpPr txBox="1"/>
          <p:nvPr/>
        </p:nvSpPr>
        <p:spPr>
          <a:xfrm rot="2810103">
            <a:off x="4743450" y="197212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16" name="文本框 47"/>
          <p:cNvSpPr txBox="1"/>
          <p:nvPr/>
        </p:nvSpPr>
        <p:spPr>
          <a:xfrm rot="4010103">
            <a:off x="4743450" y="251505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17" name="文本框 49"/>
          <p:cNvSpPr txBox="1"/>
          <p:nvPr/>
        </p:nvSpPr>
        <p:spPr>
          <a:xfrm rot="-1160763">
            <a:off x="6224588" y="254521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18" name="文本框 50"/>
          <p:cNvSpPr txBox="1"/>
          <p:nvPr/>
        </p:nvSpPr>
        <p:spPr>
          <a:xfrm rot="4020000">
            <a:off x="5218113" y="263093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19" name="文本框 51"/>
          <p:cNvSpPr txBox="1"/>
          <p:nvPr/>
        </p:nvSpPr>
        <p:spPr>
          <a:xfrm rot="-1160763">
            <a:off x="5599113" y="321990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20" name="文本框 32"/>
          <p:cNvSpPr txBox="1"/>
          <p:nvPr/>
        </p:nvSpPr>
        <p:spPr>
          <a:xfrm rot="5400000">
            <a:off x="1141413" y="322942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21" name="文本框 34"/>
          <p:cNvSpPr txBox="1"/>
          <p:nvPr/>
        </p:nvSpPr>
        <p:spPr>
          <a:xfrm rot="8340000">
            <a:off x="1881188" y="355327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22" name="文本框 36"/>
          <p:cNvSpPr txBox="1"/>
          <p:nvPr/>
        </p:nvSpPr>
        <p:spPr>
          <a:xfrm rot="2810103">
            <a:off x="1862138" y="273253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23" name="文本框 37"/>
          <p:cNvSpPr txBox="1"/>
          <p:nvPr/>
        </p:nvSpPr>
        <p:spPr>
          <a:xfrm rot="5220000">
            <a:off x="2297113" y="301511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24" name="文本框 45"/>
          <p:cNvSpPr txBox="1"/>
          <p:nvPr/>
        </p:nvSpPr>
        <p:spPr>
          <a:xfrm rot="2810103">
            <a:off x="2809875" y="274682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25" name="文本框 46"/>
          <p:cNvSpPr txBox="1"/>
          <p:nvPr/>
        </p:nvSpPr>
        <p:spPr>
          <a:xfrm rot="4020000">
            <a:off x="700088" y="196418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26" name="文本框 47"/>
          <p:cNvSpPr txBox="1"/>
          <p:nvPr/>
        </p:nvSpPr>
        <p:spPr>
          <a:xfrm rot="5220000">
            <a:off x="701675" y="289763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27" name="文本框 49"/>
          <p:cNvSpPr txBox="1"/>
          <p:nvPr/>
        </p:nvSpPr>
        <p:spPr>
          <a:xfrm rot="4020000">
            <a:off x="2463800" y="374060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28" name="文本框 50"/>
          <p:cNvSpPr txBox="1"/>
          <p:nvPr/>
        </p:nvSpPr>
        <p:spPr>
          <a:xfrm rot="4020000">
            <a:off x="3702050" y="336753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29" name="文本框 51"/>
          <p:cNvSpPr txBox="1"/>
          <p:nvPr/>
        </p:nvSpPr>
        <p:spPr>
          <a:xfrm rot="4020000">
            <a:off x="4071938" y="358185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30" name="文本框 32"/>
          <p:cNvSpPr txBox="1"/>
          <p:nvPr/>
        </p:nvSpPr>
        <p:spPr>
          <a:xfrm rot="-880739">
            <a:off x="514350" y="251505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31" name="文本框 34"/>
          <p:cNvSpPr txBox="1"/>
          <p:nvPr/>
        </p:nvSpPr>
        <p:spPr>
          <a:xfrm rot="8340000">
            <a:off x="1254125" y="259283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32" name="文本框 36"/>
          <p:cNvSpPr txBox="1"/>
          <p:nvPr/>
        </p:nvSpPr>
        <p:spPr>
          <a:xfrm rot="4020000">
            <a:off x="1670050" y="151175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33" name="文本框 37"/>
          <p:cNvSpPr txBox="1"/>
          <p:nvPr/>
        </p:nvSpPr>
        <p:spPr>
          <a:xfrm rot="5220000">
            <a:off x="1670050" y="205467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34" name="文本框 45"/>
          <p:cNvSpPr txBox="1"/>
          <p:nvPr/>
        </p:nvSpPr>
        <p:spPr>
          <a:xfrm rot="2810103">
            <a:off x="2230438" y="153397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35" name="文本框 46"/>
          <p:cNvSpPr txBox="1"/>
          <p:nvPr/>
        </p:nvSpPr>
        <p:spPr>
          <a:xfrm rot="2810103">
            <a:off x="2600325" y="174828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36" name="文本框 47"/>
          <p:cNvSpPr txBox="1"/>
          <p:nvPr/>
        </p:nvSpPr>
        <p:spPr>
          <a:xfrm rot="4010103">
            <a:off x="2328863" y="231343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37" name="文本框 49"/>
          <p:cNvSpPr txBox="1"/>
          <p:nvPr/>
        </p:nvSpPr>
        <p:spPr>
          <a:xfrm rot="2810103">
            <a:off x="3187700" y="197212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38" name="文本框 50"/>
          <p:cNvSpPr txBox="1"/>
          <p:nvPr/>
        </p:nvSpPr>
        <p:spPr>
          <a:xfrm rot="2810103">
            <a:off x="3074988" y="240710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39" name="文本框 51"/>
          <p:cNvSpPr txBox="1"/>
          <p:nvPr/>
        </p:nvSpPr>
        <p:spPr>
          <a:xfrm rot="2810103">
            <a:off x="3444875" y="262141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40" name="文本框 32"/>
          <p:cNvSpPr txBox="1"/>
          <p:nvPr/>
        </p:nvSpPr>
        <p:spPr>
          <a:xfrm rot="5400000">
            <a:off x="4751388" y="368345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41" name="文本框 34"/>
          <p:cNvSpPr txBox="1"/>
          <p:nvPr/>
        </p:nvSpPr>
        <p:spPr>
          <a:xfrm rot="3159237">
            <a:off x="5819775" y="400730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42" name="文本框 36"/>
          <p:cNvSpPr txBox="1"/>
          <p:nvPr/>
        </p:nvSpPr>
        <p:spPr>
          <a:xfrm rot="-1160763">
            <a:off x="6237288" y="292621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43" name="文本框 37"/>
          <p:cNvSpPr txBox="1"/>
          <p:nvPr/>
        </p:nvSpPr>
        <p:spPr>
          <a:xfrm rot="39237">
            <a:off x="6237288" y="346913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44" name="文本框 45"/>
          <p:cNvSpPr txBox="1"/>
          <p:nvPr/>
        </p:nvSpPr>
        <p:spPr>
          <a:xfrm rot="-1160763">
            <a:off x="6797675" y="2948438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45" name="文本框 46"/>
          <p:cNvSpPr txBox="1"/>
          <p:nvPr/>
        </p:nvSpPr>
        <p:spPr>
          <a:xfrm rot="-1160763">
            <a:off x="7167563" y="3162750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46" name="文本框 47"/>
          <p:cNvSpPr txBox="1"/>
          <p:nvPr/>
        </p:nvSpPr>
        <p:spPr>
          <a:xfrm rot="39237">
            <a:off x="6854825" y="373107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47" name="文本框 49"/>
          <p:cNvSpPr txBox="1"/>
          <p:nvPr/>
        </p:nvSpPr>
        <p:spPr>
          <a:xfrm rot="-1160763">
            <a:off x="7688263" y="345326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48" name="文本框 50"/>
          <p:cNvSpPr txBox="1"/>
          <p:nvPr/>
        </p:nvSpPr>
        <p:spPr>
          <a:xfrm rot="-1160763">
            <a:off x="7642225" y="3821563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749" name="文本框 51"/>
          <p:cNvSpPr txBox="1"/>
          <p:nvPr/>
        </p:nvSpPr>
        <p:spPr>
          <a:xfrm rot="-1160763">
            <a:off x="6780213" y="1146625"/>
            <a:ext cx="500380" cy="168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zh-CN" sz="500" dirty="0">
                <a:solidFill>
                  <a:srgbClr val="FFFFFF"/>
                </a:solidFill>
                <a:latin typeface="Arial" panose="020B0604020202020204" pitchFamily="34" charset="0"/>
              </a:rPr>
              <a:t>状元成才路</a:t>
            </a:r>
            <a:endParaRPr lang="zh-CN" altLang="zh-CN" sz="5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27750" name="组合 2"/>
          <p:cNvGrpSpPr/>
          <p:nvPr/>
        </p:nvGrpSpPr>
        <p:grpSpPr>
          <a:xfrm>
            <a:off x="577850" y="829125"/>
            <a:ext cx="7956550" cy="2594213"/>
            <a:chOff x="434504" y="237886"/>
            <a:chExt cx="7957609" cy="2594161"/>
          </a:xfrm>
        </p:grpSpPr>
        <p:pic>
          <p:nvPicPr>
            <p:cNvPr id="27751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37028" y="237886"/>
              <a:ext cx="7855085" cy="24497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Box 1"/>
            <p:cNvSpPr txBox="1">
              <a:spLocks noChangeArrowheads="1"/>
            </p:cNvSpPr>
            <p:nvPr/>
          </p:nvSpPr>
          <p:spPr bwMode="auto">
            <a:xfrm>
              <a:off x="434504" y="582367"/>
              <a:ext cx="5931689" cy="2249680"/>
            </a:xfrm>
            <a:prstGeom prst="wedgeRoundRectCallout">
              <a:avLst>
                <a:gd name="adj1" fmla="val 60121"/>
                <a:gd name="adj2" fmla="val -33334"/>
                <a:gd name="adj3" fmla="val 16667"/>
              </a:avLst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血浓于水，那湾浅浅的海峡不会隔断两岸一衣带水的骨肉情，不会稀释两岸人民企盼统一的中国心。</a:t>
              </a:r>
              <a:endPara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8674" name="组合 2"/>
          <p:cNvGrpSpPr/>
          <p:nvPr/>
        </p:nvGrpSpPr>
        <p:grpSpPr>
          <a:xfrm>
            <a:off x="255588" y="871988"/>
            <a:ext cx="8347075" cy="3723321"/>
            <a:chOff x="255561" y="870999"/>
            <a:chExt cx="8347878" cy="3724187"/>
          </a:xfrm>
        </p:grpSpPr>
        <p:pic>
          <p:nvPicPr>
            <p:cNvPr id="28675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5561" y="870999"/>
              <a:ext cx="7453829" cy="35488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Box 1"/>
            <p:cNvSpPr txBox="1">
              <a:spLocks noChangeArrowheads="1"/>
            </p:cNvSpPr>
            <p:nvPr/>
          </p:nvSpPr>
          <p:spPr bwMode="auto">
            <a:xfrm>
              <a:off x="2248065" y="885289"/>
              <a:ext cx="6355374" cy="3709897"/>
            </a:xfrm>
            <a:prstGeom prst="wedgeRectCallout">
              <a:avLst>
                <a:gd name="adj1" fmla="val -57402"/>
                <a:gd name="adj2" fmla="val -11667"/>
              </a:avLst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乡土，之所以让人依恋，让人魂牵梦萦，让人为之抛洒热血，是因为它不仅养育了我们，承载着我们成长的印记，而且以灵秀的山水涤荡了我们的灵魂，成为我们的精神归宿。厮守乡土，人们心怀深挚的热爱；离开乡土，人们心怀浓郁的愁情。</a:t>
              </a:r>
              <a:endPara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698" name="组合 42"/>
          <p:cNvGrpSpPr/>
          <p:nvPr/>
        </p:nvGrpSpPr>
        <p:grpSpPr>
          <a:xfrm>
            <a:off x="0" y="94113"/>
            <a:ext cx="2751138" cy="1103312"/>
            <a:chOff x="0" y="127959"/>
            <a:chExt cx="2751581" cy="1102407"/>
          </a:xfrm>
        </p:grpSpPr>
        <p:pic>
          <p:nvPicPr>
            <p:cNvPr id="29714" name="Picture 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27959"/>
              <a:ext cx="2751581" cy="11024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15" name="TextBox 44"/>
            <p:cNvSpPr txBox="1"/>
            <p:nvPr/>
          </p:nvSpPr>
          <p:spPr>
            <a:xfrm>
              <a:off x="336618" y="386774"/>
              <a:ext cx="1816392" cy="5830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buFont typeface="Arial" panose="020B0604020202020204" pitchFamily="34" charset="0"/>
              </a:pPr>
              <a:r>
                <a:rPr lang="zh-CN" altLang="en-US" sz="3200" b="1" dirty="0">
                  <a:solidFill>
                    <a:srgbClr val="3366FF"/>
                  </a:solidFill>
                  <a:latin typeface="Franklin Gothic Medium" panose="020B0603020102020204" pitchFamily="34" charset="0"/>
                  <a:ea typeface="黑体" panose="02010609060101010101" pitchFamily="49" charset="-122"/>
                </a:rPr>
                <a:t>结构梳理</a:t>
              </a:r>
              <a:endParaRPr lang="zh-CN" altLang="en-US" sz="3200" b="1" dirty="0">
                <a:solidFill>
                  <a:srgbClr val="3366FF"/>
                </a:solidFill>
                <a:latin typeface="Franklin Gothic Medium" panose="020B06030201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9699" name="TextBox 1"/>
          <p:cNvSpPr txBox="1"/>
          <p:nvPr/>
        </p:nvSpPr>
        <p:spPr>
          <a:xfrm>
            <a:off x="3530600" y="622750"/>
            <a:ext cx="1847215" cy="8915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</a:rPr>
              <a:t>乡愁</a:t>
            </a:r>
            <a:b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600" b="1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600" b="1" dirty="0">
                <a:latin typeface="黑体" panose="02010609060101010101" pitchFamily="49" charset="-122"/>
                <a:ea typeface="黑体" panose="02010609060101010101" pitchFamily="49" charset="-122"/>
              </a:rPr>
              <a:t>余光中</a:t>
            </a:r>
            <a:endParaRPr lang="zh-CN" altLang="en-US" sz="2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388" y="1626050"/>
            <a:ext cx="1179195" cy="24917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FF99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小时候</a:t>
            </a:r>
            <a:endParaRPr lang="en-US" altLang="zh-CN" sz="2600" b="1">
              <a:solidFill>
                <a:srgbClr val="FF99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FF99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长大后</a:t>
            </a:r>
            <a:endParaRPr lang="en-US" altLang="zh-CN" sz="2600" b="1">
              <a:solidFill>
                <a:srgbClr val="FF99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FF99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后来</a:t>
            </a:r>
            <a:endParaRPr lang="en-US" altLang="zh-CN" sz="2600" b="1">
              <a:solidFill>
                <a:srgbClr val="FF99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FF99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现在</a:t>
            </a:r>
            <a:endParaRPr lang="en-US" altLang="zh-CN" sz="2600" b="1">
              <a:solidFill>
                <a:srgbClr val="FF99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2525" y="1626050"/>
            <a:ext cx="847090" cy="24917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邮票</a:t>
            </a:r>
            <a:endParaRPr lang="en-US" altLang="zh-CN" sz="2600" b="1">
              <a:solidFill>
                <a:srgbClr val="66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船票</a:t>
            </a:r>
            <a:endParaRPr lang="en-US" altLang="zh-CN" sz="2600" b="1">
              <a:solidFill>
                <a:srgbClr val="66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坟墓</a:t>
            </a:r>
            <a:endParaRPr lang="en-US" altLang="zh-CN" sz="2600" b="1">
              <a:solidFill>
                <a:srgbClr val="66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海峡</a:t>
            </a:r>
            <a:endParaRPr lang="zh-CN" altLang="en-US" sz="2600" b="1" dirty="0">
              <a:solidFill>
                <a:srgbClr val="66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3278188" y="2735713"/>
            <a:ext cx="1566862" cy="165100"/>
          </a:xfrm>
          <a:prstGeom prst="rightArrow">
            <a:avLst>
              <a:gd name="adj1" fmla="val 50000"/>
              <a:gd name="adj2" fmla="val 50132"/>
            </a:avLst>
          </a:prstGeom>
          <a:solidFill>
            <a:srgbClr val="00B0F0"/>
          </a:solidFill>
          <a:ln w="9525">
            <a:noFill/>
          </a:ln>
        </p:spPr>
        <p:txBody>
          <a:bodyPr/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5050" y="1626050"/>
            <a:ext cx="847090" cy="24917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恋母</a:t>
            </a:r>
            <a:endParaRPr lang="en-US" altLang="zh-CN" sz="2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思妻</a:t>
            </a:r>
            <a:endParaRPr lang="en-US" altLang="zh-CN" sz="2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哀亡</a:t>
            </a:r>
            <a:endParaRPr lang="en-US" altLang="zh-CN" sz="2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盼聚</a:t>
            </a:r>
            <a:endParaRPr lang="zh-CN" altLang="en-US" sz="2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右大括号 10"/>
          <p:cNvSpPr/>
          <p:nvPr/>
        </p:nvSpPr>
        <p:spPr>
          <a:xfrm>
            <a:off x="5702300" y="1914975"/>
            <a:ext cx="273050" cy="1919288"/>
          </a:xfrm>
          <a:prstGeom prst="rightBrace">
            <a:avLst>
              <a:gd name="adj1" fmla="val 40579"/>
              <a:gd name="adj2" fmla="val 50000"/>
            </a:avLst>
          </a:prstGeom>
          <a:noFill/>
          <a:ln w="222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019800" y="1626050"/>
            <a:ext cx="1474788" cy="1211263"/>
            <a:chOff x="6437314" y="1586203"/>
            <a:chExt cx="1474237" cy="1211386"/>
          </a:xfrm>
        </p:grpSpPr>
        <p:sp>
          <p:nvSpPr>
            <p:cNvPr id="15" name="心形 14"/>
            <p:cNvSpPr/>
            <p:nvPr/>
          </p:nvSpPr>
          <p:spPr bwMode="auto">
            <a:xfrm>
              <a:off x="6437314" y="1586203"/>
              <a:ext cx="1474237" cy="1211386"/>
            </a:xfrm>
            <a:prstGeom prst="heart">
              <a:avLst/>
            </a:prstGeom>
            <a:solidFill>
              <a:srgbClr val="FFFF00"/>
            </a:solidFill>
            <a:ln w="9525" cap="flat" cmpd="sng" algn="ctr">
              <a:solidFill>
                <a:srgbClr val="FFFF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13" name="TextBox 13"/>
            <p:cNvSpPr txBox="1"/>
            <p:nvPr/>
          </p:nvSpPr>
          <p:spPr>
            <a:xfrm>
              <a:off x="6718273" y="1746418"/>
              <a:ext cx="846774" cy="8916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>
                <a:buFont typeface="Arial" panose="020B0604020202020204" pitchFamily="34" charset="0"/>
              </a:pPr>
              <a:r>
                <a:rPr lang="zh-CN" altLang="en-US" sz="2600" b="1" dirty="0">
                  <a:solidFill>
                    <a:srgbClr val="66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亲情</a:t>
              </a:r>
              <a:endParaRPr lang="en-US" altLang="zh-CN" sz="2600" b="1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eaLnBrk="1" hangingPunct="1">
                <a:buFont typeface="Arial" panose="020B0604020202020204" pitchFamily="34" charset="0"/>
              </a:pPr>
              <a:r>
                <a:rPr lang="zh-CN" altLang="en-US" sz="2600" b="1" dirty="0">
                  <a:solidFill>
                    <a:srgbClr val="66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爱情</a:t>
              </a:r>
              <a:endParaRPr lang="zh-CN" altLang="en-US" sz="2600" b="1" dirty="0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cxnSp>
        <p:nvCxnSpPr>
          <p:cNvPr id="18" name="直接箭头连接符 17"/>
          <p:cNvCxnSpPr>
            <a:stCxn id="15" idx="1"/>
          </p:cNvCxnSpPr>
          <p:nvPr/>
        </p:nvCxnSpPr>
        <p:spPr>
          <a:xfrm>
            <a:off x="6756400" y="2837313"/>
            <a:ext cx="0" cy="655637"/>
          </a:xfrm>
          <a:prstGeom prst="straightConnector1">
            <a:avLst/>
          </a:prstGeom>
          <a:ln w="222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grpSp>
        <p:nvGrpSpPr>
          <p:cNvPr id="22" name="组合 21"/>
          <p:cNvGrpSpPr/>
          <p:nvPr/>
        </p:nvGrpSpPr>
        <p:grpSpPr>
          <a:xfrm>
            <a:off x="6019800" y="3364363"/>
            <a:ext cx="1474788" cy="1211262"/>
            <a:chOff x="6437314" y="1586203"/>
            <a:chExt cx="1474237" cy="1211386"/>
          </a:xfrm>
        </p:grpSpPr>
        <p:sp>
          <p:nvSpPr>
            <p:cNvPr id="23" name="心形 22"/>
            <p:cNvSpPr/>
            <p:nvPr/>
          </p:nvSpPr>
          <p:spPr bwMode="auto">
            <a:xfrm>
              <a:off x="6437314" y="1586203"/>
              <a:ext cx="1474237" cy="1211386"/>
            </a:xfrm>
            <a:prstGeom prst="heart">
              <a:avLst/>
            </a:prstGeom>
            <a:solidFill>
              <a:srgbClr val="FFC000"/>
            </a:solidFill>
            <a:ln w="9525" cap="flat" cmpd="sng" algn="ctr">
              <a:solidFill>
                <a:srgbClr val="FFFF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11" name="TextBox 23"/>
            <p:cNvSpPr txBox="1"/>
            <p:nvPr/>
          </p:nvSpPr>
          <p:spPr>
            <a:xfrm>
              <a:off x="6605497" y="1709097"/>
              <a:ext cx="1306054" cy="8916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buFont typeface="Arial" panose="020B0604020202020204" pitchFamily="34" charset="0"/>
              </a:pPr>
              <a:r>
                <a:rPr lang="zh-CN" altLang="en-US" sz="2600" b="1" dirty="0">
                  <a:solidFill>
                    <a:srgbClr val="66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忧国爱国之情</a:t>
              </a:r>
              <a:endParaRPr lang="zh-CN" altLang="en-US" sz="2600" b="1" dirty="0">
                <a:solidFill>
                  <a:srgbClr val="66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1" name="下箭头 20"/>
          <p:cNvSpPr/>
          <p:nvPr/>
        </p:nvSpPr>
        <p:spPr>
          <a:xfrm>
            <a:off x="7599363" y="1962600"/>
            <a:ext cx="858837" cy="2147888"/>
          </a:xfrm>
          <a:prstGeom prst="downArrow">
            <a:avLst>
              <a:gd name="adj1" fmla="val 50000"/>
              <a:gd name="adj2" fmla="val 49983"/>
            </a:avLst>
          </a:prstGeom>
          <a:solidFill>
            <a:srgbClr val="FFCCFF"/>
          </a:solidFill>
          <a:ln w="9525">
            <a:noFill/>
          </a:ln>
        </p:spPr>
        <p:txBody>
          <a:bodyPr/>
          <a:p>
            <a:pPr eaLnBrk="1" hangingPunct="1">
              <a:buFont typeface="Arial" panose="020B0604020202020204" pitchFamily="34" charset="0"/>
            </a:pP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层层推进深化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33788" y="2141988"/>
            <a:ext cx="847090" cy="12915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借物</a:t>
            </a:r>
            <a:endParaRPr lang="en-US" altLang="zh-CN" sz="2600" b="1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6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抒情</a:t>
            </a:r>
            <a:endParaRPr lang="zh-CN" altLang="en-US" sz="2600" b="1" dirty="0">
              <a:solidFill>
                <a:srgbClr val="FF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bldLvl="0" animBg="1"/>
      <p:bldP spid="12" grpId="0"/>
      <p:bldP spid="11" grpId="0" bldLvl="0" animBg="1"/>
      <p:bldP spid="21" grpId="0" bldLvl="0" animBg="1"/>
      <p:bldP spid="25" grpId="0"/>
    </p:bld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160162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160162"/>
</p:tagLst>
</file>

<file path=ppt/theme/theme1.xml><?xml version="1.0" encoding="utf-8"?>
<a:theme xmlns:a="http://schemas.openxmlformats.org/drawingml/2006/main" name=" 语文PPT课件资料店 ">
  <a:themeElements>
    <a:clrScheme name=" 语文PPT课件资料店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 语文PPT课件资料店 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 语文PPT课件资料店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1518</Words>
  <Application>WPS 演示</Application>
  <PresentationFormat>全屏显示(4:3)</PresentationFormat>
  <Paragraphs>309</Paragraphs>
  <Slides>13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黑体</vt:lpstr>
      <vt:lpstr>楷体</vt:lpstr>
      <vt:lpstr>Franklin Gothic Medium</vt:lpstr>
      <vt:lpstr>Calibri</vt:lpstr>
      <vt:lpstr>Arial Unicode MS</vt:lpstr>
      <vt:lpstr>华文中宋</vt:lpstr>
      <vt:lpstr>楷体_GB2312</vt:lpstr>
      <vt:lpstr>新宋体</vt:lpstr>
      <vt:lpstr>楷体_GB2312</vt:lpstr>
      <vt:lpstr>仿宋_GB2312</vt:lpstr>
      <vt:lpstr>Times New Roman</vt:lpstr>
      <vt:lpstr>仿宋</vt:lpstr>
      <vt:lpstr> 语文PPT课件资料店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语文PPT课件资料店</dc:creator>
  <cp:lastModifiedBy>Administrator</cp:lastModifiedBy>
  <cp:revision>214</cp:revision>
  <dcterms:created xsi:type="dcterms:W3CDTF">2018-02-04T11:13:00Z</dcterms:created>
  <dcterms:modified xsi:type="dcterms:W3CDTF">2019-09-17T08:02:56Z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2052-11.1.0.8573</vt:lpwstr>
  </property>
</Properties>
</file>