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33"/>
  </p:handoutMasterIdLst>
  <p:sldIdLst>
    <p:sldId id="353" r:id="rId3"/>
    <p:sldId id="277" r:id="rId4"/>
    <p:sldId id="278" r:id="rId6"/>
    <p:sldId id="315" r:id="rId7"/>
    <p:sldId id="279" r:id="rId8"/>
    <p:sldId id="280" r:id="rId9"/>
    <p:sldId id="284" r:id="rId10"/>
    <p:sldId id="281" r:id="rId11"/>
    <p:sldId id="347" r:id="rId12"/>
    <p:sldId id="282" r:id="rId13"/>
    <p:sldId id="348" r:id="rId14"/>
    <p:sldId id="283" r:id="rId15"/>
    <p:sldId id="316" r:id="rId16"/>
    <p:sldId id="349" r:id="rId17"/>
    <p:sldId id="262" r:id="rId18"/>
    <p:sldId id="350" r:id="rId19"/>
    <p:sldId id="263" r:id="rId20"/>
    <p:sldId id="352" r:id="rId21"/>
    <p:sldId id="355" r:id="rId22"/>
    <p:sldId id="354" r:id="rId23"/>
    <p:sldId id="303" r:id="rId24"/>
    <p:sldId id="356" r:id="rId25"/>
    <p:sldId id="304" r:id="rId26"/>
    <p:sldId id="357" r:id="rId27"/>
    <p:sldId id="265" r:id="rId28"/>
    <p:sldId id="266" r:id="rId29"/>
    <p:sldId id="267" r:id="rId30"/>
    <p:sldId id="276" r:id="rId31"/>
    <p:sldId id="296" r:id="rId3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216"/>
      </p:cViewPr>
      <p:guideLst>
        <p:guide orient="horz" pos="2102"/>
        <p:guide pos="28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handoutMaster" Target="handoutMasters/handoutMaster1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B4C29B4A-6FB2-4720-A69D-4AED572749B8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6AA800C7-F171-4119-814A-FAA0ED6FE03F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C0AC7468-5B70-43FD-881F-3D0583027265}" type="slidenum">
              <a:rPr lang="en-US" altLang="zh-CN"/>
            </a:fld>
            <a:endParaRPr lang="en-US" altLang="zh-CN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36CCFE4-23A7-4781-8029-4AFE1A796C40}" type="slidenum">
              <a:rPr lang="en-US" altLang="zh-CN"/>
            </a:fld>
            <a:endParaRPr lang="en-US" altLang="zh-CN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316C33F-1826-48B1-9EFC-77FB4C571261}" type="slidenum">
              <a:rPr lang="en-US" altLang="zh-CN"/>
            </a:fld>
            <a:endParaRPr lang="en-US" altLang="zh-CN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316C33F-1826-48B1-9EFC-77FB4C571261}" type="slidenum">
              <a:rPr lang="en-US" altLang="zh-CN"/>
            </a:fld>
            <a:endParaRPr lang="en-US" altLang="zh-CN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316C33F-1826-48B1-9EFC-77FB4C571261}" type="slidenum">
              <a:rPr lang="en-US" altLang="zh-CN"/>
            </a:fld>
            <a:endParaRPr lang="en-US" altLang="zh-CN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6F8410C-E4F1-4F26-A0F1-96C1C596BF95}" type="slidenum">
              <a:rPr lang="en-US" altLang="zh-CN"/>
            </a:fld>
            <a:endParaRPr lang="en-US" altLang="zh-CN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6F8410C-E4F1-4F26-A0F1-96C1C596BF95}" type="slidenum">
              <a:rPr lang="en-US" altLang="zh-CN"/>
            </a:fld>
            <a:endParaRPr lang="en-US" altLang="zh-CN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27B51D7-341E-4D80-92A2-6F0A86139368}" type="slidenum">
              <a:rPr lang="en-US" altLang="zh-CN"/>
            </a:fld>
            <a:endParaRPr lang="en-US" altLang="zh-CN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27B51D7-341E-4D80-92A2-6F0A86139368}" type="slidenum">
              <a:rPr lang="en-US" altLang="zh-CN"/>
            </a:fld>
            <a:endParaRPr lang="en-US" altLang="zh-CN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27B51D7-341E-4D80-92A2-6F0A86139368}" type="slidenum">
              <a:rPr lang="en-US" altLang="zh-CN"/>
            </a:fld>
            <a:endParaRPr lang="en-US" altLang="zh-CN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27B51D7-341E-4D80-92A2-6F0A86139368}" type="slidenum">
              <a:rPr lang="en-US" altLang="zh-CN"/>
            </a:fld>
            <a:endParaRPr lang="en-US" altLang="zh-CN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9C80060-9843-4D15-B79F-0677949498E3}" type="slidenum">
              <a:rPr lang="en-US" altLang="zh-CN"/>
            </a:fld>
            <a:endParaRPr lang="en-US" altLang="zh-CN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F8A259F2-16EB-4A7A-BE65-0216A2B46356}" type="slidenum">
              <a:rPr lang="en-US" altLang="zh-CN"/>
            </a:fld>
            <a:endParaRPr lang="en-US" altLang="zh-CN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9A6BDB96-6F78-4F7F-9AAD-4DFF75A430A1}" type="slidenum">
              <a:rPr lang="en-US" altLang="zh-CN"/>
            </a:fld>
            <a:endParaRPr lang="en-US" altLang="zh-CN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B1CF1B4-C1DC-48A2-B290-ADA46A6AB168}" type="slidenum">
              <a:rPr lang="en-US" altLang="zh-CN"/>
            </a:fld>
            <a:endParaRPr lang="en-US" altLang="zh-CN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AF0B2F2-E33B-4E3B-ADFF-0E4296E7A44F}" type="slidenum">
              <a:rPr lang="en-US" altLang="zh-CN"/>
            </a:fld>
            <a:endParaRPr lang="en-US" altLang="zh-CN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9C80060-9843-4D15-B79F-0677949498E3}" type="slidenum">
              <a:rPr lang="en-US" altLang="zh-CN"/>
            </a:fld>
            <a:endParaRPr lang="en-US" altLang="zh-CN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3E95FB6-E6C6-487E-A747-A893CBC9FEED}" type="slidenum">
              <a:rPr lang="en-US" altLang="zh-CN"/>
            </a:fld>
            <a:endParaRPr lang="en-US" altLang="zh-CN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F4562921-7E0C-43C0-BFB9-BADBB0638D0A}" type="slidenum">
              <a:rPr lang="en-US" altLang="zh-CN"/>
            </a:fld>
            <a:endParaRPr lang="en-US" altLang="zh-CN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F4562921-7E0C-43C0-BFB9-BADBB0638D0A}" type="slidenum">
              <a:rPr lang="en-US" altLang="zh-CN"/>
            </a:fld>
            <a:endParaRPr lang="en-US" altLang="zh-CN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5F445F1-060F-4803-878A-D90A9CACD3B2}" type="slidenum">
              <a:rPr lang="en-US" altLang="zh-CN"/>
            </a:fld>
            <a:endParaRPr lang="en-US" altLang="zh-CN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5F445F1-060F-4803-878A-D90A9CACD3B2}" type="slidenum">
              <a:rPr lang="en-US" altLang="zh-CN"/>
            </a:fld>
            <a:endParaRPr lang="en-US" altLang="zh-CN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36CCFE4-23A7-4781-8029-4AFE1A796C40}" type="slidenum">
              <a:rPr lang="en-US" altLang="zh-CN"/>
            </a:fld>
            <a:endParaRPr lang="en-US" altLang="zh-CN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49519-402F-4ECC-8D69-B142C67801E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1A602-7727-42CB-BC7F-9DD1A1A2753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2327D-E316-4A55-9911-BAD630C1422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0A745-5724-4523-B3D6-A2386622BA7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0C8E9-89CA-41EF-81F1-344A7D0C689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55654-DDBA-4FEE-B143-65C5EFBCA1A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4C052-1075-426D-AAE3-83FFBC35C60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7644C-7A1E-480E-A18A-C74C949FF5B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2A92B-CD56-4674-BE7A-4BDF6B439B19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74065-EB19-423F-B24A-849C04740AF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8C607-7631-4193-9B36-9D8A953AA7A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tile tx="0" ty="0" sx="100000" sy="100000" flip="none" algn="b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 smtClean="0"/>
              <a:t> </a:t>
            </a:r>
            <a:r>
              <a:rPr lang="zh-CN" altLang="en-US" smtClean="0"/>
              <a:t>语文</a:t>
            </a:r>
            <a:r>
              <a:rPr lang="en-US" altLang="zh-CN" smtClean="0"/>
              <a:t>PPT</a:t>
            </a:r>
            <a:r>
              <a:rPr lang="zh-CN" altLang="en-US" smtClean="0"/>
              <a:t>课件资料店 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282A6A21-CBCD-4081-8C64-8C0614EB044B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片头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75565" y="-76835"/>
            <a:ext cx="9210675" cy="7078980"/>
          </a:xfrm>
          <a:prstGeom prst="rect">
            <a:avLst/>
          </a:prstGeom>
        </p:spPr>
      </p:pic>
      <p:sp>
        <p:nvSpPr>
          <p:cNvPr id="9219" name="文本框 3"/>
          <p:cNvSpPr txBox="1"/>
          <p:nvPr/>
        </p:nvSpPr>
        <p:spPr>
          <a:xfrm>
            <a:off x="353378" y="528082"/>
            <a:ext cx="6150769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2800" b="1" dirty="0">
                <a:latin typeface="微软雅黑" panose="020B0503020204020204" charset="-122"/>
                <a:ea typeface="微软雅黑" panose="020B0503020204020204" charset="-122"/>
              </a:rPr>
              <a:t>教材版本：人教版八年级下册</a:t>
            </a:r>
            <a:endParaRPr lang="zh-CN" altLang="zh-CN" sz="28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20" name="文本框 4"/>
          <p:cNvSpPr txBox="1"/>
          <p:nvPr/>
        </p:nvSpPr>
        <p:spPr>
          <a:xfrm>
            <a:off x="1580277" y="1799670"/>
            <a:ext cx="5787628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3000" b="1" dirty="0">
                <a:latin typeface="微软雅黑" panose="020B0503020204020204" charset="-122"/>
                <a:ea typeface="微软雅黑" panose="020B0503020204020204" charset="-122"/>
              </a:rPr>
              <a:t>录课单元：第一单元</a:t>
            </a:r>
            <a:endParaRPr lang="zh-CN" altLang="zh-CN" sz="30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21" name="文本框 5"/>
          <p:cNvSpPr txBox="1"/>
          <p:nvPr/>
        </p:nvSpPr>
        <p:spPr>
          <a:xfrm>
            <a:off x="2270125" y="3446780"/>
            <a:ext cx="451929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口语交际</a:t>
            </a:r>
            <a:r>
              <a:rPr lang="zh-CN" altLang="en-US" sz="4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《</a:t>
            </a:r>
            <a:r>
              <a:rPr lang="zh-CN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应 对</a:t>
            </a:r>
            <a:r>
              <a:rPr lang="zh-CN" altLang="en-US" sz="4000" b="1" dirty="0">
                <a:latin typeface="微软雅黑" panose="020B0503020204020204" charset="-122"/>
                <a:ea typeface="微软雅黑" panose="020B0503020204020204" charset="-122"/>
              </a:rPr>
              <a:t>》</a:t>
            </a:r>
            <a:endParaRPr lang="zh-CN" altLang="en-US" sz="40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22" name="文本框 6"/>
          <p:cNvSpPr txBox="1"/>
          <p:nvPr/>
        </p:nvSpPr>
        <p:spPr>
          <a:xfrm>
            <a:off x="5079206" y="5361623"/>
            <a:ext cx="3571875" cy="460375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zh-CN" sz="2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执教教师：邓洪文</a:t>
            </a:r>
            <a:endParaRPr lang="zh-CN" altLang="zh-CN" sz="2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82469"/>
            <a:ext cx="9144000" cy="6813376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zh-CN" altLang="en-US" sz="28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马克</a:t>
            </a:r>
            <a:r>
              <a:rPr lang="en-US" altLang="zh-CN" sz="28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·</a:t>
            </a:r>
            <a:r>
              <a:rPr lang="zh-CN" altLang="en-US" sz="28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吐温轶事</a:t>
            </a:r>
            <a:endParaRPr lang="zh-CN" altLang="en-US" sz="2800" b="1" dirty="0">
              <a:solidFill>
                <a:srgbClr val="0033CC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马克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·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吐温有一次因为看不惯国会议员在国会通过某个法案，因此在报纸上刊登了一个广告，上面写着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:“</a:t>
            </a:r>
            <a:r>
              <a:rPr lang="zh-CN" altLang="en-US" sz="28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国会议员有一半是混蛋。”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报纸一卖出，许多抗议电话随之而来，这些国会议员可不认为自己是混蛋，纷纷要求马克吐温更正。马克吐温于是又刊登了一个更正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:“</a:t>
            </a:r>
            <a:r>
              <a:rPr lang="zh-CN" altLang="en-US" sz="2800" b="1" u="sng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我错了，国会议员，有一半不是混蛋。</a:t>
            </a:r>
            <a:r>
              <a:rPr lang="zh-CN" altLang="en-US" sz="2800" b="1" u="sng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endParaRPr lang="zh-CN" altLang="en-US" sz="2800" b="1" u="sng" dirty="0">
              <a:solidFill>
                <a:srgbClr val="0033CC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endParaRPr lang="zh-CN" altLang="en-US" sz="2800" b="1" u="sng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82469"/>
            <a:ext cx="9144000" cy="6813376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zh-CN" altLang="en-US" sz="28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马克</a:t>
            </a:r>
            <a:r>
              <a:rPr lang="en-US" altLang="zh-CN" sz="28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·</a:t>
            </a:r>
            <a:r>
              <a:rPr lang="zh-CN" altLang="en-US" sz="28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吐温轶事</a:t>
            </a:r>
            <a:endParaRPr lang="zh-CN" altLang="en-US" sz="2800" b="1" dirty="0">
              <a:solidFill>
                <a:srgbClr val="0033CC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马克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·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吐温有一次因为看不惯国会议员在国会通过某个法案，因此在报纸上刊登了一个广告，上面写着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:“</a:t>
            </a:r>
            <a:r>
              <a:rPr lang="zh-CN" altLang="en-US" sz="28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国会议员有一半是混蛋。”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报纸一卖出，许多抗议电话随之而来，这些国会议员可不认为自己是混蛋，纷纷要求马克吐温更正。马克吐温于是又刊登了一个更正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:“</a:t>
            </a:r>
            <a:r>
              <a:rPr lang="zh-CN" altLang="en-US" sz="2800" b="1" u="sng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我错了，国会议员，有一半不是混蛋。</a:t>
            </a:r>
            <a:r>
              <a:rPr lang="zh-CN" altLang="en-US" sz="2800" b="1" u="sng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endParaRPr lang="zh-CN" altLang="en-US" sz="2800" b="1" u="sng" dirty="0">
              <a:solidFill>
                <a:srgbClr val="0033CC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endParaRPr lang="zh-CN" altLang="en-US" sz="2800" b="1" u="sng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97205"/>
            <a:ext cx="8698230" cy="4258945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CN" altLang="en-US" sz="4000" b="1" dirty="0">
                <a:solidFill>
                  <a:srgbClr val="0000FF"/>
                </a:solidFill>
                <a:latin typeface="宋体" panose="02010600030101010101" pitchFamily="2" charset="-122"/>
              </a:rPr>
              <a:t>萧伯纳轶事</a:t>
            </a:r>
            <a:endParaRPr lang="zh-CN" altLang="en-US" sz="4000" b="1" dirty="0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    萧伯纳是英国现代杰出的现实主义戏剧作家，是世界著名的擅长幽默与讽刺的语言大师。萧伯纳在一次晚会上坐在一旁想着心事。一个富翁对他的沉思很好奇，走过去对萧伯纳说：“萧伯纳先生，我出一块钱想打听您在想什么，行吗</a:t>
            </a:r>
            <a:r>
              <a:rPr lang="en-US" altLang="zh-CN" sz="2800" b="1" dirty="0">
                <a:latin typeface="宋体" panose="02010600030101010101" pitchFamily="2" charset="-122"/>
              </a:rPr>
              <a:t>?”</a:t>
            </a:r>
            <a:r>
              <a:rPr lang="zh-CN" altLang="en-US" sz="2800" b="1" dirty="0">
                <a:latin typeface="宋体" panose="02010600030101010101" pitchFamily="2" charset="-122"/>
              </a:rPr>
              <a:t>萧伯纳抬头看了一眼富翁，稍加思索后说：“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我现在想的东西不值一块钱。</a:t>
            </a:r>
            <a:r>
              <a:rPr lang="zh-CN" altLang="en-US" sz="2800" b="1" dirty="0">
                <a:latin typeface="宋体" panose="02010600030101010101" pitchFamily="2" charset="-122"/>
              </a:rPr>
              <a:t>”富翁更加好奇了：“那么，您现在究竟在想什么呢</a:t>
            </a:r>
            <a:r>
              <a:rPr lang="en-US" altLang="zh-CN" sz="2800" b="1" dirty="0">
                <a:latin typeface="宋体" panose="02010600030101010101" pitchFamily="2" charset="-122"/>
              </a:rPr>
              <a:t>?”</a:t>
            </a:r>
            <a:r>
              <a:rPr lang="zh-CN" altLang="en-US" sz="2800" b="1" dirty="0">
                <a:latin typeface="宋体" panose="02010600030101010101" pitchFamily="2" charset="-122"/>
              </a:rPr>
              <a:t>萧伯纳笑了笑说道：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“我想的东西就是您呀！” 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    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790" y="1263015"/>
            <a:ext cx="8698230" cy="3322955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CN" altLang="en-US" sz="4000" b="1" dirty="0">
                <a:solidFill>
                  <a:srgbClr val="0000FF"/>
                </a:solidFill>
                <a:latin typeface="宋体" panose="02010600030101010101" pitchFamily="2" charset="-122"/>
              </a:rPr>
              <a:t>萧伯纳轶事</a:t>
            </a:r>
            <a:endParaRPr lang="zh-CN" altLang="en-US" sz="4000" b="1" dirty="0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     一天，瘦削的萧伯纳碰到一位大腹便便的商人，商人讥讽道：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“看见你，人们会以为英国发生了饥荒！”</a:t>
            </a:r>
            <a:r>
              <a:rPr lang="zh-CN" altLang="en-US" sz="2800" b="1" dirty="0">
                <a:latin typeface="宋体" panose="02010600030101010101" pitchFamily="2" charset="-122"/>
              </a:rPr>
              <a:t>萧伯纳回击道：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“</a:t>
            </a:r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</a:rPr>
              <a:t>看见你，人们就会明白饥荒的原因。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” 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790" y="1263015"/>
            <a:ext cx="8698230" cy="3322955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CN" altLang="en-US" sz="4000" b="1" dirty="0">
                <a:solidFill>
                  <a:srgbClr val="0000FF"/>
                </a:solidFill>
                <a:latin typeface="宋体" panose="02010600030101010101" pitchFamily="2" charset="-122"/>
              </a:rPr>
              <a:t>萧伯纳轶事</a:t>
            </a:r>
            <a:endParaRPr lang="zh-CN" altLang="en-US" sz="4000" b="1" dirty="0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     一天，瘦削的萧伯纳碰到一位大腹便便的商人，商人讥讽道：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“看见你，人们会以为英国发生了饥荒！”</a:t>
            </a:r>
            <a:r>
              <a:rPr lang="zh-CN" altLang="en-US" sz="2800" b="1" dirty="0">
                <a:latin typeface="宋体" panose="02010600030101010101" pitchFamily="2" charset="-122"/>
              </a:rPr>
              <a:t>萧伯纳回击道：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“看见你，人们就会明白饥荒的原因。” 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文本框 14"/>
          <p:cNvSpPr txBox="1">
            <a:spLocks noChangeArrowheads="1"/>
          </p:cNvSpPr>
          <p:nvPr/>
        </p:nvSpPr>
        <p:spPr bwMode="auto">
          <a:xfrm>
            <a:off x="10561638" y="4170363"/>
            <a:ext cx="184150" cy="369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defTabSz="457200"/>
            <a:endParaRPr kumimoji="1" lang="zh-CN" altLang="zh-CN">
              <a:latin typeface="Calibri" panose="020F0502020204030204" pitchFamily="34" charset="0"/>
            </a:endParaRPr>
          </a:p>
        </p:txBody>
      </p:sp>
      <p:sp>
        <p:nvSpPr>
          <p:cNvPr id="10243" name="TextBox 13"/>
          <p:cNvSpPr txBox="1">
            <a:spLocks noChangeArrowheads="1"/>
          </p:cNvSpPr>
          <p:nvPr/>
        </p:nvSpPr>
        <p:spPr bwMode="auto">
          <a:xfrm>
            <a:off x="1187450" y="0"/>
            <a:ext cx="7335838" cy="8239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457200"/>
            <a:r>
              <a:rPr lang="zh-CN" altLang="en-US" sz="4800" b="1">
                <a:solidFill>
                  <a:srgbClr val="FF0000"/>
                </a:solidFill>
                <a:latin typeface="宋体" panose="02010600030101010101" pitchFamily="2" charset="-122"/>
              </a:rPr>
              <a:t>口语实践活动示例</a:t>
            </a:r>
            <a:endParaRPr lang="zh-CN" altLang="en-US" sz="4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03200" y="911225"/>
            <a:ext cx="8940800" cy="4892675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eaLnBrk="0" hangingPunct="0">
              <a:lnSpc>
                <a:spcPct val="150000"/>
              </a:lnSpc>
            </a:pPr>
            <a:r>
              <a:rPr lang="zh-CN" altLang="en-US" sz="32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（一）思考下列的对话是运用了什么应对技巧。</a:t>
            </a:r>
            <a:endParaRPr lang="zh-CN" altLang="en-US" sz="3200" b="1">
              <a:solidFill>
                <a:srgbClr val="0033CC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50000"/>
              </a:lnSpc>
            </a:pP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）一个年轻的画家拜访德国有名的画家阿道夫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•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门采尔，向他诉苦说：“</a:t>
            </a:r>
            <a:r>
              <a:rPr lang="zh-CN" altLang="en-US" sz="28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我真不明白，为什么我画一幅画只用一会儿功夫，可卖出去要整整一年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？”“请倒过来试试吧！”门采儿认真地说，“</a:t>
            </a:r>
            <a:r>
              <a:rPr lang="zh-CN" altLang="en-US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要是你花一年的功夫画它，那么只用一天的功夫你准能卖出去。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50000"/>
              </a:lnSpc>
            </a:pPr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endParaRPr lang="zh-CN" altLang="en-US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文本框 14"/>
          <p:cNvSpPr txBox="1">
            <a:spLocks noChangeArrowheads="1"/>
          </p:cNvSpPr>
          <p:nvPr/>
        </p:nvSpPr>
        <p:spPr bwMode="auto">
          <a:xfrm>
            <a:off x="10561638" y="4170363"/>
            <a:ext cx="184150" cy="369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defTabSz="457200"/>
            <a:endParaRPr kumimoji="1" lang="zh-CN" altLang="zh-CN">
              <a:latin typeface="Calibri" panose="020F0502020204030204" pitchFamily="34" charset="0"/>
            </a:endParaRPr>
          </a:p>
        </p:txBody>
      </p:sp>
      <p:sp>
        <p:nvSpPr>
          <p:cNvPr id="10243" name="TextBox 13"/>
          <p:cNvSpPr txBox="1">
            <a:spLocks noChangeArrowheads="1"/>
          </p:cNvSpPr>
          <p:nvPr/>
        </p:nvSpPr>
        <p:spPr bwMode="auto">
          <a:xfrm>
            <a:off x="1187450" y="0"/>
            <a:ext cx="7335838" cy="8239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457200"/>
            <a:r>
              <a:rPr lang="zh-CN" altLang="en-US" sz="4800" b="1">
                <a:solidFill>
                  <a:srgbClr val="FF0000"/>
                </a:solidFill>
                <a:latin typeface="宋体" panose="02010600030101010101" pitchFamily="2" charset="-122"/>
              </a:rPr>
              <a:t>口语实践活动示例</a:t>
            </a:r>
            <a:endParaRPr lang="zh-CN" altLang="en-US" sz="4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03200" y="911225"/>
            <a:ext cx="8940800" cy="4892675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eaLnBrk="0" hangingPunct="0">
              <a:lnSpc>
                <a:spcPct val="150000"/>
              </a:lnSpc>
            </a:pPr>
            <a:r>
              <a:rPr lang="zh-CN" altLang="en-US" sz="32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（一）思考下列的对话是运用了什么应对技巧。</a:t>
            </a:r>
            <a:endParaRPr lang="zh-CN" altLang="en-US" sz="3200" b="1">
              <a:solidFill>
                <a:srgbClr val="0033CC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50000"/>
              </a:lnSpc>
            </a:pP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）一个年轻的画家拜访德国有名的画家阿道夫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•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门采尔，向他诉苦说：“</a:t>
            </a:r>
            <a:r>
              <a:rPr lang="zh-CN" altLang="en-US" sz="28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我真不明白，为什么我画一幅画只用一会儿功夫，可卖出去要整整一年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？”“请倒过来试试吧！”门采儿认真地说，“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要是你花一年的功夫画它，那么只用一天的功夫你准能卖出去。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50000"/>
              </a:lnSpc>
            </a:pPr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技巧：</a:t>
            </a:r>
            <a:endParaRPr lang="zh-CN" altLang="en-US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2635885" y="5073015"/>
            <a:ext cx="2563495" cy="7308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457200" eaLnBrk="0" hangingPunct="0">
              <a:lnSpc>
                <a:spcPct val="130000"/>
              </a:lnSpc>
            </a:pPr>
            <a:r>
              <a:rPr lang="zh-CN" altLang="en-US" sz="32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巧换概括。</a:t>
            </a:r>
            <a:endParaRPr lang="zh-CN" altLang="en-US" sz="3200" b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文本框 13"/>
          <p:cNvSpPr txBox="1">
            <a:spLocks noChangeArrowheads="1"/>
          </p:cNvSpPr>
          <p:nvPr/>
        </p:nvSpPr>
        <p:spPr bwMode="auto">
          <a:xfrm>
            <a:off x="10761663" y="2339975"/>
            <a:ext cx="18415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defTabSz="457200"/>
            <a:endParaRPr kumimoji="1" lang="zh-CN" altLang="zh-CN">
              <a:latin typeface="Calibri" panose="020F0502020204030204" pitchFamily="34" charset="0"/>
            </a:endParaRPr>
          </a:p>
        </p:txBody>
      </p:sp>
      <p:sp>
        <p:nvSpPr>
          <p:cNvPr id="11267" name="文本框 14"/>
          <p:cNvSpPr txBox="1">
            <a:spLocks noChangeArrowheads="1"/>
          </p:cNvSpPr>
          <p:nvPr/>
        </p:nvSpPr>
        <p:spPr bwMode="auto">
          <a:xfrm>
            <a:off x="10561638" y="4170363"/>
            <a:ext cx="184150" cy="369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defTabSz="457200"/>
            <a:endParaRPr kumimoji="1" lang="zh-CN" altLang="zh-CN">
              <a:latin typeface="Calibri" panose="020F0502020204030204" pitchFamily="34" charset="0"/>
            </a:endParaRPr>
          </a:p>
        </p:txBody>
      </p:sp>
      <p:sp>
        <p:nvSpPr>
          <p:cNvPr id="11268" name="TextBox 13"/>
          <p:cNvSpPr txBox="1">
            <a:spLocks noChangeArrowheads="1"/>
          </p:cNvSpPr>
          <p:nvPr/>
        </p:nvSpPr>
        <p:spPr bwMode="auto">
          <a:xfrm>
            <a:off x="2411413" y="0"/>
            <a:ext cx="5680075" cy="1555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457200"/>
            <a:r>
              <a:rPr lang="zh-CN" altLang="en-US" sz="4800" b="1">
                <a:solidFill>
                  <a:srgbClr val="FF0000"/>
                </a:solidFill>
              </a:rPr>
              <a:t>口语实践活动 </a:t>
            </a:r>
            <a:endParaRPr lang="zh-CN" altLang="en-US" sz="4800" b="1">
              <a:solidFill>
                <a:srgbClr val="FF0000"/>
              </a:solidFill>
            </a:endParaRPr>
          </a:p>
          <a:p>
            <a:pPr defTabSz="457200"/>
            <a:endParaRPr lang="en-US" altLang="zh-CN" sz="48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139" y="984885"/>
            <a:ext cx="8928992" cy="4887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hangingPunct="0">
              <a:lnSpc>
                <a:spcPct val="13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）一个年轻的科学工作者希望加入爱迪生实验室。他诚恳地对爱迪生说：“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我有一个伟大的理想，要发明一种万能溶解剂</a:t>
            </a:r>
            <a:r>
              <a:rPr lang="en-US" altLang="zh-CN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它能溶解一切物质。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”“万能的溶解剂吗？”爱迪生吃了一惊，“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那么，你打算把它放到什么容器里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？”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技巧：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3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）丹麦童话作家安徒生很检朴，常常戴着一顶破旧的帽子在街上行走。有个路人嘲笑他：“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你脑袋上面那个破玩艺是什么？能算是帽子吗？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”安徒生回敬道：“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你帽子下面那个玩艺是什么？能算是脑袋吗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？”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技巧：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文本框 13"/>
          <p:cNvSpPr txBox="1">
            <a:spLocks noChangeArrowheads="1"/>
          </p:cNvSpPr>
          <p:nvPr/>
        </p:nvSpPr>
        <p:spPr bwMode="auto">
          <a:xfrm>
            <a:off x="10761663" y="2339975"/>
            <a:ext cx="18415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defTabSz="457200"/>
            <a:endParaRPr kumimoji="1" lang="zh-CN" altLang="zh-CN">
              <a:latin typeface="Calibri" panose="020F0502020204030204" pitchFamily="34" charset="0"/>
            </a:endParaRPr>
          </a:p>
        </p:txBody>
      </p:sp>
      <p:sp>
        <p:nvSpPr>
          <p:cNvPr id="11267" name="文本框 14"/>
          <p:cNvSpPr txBox="1">
            <a:spLocks noChangeArrowheads="1"/>
          </p:cNvSpPr>
          <p:nvPr/>
        </p:nvSpPr>
        <p:spPr bwMode="auto">
          <a:xfrm>
            <a:off x="10561638" y="4170363"/>
            <a:ext cx="184150" cy="369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defTabSz="457200"/>
            <a:endParaRPr kumimoji="1" lang="zh-CN" altLang="zh-CN">
              <a:latin typeface="Calibri" panose="020F0502020204030204" pitchFamily="34" charset="0"/>
            </a:endParaRPr>
          </a:p>
        </p:txBody>
      </p:sp>
      <p:sp>
        <p:nvSpPr>
          <p:cNvPr id="11268" name="TextBox 13"/>
          <p:cNvSpPr txBox="1">
            <a:spLocks noChangeArrowheads="1"/>
          </p:cNvSpPr>
          <p:nvPr/>
        </p:nvSpPr>
        <p:spPr bwMode="auto">
          <a:xfrm>
            <a:off x="2411413" y="0"/>
            <a:ext cx="5680075" cy="1555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457200"/>
            <a:r>
              <a:rPr lang="zh-CN" altLang="en-US" sz="4800" b="1">
                <a:solidFill>
                  <a:srgbClr val="FF0000"/>
                </a:solidFill>
              </a:rPr>
              <a:t>口语实践活动 </a:t>
            </a:r>
            <a:endParaRPr lang="zh-CN" altLang="en-US" sz="4800" b="1">
              <a:solidFill>
                <a:srgbClr val="FF0000"/>
              </a:solidFill>
            </a:endParaRPr>
          </a:p>
          <a:p>
            <a:pPr defTabSz="457200"/>
            <a:endParaRPr lang="en-US" altLang="zh-CN" sz="48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139" y="984885"/>
            <a:ext cx="8928992" cy="4887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hangingPunct="0">
              <a:lnSpc>
                <a:spcPct val="13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）一个年轻的科学工作者希望加入爱迪生实验室。他诚恳地对爱迪生说：“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我有一个伟大的理想，要发明一种万能溶解剂</a:t>
            </a:r>
            <a:r>
              <a:rPr lang="en-US" altLang="zh-CN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它能溶解一切物质。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”“万能的溶解剂吗？”爱迪生吃了一惊，“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那么，你打算把它放到什么容器里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？”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3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技巧：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3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）丹麦童话作家安徒生很检朴，常常戴着一顶破旧的帽子在街上行走。有个路人嘲笑他：“你脑袋上面那个破玩艺是什么？能算是帽子吗？”安徒生回敬道：“你帽子下面那个玩艺是什么？能算是脑袋吗？”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技巧：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536700" y="2856865"/>
            <a:ext cx="1408113" cy="7254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defTabSz="457200" eaLnBrk="0" hangingPunct="0">
              <a:lnSpc>
                <a:spcPct val="130000"/>
              </a:lnSpc>
            </a:pP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归谬。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文本框 13"/>
          <p:cNvSpPr txBox="1">
            <a:spLocks noChangeArrowheads="1"/>
          </p:cNvSpPr>
          <p:nvPr/>
        </p:nvSpPr>
        <p:spPr bwMode="auto">
          <a:xfrm>
            <a:off x="10761663" y="2339975"/>
            <a:ext cx="18415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defTabSz="457200"/>
            <a:endParaRPr kumimoji="1" lang="zh-CN" altLang="zh-CN">
              <a:latin typeface="Calibri" panose="020F0502020204030204" pitchFamily="34" charset="0"/>
            </a:endParaRPr>
          </a:p>
        </p:txBody>
      </p:sp>
      <p:sp>
        <p:nvSpPr>
          <p:cNvPr id="11267" name="文本框 14"/>
          <p:cNvSpPr txBox="1">
            <a:spLocks noChangeArrowheads="1"/>
          </p:cNvSpPr>
          <p:nvPr/>
        </p:nvSpPr>
        <p:spPr bwMode="auto">
          <a:xfrm>
            <a:off x="10561638" y="4170363"/>
            <a:ext cx="184150" cy="369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defTabSz="457200"/>
            <a:endParaRPr kumimoji="1" lang="zh-CN" altLang="zh-CN">
              <a:latin typeface="Calibri" panose="020F0502020204030204" pitchFamily="34" charset="0"/>
            </a:endParaRPr>
          </a:p>
        </p:txBody>
      </p:sp>
      <p:sp>
        <p:nvSpPr>
          <p:cNvPr id="11268" name="TextBox 13"/>
          <p:cNvSpPr txBox="1">
            <a:spLocks noChangeArrowheads="1"/>
          </p:cNvSpPr>
          <p:nvPr/>
        </p:nvSpPr>
        <p:spPr bwMode="auto">
          <a:xfrm>
            <a:off x="2411413" y="0"/>
            <a:ext cx="5680075" cy="1555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457200"/>
            <a:r>
              <a:rPr lang="zh-CN" altLang="en-US" sz="4800" b="1">
                <a:solidFill>
                  <a:srgbClr val="FF0000"/>
                </a:solidFill>
              </a:rPr>
              <a:t>口语实践活动 </a:t>
            </a:r>
            <a:endParaRPr lang="zh-CN" altLang="en-US" sz="4800" b="1">
              <a:solidFill>
                <a:srgbClr val="FF0000"/>
              </a:solidFill>
            </a:endParaRPr>
          </a:p>
          <a:p>
            <a:pPr defTabSz="457200"/>
            <a:endParaRPr lang="en-US" altLang="zh-CN" sz="48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139" y="984885"/>
            <a:ext cx="8928992" cy="4887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hangingPunct="0">
              <a:lnSpc>
                <a:spcPct val="13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）一个年轻的科学工作者希望加入爱迪生实验室。他诚恳地对爱迪生说：“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我有一个伟大的理想，要发明一种万能溶解剂</a:t>
            </a:r>
            <a:r>
              <a:rPr lang="en-US" altLang="zh-CN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它能溶解一切物质。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”“万能的溶解剂吗？”爱迪生吃了一惊，“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那么，你打算把它放到什么容器里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？”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技巧：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3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）丹麦童话作家安徒生很检朴，常常戴着一顶破旧的帽子在街上行走。有个路人嘲笑他：“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你脑袋上面那个破玩艺是什么？能算是帽子吗？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”安徒生回敬道：“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你帽子下面那个玩艺是什么？能算是脑袋吗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？”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技巧：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7028" y="34607"/>
            <a:ext cx="8229600" cy="1143001"/>
          </a:xfrm>
        </p:spPr>
        <p:txBody>
          <a:bodyPr/>
          <a:lstStyle/>
          <a:p>
            <a:pPr algn="l"/>
            <a:r>
              <a:rPr lang="zh-CN" altLang="en-US" b="1">
                <a:solidFill>
                  <a:srgbClr val="FF0000"/>
                </a:solidFill>
              </a:rPr>
              <a:t>古今中外应对</a:t>
            </a:r>
            <a:r>
              <a:rPr lang="zh-CN" altLang="en-US" b="1">
                <a:solidFill>
                  <a:srgbClr val="FF0000"/>
                </a:solidFill>
                <a:latin typeface="宋体" panose="02010600030101010101" pitchFamily="2" charset="-122"/>
              </a:rPr>
              <a:t>轶事</a:t>
            </a:r>
            <a:endParaRPr lang="zh-CN" altLang="en-US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875" y="712341"/>
            <a:ext cx="8892480" cy="674136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zh-CN" sz="2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>
              <a:lnSpc>
                <a:spcPct val="90000"/>
              </a:lnSpc>
            </a:pPr>
            <a:r>
              <a:rPr lang="zh-CN" altLang="en-US" sz="36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晏子使楚</a:t>
            </a:r>
            <a:endParaRPr lang="zh-CN" altLang="en-US" sz="3600" b="1" dirty="0">
              <a:solidFill>
                <a:srgbClr val="0033CC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晏子到了，楚王赏赐晏子喝酒。当酒喝得正高兴的时候，两个官吏绑着一个人从楚王面前走过。楚王说：“绑着的人是干什么的？”官吏回答说：“是齐国人，犯了偷窃罪。”楚王瞟着晏子说：“齐国人都善于偷窃吗？”晏子离开座位，回答说：“</a:t>
            </a:r>
            <a:r>
              <a:rPr lang="zh-CN" altLang="en-US" sz="24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听说这样的事，橘子长在淮河以南结出的果实就是橘，长在淮河以北就是酸枳，（橘和枳）它们只是叶子的形状相似，果实味道却完全不同。这是什么原因呢？是水土不同。现在百姓生活在齐国不偷盗，来到楚国就偷盗，难道楚国的水土会使人民善盗吗？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”楚王笑着说：“圣人不是能同他开玩笑的，我反而是自讨没趣了。” 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文本框 13"/>
          <p:cNvSpPr txBox="1">
            <a:spLocks noChangeArrowheads="1"/>
          </p:cNvSpPr>
          <p:nvPr/>
        </p:nvSpPr>
        <p:spPr bwMode="auto">
          <a:xfrm>
            <a:off x="10761663" y="2339975"/>
            <a:ext cx="18415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defTabSz="457200"/>
            <a:endParaRPr kumimoji="1" lang="zh-CN" altLang="zh-CN">
              <a:latin typeface="Calibri" panose="020F0502020204030204" pitchFamily="34" charset="0"/>
            </a:endParaRPr>
          </a:p>
        </p:txBody>
      </p:sp>
      <p:sp>
        <p:nvSpPr>
          <p:cNvPr id="11267" name="文本框 14"/>
          <p:cNvSpPr txBox="1">
            <a:spLocks noChangeArrowheads="1"/>
          </p:cNvSpPr>
          <p:nvPr/>
        </p:nvSpPr>
        <p:spPr bwMode="auto">
          <a:xfrm>
            <a:off x="10561638" y="4170363"/>
            <a:ext cx="184150" cy="369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defTabSz="457200"/>
            <a:endParaRPr kumimoji="1" lang="zh-CN" altLang="zh-CN">
              <a:latin typeface="Calibri" panose="020F0502020204030204" pitchFamily="34" charset="0"/>
            </a:endParaRPr>
          </a:p>
        </p:txBody>
      </p:sp>
      <p:sp>
        <p:nvSpPr>
          <p:cNvPr id="11268" name="TextBox 13"/>
          <p:cNvSpPr txBox="1">
            <a:spLocks noChangeArrowheads="1"/>
          </p:cNvSpPr>
          <p:nvPr/>
        </p:nvSpPr>
        <p:spPr bwMode="auto">
          <a:xfrm>
            <a:off x="2411413" y="0"/>
            <a:ext cx="5680075" cy="1555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457200"/>
            <a:r>
              <a:rPr lang="zh-CN" altLang="en-US" sz="4800" b="1">
                <a:solidFill>
                  <a:srgbClr val="FF0000"/>
                </a:solidFill>
              </a:rPr>
              <a:t>口语实践活动 </a:t>
            </a:r>
            <a:endParaRPr lang="zh-CN" altLang="en-US" sz="4800" b="1">
              <a:solidFill>
                <a:srgbClr val="FF0000"/>
              </a:solidFill>
            </a:endParaRPr>
          </a:p>
          <a:p>
            <a:pPr defTabSz="457200"/>
            <a:endParaRPr lang="en-US" altLang="zh-CN" sz="48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139" y="984885"/>
            <a:ext cx="8928992" cy="4887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hangingPunct="0">
              <a:lnSpc>
                <a:spcPct val="13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）一个年轻的科学工作者希望加入爱迪生实验室。他诚恳地对爱迪生说：“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我有一个伟大的理想，要发明一种万能溶解剂</a:t>
            </a:r>
            <a:r>
              <a:rPr lang="en-US" altLang="zh-CN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它能溶解一切物质。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”“万能的溶解剂吗？”爱迪生吃了一惊，“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那么，你打算把它放到什么容器里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？”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3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技巧：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3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）丹麦童话作家安徒生很检朴，常常戴着一顶破旧的帽子在街上行走。有个路人嘲笑他：“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你脑袋上面那个破玩艺是什么？能算是帽子吗？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”安徒生回敬道：“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你帽子下面那个玩艺是什么？能算是脑袋吗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？”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3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技巧：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536700" y="2856865"/>
            <a:ext cx="1408113" cy="7254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defTabSz="457200" eaLnBrk="0" hangingPunct="0">
              <a:lnSpc>
                <a:spcPct val="130000"/>
              </a:lnSpc>
            </a:pP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归谬。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1536383" y="5448300"/>
            <a:ext cx="2224087" cy="72548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defTabSz="457200" eaLnBrk="0" hangingPunct="0">
              <a:lnSpc>
                <a:spcPct val="130000"/>
              </a:lnSpc>
            </a:pP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针锋相对。</a:t>
            </a:r>
            <a:endParaRPr lang="zh-CN" altLang="en-US" sz="32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pPr algn="l"/>
            <a:br>
              <a:rPr lang="zh-CN" altLang="en-US"/>
            </a:br>
            <a:r>
              <a:rPr lang="en-US" altLang="zh-CN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教材文题分析</a:t>
            </a:r>
            <a:br>
              <a:rPr lang="en-US" altLang="zh-CN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endParaRPr lang="en-US" altLang="zh-CN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242" name="内容占位符 2"/>
          <p:cNvSpPr>
            <a:spLocks noGrp="1"/>
          </p:cNvSpPr>
          <p:nvPr>
            <p:ph idx="1"/>
          </p:nvPr>
        </p:nvSpPr>
        <p:spPr>
          <a:xfrm>
            <a:off x="143510" y="1417955"/>
            <a:ext cx="9118600" cy="3930650"/>
          </a:xfrm>
          <a:solidFill>
            <a:schemeClr val="accent1"/>
          </a:solidFill>
        </p:spPr>
        <p:txBody>
          <a:bodyPr anchor="t"/>
          <a:p>
            <a:pPr marL="0" indent="0" algn="l">
              <a:buNone/>
            </a:pP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 </a:t>
            </a:r>
            <a:r>
              <a:rPr lang="en-US" altLang="zh-CN" b="1" err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一、阅读下面的应对案例，简要分析、评价这些名人采用的应对技巧</a:t>
            </a:r>
            <a:r>
              <a:rPr lang="zh-CN" altLang="en-US" b="1" err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：</a:t>
            </a:r>
            <a:endParaRPr lang="en-US" altLang="zh-CN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       1、</a:t>
            </a:r>
            <a:r>
              <a:rPr lang="en-US" altLang="zh-CN" b="1">
                <a:solidFill>
                  <a:schemeClr val="accent5">
                    <a:lumMod val="9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巧换概念法。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孔融巧换陈韪“小时了了（聪明），大未必佳”的概念，不直接说陈韪“大未必佳”，而是说陈韪“想君小时，必当了了”，言外之意是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说</a:t>
            </a:r>
            <a:r>
              <a:rPr lang="en-US" altLang="zh-CN" b="1" err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陈韪现在并不聪明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。</a:t>
            </a:r>
            <a:endParaRPr lang="en-US" altLang="zh-CN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endParaRPr lang="zh-CN" altLang="en-US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endParaRPr lang="zh-CN" altLang="en-US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circl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pPr algn="l"/>
            <a:br>
              <a:rPr lang="zh-CN" altLang="en-US"/>
            </a:br>
            <a:r>
              <a:rPr lang="en-US" altLang="zh-CN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教材文题分析</a:t>
            </a:r>
            <a:br>
              <a:rPr lang="en-US" altLang="zh-CN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endParaRPr lang="en-US" altLang="zh-CN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242" name="内容占位符 2"/>
          <p:cNvSpPr>
            <a:spLocks noGrp="1"/>
          </p:cNvSpPr>
          <p:nvPr>
            <p:ph idx="1"/>
          </p:nvPr>
        </p:nvSpPr>
        <p:spPr>
          <a:xfrm>
            <a:off x="143510" y="1417955"/>
            <a:ext cx="9118600" cy="3930650"/>
          </a:xfrm>
          <a:solidFill>
            <a:schemeClr val="accent1"/>
          </a:solidFill>
        </p:spPr>
        <p:txBody>
          <a:bodyPr anchor="t"/>
          <a:p>
            <a:pPr marL="0" indent="0" algn="l">
              <a:buNone/>
            </a:pP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 </a:t>
            </a:r>
            <a:r>
              <a:rPr lang="en-US" altLang="zh-CN" b="1" err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一、阅读下面的应对案例，简要分析、评价这些名人采用的应对技巧</a:t>
            </a:r>
            <a:r>
              <a:rPr lang="zh-CN" altLang="en-US" b="1" err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：</a:t>
            </a:r>
            <a:endParaRPr lang="en-US" altLang="zh-CN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       1、</a:t>
            </a:r>
            <a:r>
              <a:rPr lang="en-US" altLang="zh-CN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巧换概念法。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孔融巧换陈韪“小时了了（聪明），大未必佳”的概念，不直接说陈韪“大未必佳”，而是说陈韪“想君小时，必当了了”，言外之意是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说</a:t>
            </a:r>
            <a:r>
              <a:rPr lang="en-US" altLang="zh-CN" b="1" err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陈韪现在并不聪明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。</a:t>
            </a:r>
            <a:endParaRPr lang="en-US" altLang="zh-CN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endParaRPr lang="zh-CN" altLang="en-US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  <a:p>
            <a:pPr marL="0" indent="0">
              <a:buNone/>
            </a:pPr>
            <a:endParaRPr lang="zh-CN" altLang="en-US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circl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内容占位符 2"/>
          <p:cNvSpPr>
            <a:spLocks noGrp="1"/>
          </p:cNvSpPr>
          <p:nvPr>
            <p:ph idx="1"/>
          </p:nvPr>
        </p:nvSpPr>
        <p:spPr>
          <a:xfrm>
            <a:off x="12700" y="973138"/>
            <a:ext cx="9132888" cy="5846762"/>
          </a:xfrm>
        </p:spPr>
        <p:txBody>
          <a:bodyPr anchor="t"/>
          <a:p>
            <a:pPr marL="0" indent="0">
              <a:buNone/>
            </a:pPr>
            <a:r>
              <a:rPr lang="en-US" altLang="zh-CN" sz="4000" b="1"/>
              <a:t>        </a:t>
            </a:r>
            <a:endParaRPr lang="zh-CN" altLang="en-US" sz="4400" b="1"/>
          </a:p>
        </p:txBody>
      </p:sp>
      <p:sp>
        <p:nvSpPr>
          <p:cNvPr id="100" name="文本框 99"/>
          <p:cNvSpPr txBox="1"/>
          <p:nvPr/>
        </p:nvSpPr>
        <p:spPr>
          <a:xfrm>
            <a:off x="12700" y="1533208"/>
            <a:ext cx="9132888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/>
            <a:r>
              <a:rPr lang="en-US" altLang="zh-CN" sz="3600" b="1" noProof="1">
                <a:solidFill>
                  <a:srgbClr val="000000"/>
                </a:solidFill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2</a:t>
            </a:r>
            <a:r>
              <a:rPr lang="zh-CN" altLang="en-US" sz="3600" b="1" noProof="1">
                <a:solidFill>
                  <a:srgbClr val="000000"/>
                </a:solidFill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3600" b="1">
                <a:solidFill>
                  <a:schemeClr val="bg1"/>
                </a:solidFill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自嘲法。</a:t>
            </a:r>
            <a:r>
              <a:rPr lang="zh-CN" altLang="en-US" sz="3600" b="1" noProof="1">
                <a:solidFill>
                  <a:srgbClr val="000000"/>
                </a:solidFill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钱钟书自嘲为“下蛋的母鸡”，委婉地拒绝了一名英国女士的请求。</a:t>
            </a:r>
            <a:endParaRPr lang="zh-CN" altLang="en-US" sz="3600" b="1" noProof="1">
              <a:solidFill>
                <a:srgbClr val="000000"/>
              </a:solidFill>
              <a:highlight>
                <a:srgbClr val="FFFFFF"/>
              </a:highligh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06400"/>
            <a:r>
              <a:rPr lang="en-US" altLang="zh-CN" sz="3600" b="1" noProof="1">
                <a:solidFill>
                  <a:srgbClr val="000000"/>
                </a:solidFill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3</a:t>
            </a:r>
            <a:r>
              <a:rPr lang="zh-CN" altLang="en-US" sz="3600" b="1" noProof="1">
                <a:solidFill>
                  <a:srgbClr val="000000"/>
                </a:solidFill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3600" b="1" noProof="1">
                <a:solidFill>
                  <a:schemeClr val="bg1"/>
                </a:solidFill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颠倒思路法。</a:t>
            </a:r>
            <a:r>
              <a:rPr lang="zh-CN" altLang="en-US" sz="3600" b="1" noProof="1">
                <a:solidFill>
                  <a:srgbClr val="000000"/>
                </a:solidFill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门采尔把卖画和画画的时间颠倒，推出合情合理的结果，暗含“只要功夫深，铁杵磨成针”的道理。</a:t>
            </a:r>
            <a:endParaRPr lang="zh-CN" altLang="en-US" sz="3600" b="1" noProof="1">
              <a:solidFill>
                <a:srgbClr val="000000"/>
              </a:solidFill>
              <a:highlight>
                <a:srgbClr val="FFFFFF"/>
              </a:highligh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 spd="med">
    <p:circl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内容占位符 2"/>
          <p:cNvSpPr>
            <a:spLocks noGrp="1"/>
          </p:cNvSpPr>
          <p:nvPr>
            <p:ph idx="1"/>
          </p:nvPr>
        </p:nvSpPr>
        <p:spPr>
          <a:xfrm>
            <a:off x="12700" y="973138"/>
            <a:ext cx="9132888" cy="5846762"/>
          </a:xfrm>
        </p:spPr>
        <p:txBody>
          <a:bodyPr anchor="t"/>
          <a:p>
            <a:pPr marL="0" indent="0">
              <a:buNone/>
            </a:pPr>
            <a:r>
              <a:rPr lang="en-US" altLang="zh-CN" sz="4000" b="1"/>
              <a:t>        </a:t>
            </a:r>
            <a:endParaRPr lang="zh-CN" altLang="en-US" sz="4400" b="1"/>
          </a:p>
        </p:txBody>
      </p:sp>
      <p:sp>
        <p:nvSpPr>
          <p:cNvPr id="100" name="文本框 99"/>
          <p:cNvSpPr txBox="1"/>
          <p:nvPr/>
        </p:nvSpPr>
        <p:spPr>
          <a:xfrm>
            <a:off x="12700" y="1533208"/>
            <a:ext cx="9132888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/>
            <a:r>
              <a:rPr lang="en-US" altLang="zh-CN" sz="3600" b="1" noProof="1">
                <a:solidFill>
                  <a:srgbClr val="000000"/>
                </a:solidFill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2</a:t>
            </a:r>
            <a:r>
              <a:rPr lang="zh-CN" altLang="en-US" sz="3600" b="1" noProof="1">
                <a:solidFill>
                  <a:srgbClr val="000000"/>
                </a:solidFill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3600" b="1">
                <a:solidFill>
                  <a:srgbClr val="FF0000"/>
                </a:solidFill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自嘲法。</a:t>
            </a:r>
            <a:r>
              <a:rPr lang="zh-CN" altLang="en-US" sz="3600" b="1" noProof="1">
                <a:solidFill>
                  <a:srgbClr val="000000"/>
                </a:solidFill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钱钟书自嘲为“下蛋的母鸡”，委婉地拒绝了一名英国女士的请求。</a:t>
            </a:r>
            <a:endParaRPr lang="zh-CN" altLang="en-US" sz="3600" b="1" noProof="1">
              <a:solidFill>
                <a:srgbClr val="000000"/>
              </a:solidFill>
              <a:highlight>
                <a:srgbClr val="FFFFFF"/>
              </a:highligh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06400"/>
            <a:r>
              <a:rPr lang="en-US" altLang="zh-CN" sz="3600" b="1" noProof="1">
                <a:solidFill>
                  <a:srgbClr val="000000"/>
                </a:solidFill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3</a:t>
            </a:r>
            <a:r>
              <a:rPr lang="zh-CN" altLang="en-US" sz="3600" b="1" noProof="1">
                <a:solidFill>
                  <a:srgbClr val="000000"/>
                </a:solidFill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3600" b="1" noProof="1">
                <a:solidFill>
                  <a:srgbClr val="FF0000"/>
                </a:solidFill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颠倒思路法。</a:t>
            </a:r>
            <a:r>
              <a:rPr lang="zh-CN" altLang="en-US" sz="3600" b="1" noProof="1">
                <a:solidFill>
                  <a:srgbClr val="000000"/>
                </a:solidFill>
                <a:highlight>
                  <a:srgbClr val="FFFFFF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门采尔把卖画和画画的时间颠倒，推出合情合理的结果，暗含“只要功夫深，铁杵磨成针”的道理。</a:t>
            </a:r>
            <a:endParaRPr lang="zh-CN" altLang="en-US" sz="3600" b="1" noProof="1">
              <a:solidFill>
                <a:srgbClr val="000000"/>
              </a:solidFill>
              <a:highlight>
                <a:srgbClr val="FFFFFF"/>
              </a:highligh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 spd="med">
    <p:circl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21715"/>
            <a:ext cx="8229600" cy="4525963"/>
          </a:xfrm>
        </p:spPr>
        <p:txBody>
          <a:bodyPr/>
          <a:lstStyle/>
          <a:p>
            <a:r>
              <a:rPr lang="zh-CN" altLang="en-US" sz="28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（二）以小组为单位，任选下列一种情境（也可自己设计情境），自主设计流程，分配角色，合作完成口语交际活动。</a:t>
            </a:r>
            <a:endParaRPr lang="zh-CN" altLang="en-US" sz="2800" b="1" dirty="0">
              <a:solidFill>
                <a:srgbClr val="0033CC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情境一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 近几年，一些地方计划增加中高考语文试卷的分值。对此，支持和反对的人都不少，市电视台正在制作一期关于这一问题的节目，邀请几位赞成“语文加分计划”的嘉宾（包括教育专家、教师、家长和学生）接受现场和电视机前观众的提问。</a:t>
            </a:r>
            <a:endParaRPr lang="zh-CN" altLang="en-US" sz="2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9235" y="1165860"/>
            <a:ext cx="8229600" cy="4525963"/>
          </a:xfrm>
        </p:spPr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情境二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：某中学</a:t>
            </a: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评选出了五名不同年级的“读书之星”，他们在读书方面各有高招，对选书、读书、用书也有自己的见解。颁奖之前，学校安排这五名同学参加全校大会，与同学们面对面交流，并回答大家的问题。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229600" cy="4525963"/>
          </a:xfrm>
        </p:spPr>
        <p:txBody>
          <a:bodyPr/>
          <a:lstStyle/>
          <a:p>
            <a:r>
              <a:rPr lang="zh-CN" altLang="en-US" sz="2800" b="1"/>
              <a:t>提示：</a:t>
            </a:r>
            <a:endParaRPr lang="zh-CN" altLang="en-US" sz="2800" b="1"/>
          </a:p>
          <a:p>
            <a:r>
              <a:rPr lang="en-US" altLang="zh-CN" sz="2800" b="1"/>
              <a:t>1</a:t>
            </a:r>
            <a:r>
              <a:rPr lang="zh-CN" altLang="en-US" sz="2800" b="1"/>
              <a:t>、自主准备与所选情境相关的资料，揣摩自己扮演的角色，为活动做好准备。</a:t>
            </a:r>
            <a:endParaRPr lang="zh-CN" altLang="en-US" sz="2800" b="1"/>
          </a:p>
          <a:p>
            <a:r>
              <a:rPr lang="en-US" altLang="zh-CN" sz="2800" b="1"/>
              <a:t>2</a:t>
            </a:r>
            <a:r>
              <a:rPr lang="zh-CN" altLang="en-US" sz="2800" b="1"/>
              <a:t>、活动时要突出应对的特点，发问者的问题可尖锐些，被问者的回答应机智、巧妙。注意不要把应对变成谈话、讨论或辩论。</a:t>
            </a:r>
            <a:endParaRPr lang="zh-CN" altLang="en-US" sz="2800" b="1"/>
          </a:p>
          <a:p>
            <a:r>
              <a:rPr lang="en-US" altLang="zh-CN" sz="2800" b="1"/>
              <a:t>3</a:t>
            </a:r>
            <a:r>
              <a:rPr lang="zh-CN" altLang="en-US" sz="2800" b="1"/>
              <a:t>、要记录活动的过程，最好能够录音。活动结束后，参照记录总结应对的策略和技巧，在全部展示、交流。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solidFill>
                  <a:srgbClr val="0033CC"/>
                </a:solidFill>
              </a:rPr>
              <a:t>布置作业</a:t>
            </a:r>
            <a:endParaRPr lang="zh-CN" altLang="en-US" b="1">
              <a:solidFill>
                <a:srgbClr val="0033CC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229600" cy="4525962"/>
          </a:xfrm>
        </p:spPr>
        <p:txBody>
          <a:bodyPr/>
          <a:lstStyle/>
          <a:p>
            <a:r>
              <a:rPr lang="zh-CN" altLang="en-US" b="1"/>
              <a:t>把口语交际活动中的情境设计写在写作练习本上。</a:t>
            </a:r>
            <a:endParaRPr lang="zh-CN" altLang="en-US" b="1"/>
          </a:p>
        </p:txBody>
      </p:sp>
      <p:pic>
        <p:nvPicPr>
          <p:cNvPr id="45063" name="Picture 7" descr="u=407160977,3513398776&amp;fm=27&amp;gp=0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55875" y="3357563"/>
            <a:ext cx="4762500" cy="2708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片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080" y="-51435"/>
            <a:ext cx="9154795" cy="63214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656398" y="2332990"/>
            <a:ext cx="5669280" cy="20840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柳州市第八中学录制</a:t>
            </a:r>
            <a:b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</a:br>
            <a:b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</a:br>
            <a:r>
              <a:rPr lang="en-US" altLang="zh-CN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2019</a:t>
            </a:r>
            <a: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年</a:t>
            </a:r>
            <a:r>
              <a:rPr lang="en-US" altLang="zh-CN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3</a:t>
            </a:r>
            <a: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月</a:t>
            </a:r>
            <a:r>
              <a:rPr lang="en-US" altLang="zh-CN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13</a:t>
            </a:r>
            <a: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日</a:t>
            </a:r>
            <a:endParaRPr kumimoji="1" lang="zh-CN" altLang="en-US" sz="480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4294967295"/>
          </p:nvPr>
        </p:nvSpPr>
        <p:spPr>
          <a:xfrm>
            <a:off x="-22671" y="244475"/>
            <a:ext cx="8928992" cy="6858000"/>
          </a:xfrm>
        </p:spPr>
        <p:txBody>
          <a:bodyPr>
            <a:noAutofit/>
          </a:bodyPr>
          <a:lstStyle/>
          <a:p>
            <a:pPr marL="273050" indent="-228600" algn="ctr"/>
            <a:r>
              <a:rPr lang="zh-CN" altLang="en-US" sz="36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纪晓岚的轶事</a:t>
            </a:r>
            <a:endParaRPr lang="zh-CN" altLang="en-US" sz="3600" b="1" dirty="0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73050" indent="-228600"/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有一天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乾隆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想作弄一下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纪晓岚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，问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“何畏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忠孝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</a:t>
            </a:r>
            <a:b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纪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晓岚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随口答：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君要臣死，臣不得不死，父要子亡，子不得不亡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谓之忠孝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。”</a:t>
            </a:r>
            <a:b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乾隆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接着说：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那我现在要你就去死。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b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纪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晓岚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一听知道自己上了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乾隆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的当，就赶紧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跑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出去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寻死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”。</a:t>
            </a:r>
            <a:b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过了很久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纪晓岚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满头大汗跑了回来。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73050" indent="-228600"/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乾隆问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你为什么不去死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？”</a:t>
            </a:r>
            <a:b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纪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晓岚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回答：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zh-CN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我跑到江边刚想跳江自尽，这时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屈原</a:t>
            </a:r>
            <a:r>
              <a:rPr lang="zh-CN" altLang="zh-CN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过来了，他说我如果就这样死了是对不起皇上，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屈原</a:t>
            </a:r>
            <a:r>
              <a:rPr lang="zh-CN" altLang="zh-CN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当时路江自尽是因为当时皇上是一位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昏君</a:t>
            </a:r>
            <a:r>
              <a:rPr lang="zh-CN" altLang="zh-CN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，而当今的乾隆是一位开明的圣君，我这么一死会给皇上带不骂名的，所以我就回来了！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4294967295"/>
          </p:nvPr>
        </p:nvSpPr>
        <p:spPr>
          <a:xfrm>
            <a:off x="-22671" y="244475"/>
            <a:ext cx="8928992" cy="6858000"/>
          </a:xfrm>
        </p:spPr>
        <p:txBody>
          <a:bodyPr>
            <a:noAutofit/>
          </a:bodyPr>
          <a:lstStyle/>
          <a:p>
            <a:pPr marL="273050" indent="-228600" algn="ctr"/>
            <a:r>
              <a:rPr lang="zh-CN" altLang="en-US" sz="36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纪晓岚的轶事</a:t>
            </a:r>
            <a:endParaRPr lang="zh-CN" altLang="en-US" sz="3600" b="1" dirty="0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73050" indent="-228600"/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有一天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乾隆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想作弄一下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纪晓岚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，问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“何畏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忠孝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</a:t>
            </a:r>
            <a:b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纪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晓岚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随口答：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君要臣死，臣不得不死，父要子亡，子不得不亡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谓之忠孝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。”</a:t>
            </a:r>
            <a:b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乾隆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接着说：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那我现在要你就去死。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b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纪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晓岚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一听知道自己上了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乾隆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的当，就赶紧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跑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出去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寻死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”。</a:t>
            </a:r>
            <a:b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过了很久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纪晓岚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满头大汗跑了回来。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73050" indent="-228600"/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乾隆问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你为什么不去死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？”</a:t>
            </a:r>
            <a:b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纪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晓岚</a:t>
            </a:r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回答：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zh-CN" sz="24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我跑到江边刚想跳江自尽，这时</a:t>
            </a:r>
            <a:r>
              <a:rPr lang="zh-CN" altLang="en-US" sz="24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屈原</a:t>
            </a:r>
            <a:r>
              <a:rPr lang="zh-CN" altLang="zh-CN" sz="24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过来了，他说我如果就这样死了是对不起皇上，</a:t>
            </a:r>
            <a:r>
              <a:rPr lang="zh-CN" altLang="en-US" sz="24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屈原</a:t>
            </a:r>
            <a:r>
              <a:rPr lang="zh-CN" altLang="zh-CN" sz="24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当时路江自尽是因为当时皇上是一位</a:t>
            </a:r>
            <a:r>
              <a:rPr lang="zh-CN" altLang="en-US" sz="24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昏君</a:t>
            </a:r>
            <a:r>
              <a:rPr lang="zh-CN" altLang="zh-CN" sz="2400" b="1" dirty="0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，而当今的乾隆是一位开明的圣君，我这么一死会给皇上带不骂名的，所以我就回来了！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0" y="260350"/>
            <a:ext cx="9144000" cy="23685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相传某布政使请按察使喝酒。席间，布政使因自己儿子太多而表示忧虑。布政司的一个随从就在旁边说：“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子好不须多。”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按察使只有一个儿子，正为儿子太少而发愁。听了这话就说：“我儿子多，你又怎么说呢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?”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那位随从回答说：</a:t>
            </a:r>
            <a:r>
              <a:rPr lang="zh-CN" altLang="en-US" sz="2400" b="1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                           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。”说得二人皆大欢喜，大加赞赏，一起举杯痛饮。</a:t>
            </a:r>
            <a:b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endParaRPr lang="zh-CN" altLang="en-US" sz="2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179070" y="2763203"/>
            <a:ext cx="8964613" cy="21837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20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altLang="en-US" sz="24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魏文帝</a:t>
            </a:r>
            <a:r>
              <a:rPr lang="en-US" altLang="zh-CN" sz="24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zh-CN" altLang="en-US" sz="24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曹丕</a:t>
            </a:r>
            <a:r>
              <a:rPr lang="en-US" altLang="zh-CN" sz="24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zh-CN" altLang="en-US" sz="24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听说钟毓、钟会人漂亮，才学也出众，下令召见他们。召见时，钟毓十分紧张，脸上出汗，文帝问他：“你的脸上为什么出汗呢</a:t>
            </a:r>
            <a:r>
              <a:rPr lang="en-US" altLang="zh-CN" sz="24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?”</a:t>
            </a:r>
            <a:r>
              <a:rPr lang="zh-CN" altLang="en-US" sz="24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钟毓不失机智，应道：“天子威严，心中紧张，所以汗如水出。”而钟会镇定自若，脸上一点汗也没有。文帝问他：“你为什么没有流汗呢</a:t>
            </a:r>
            <a:r>
              <a:rPr lang="en-US" altLang="zh-CN" sz="24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?”</a:t>
            </a:r>
            <a:r>
              <a:rPr lang="zh-CN" altLang="en-US" sz="24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钟会的回答更巧妙，说</a:t>
            </a:r>
            <a:r>
              <a:rPr lang="zh-CN" altLang="en-US" sz="16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zh-CN" altLang="en-US" sz="1600" b="1" u="sng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                                 </a:t>
            </a:r>
            <a:r>
              <a:rPr lang="zh-CN" altLang="en-US" sz="16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。”</a:t>
            </a:r>
            <a:endParaRPr lang="zh-CN" altLang="en-US" sz="1600" b="1">
              <a:solidFill>
                <a:srgbClr val="0033CC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581664" y="4851112"/>
            <a:ext cx="5728970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天子威严，心中紧张，汗流不出来  </a:t>
            </a:r>
            <a:endParaRPr lang="zh-CN" altLang="en-US" sz="28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5972289" y="1345883"/>
            <a:ext cx="2305050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子好不愁多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3" grpId="0" bldLvl="0" animBg="1"/>
      <p:bldP spid="3687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07504" y="548680"/>
            <a:ext cx="8928992" cy="563231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/>
              <a:t>        </a:t>
            </a:r>
            <a:r>
              <a:rPr lang="zh-CN" altLang="en-US" sz="2400" b="1" dirty="0"/>
              <a:t>慈禧太后特别喜欢听京剧，也就常赏赐那些唱念坐打俱佳的艺人一点东西。有一次，慈禧太后看完著名演员杨小楼的戏后，把他召到眼前，指着满桌子的糕点说：“这些都赐给你，带回去吧！”</a:t>
            </a:r>
            <a:br>
              <a:rPr lang="zh-CN" altLang="en-US" sz="2400" b="1" dirty="0"/>
            </a:br>
            <a:r>
              <a:rPr lang="zh-CN" altLang="en-US" sz="2400" b="1" dirty="0"/>
              <a:t>     走南闯北、善于察言观色的杨小楼看到今天慈禧太后老佛爷的心情还不错，于是心里面想，早就听说太后老佛爷写的“福”字不错，何不趁机讨要一幅字呢？杨小楼心里面是这么想的，于是乎他一边叩头谢恩，一边壮着胆子说：“叩谢老佛爷，这些贵重之物，奴才不敢领，请</a:t>
            </a:r>
            <a:r>
              <a:rPr lang="en-US" altLang="zh-CN" sz="2400" b="1" dirty="0"/>
              <a:t>……</a:t>
            </a:r>
            <a:r>
              <a:rPr lang="zh-CN" altLang="en-US" sz="2400" b="1" dirty="0"/>
              <a:t>另外恩赐点</a:t>
            </a:r>
            <a:r>
              <a:rPr lang="en-US" altLang="zh-CN" sz="2400" b="1" dirty="0"/>
              <a:t>……”</a:t>
            </a:r>
            <a:br>
              <a:rPr lang="en-US" altLang="zh-CN" sz="2400" b="1" dirty="0"/>
            </a:br>
            <a:r>
              <a:rPr lang="en-US" altLang="zh-CN" sz="2400" b="1" dirty="0"/>
              <a:t>      “</a:t>
            </a:r>
            <a:r>
              <a:rPr lang="zh-CN" altLang="en-US" sz="2400" b="1" dirty="0"/>
              <a:t>要什么？”看来，今天慈禧太后老佛爷的心情还真是不错，居然没有发怒。</a:t>
            </a:r>
            <a:br>
              <a:rPr lang="zh-CN" altLang="en-US" sz="2400" b="1" dirty="0"/>
            </a:br>
            <a:r>
              <a:rPr lang="zh-CN" altLang="en-US" sz="2400" b="1" dirty="0"/>
              <a:t>        这个时候的杨小楼又叩头说：“老佛爷洪福齐天，不知可否赐个‘福’字给奴才。”慈禧太后老佛爷听了，一时高兴，便让太监捧来笔墨纸砚</a:t>
            </a:r>
            <a:r>
              <a:rPr lang="en-US" altLang="zh-CN" sz="2400" b="1" dirty="0"/>
              <a:t>,</a:t>
            </a:r>
            <a:r>
              <a:rPr lang="zh-CN" altLang="en-US" sz="2400" b="1" dirty="0"/>
              <a:t>举笔一挥，就写了一个“福”字。</a:t>
            </a:r>
            <a:br>
              <a:rPr lang="zh-CN" altLang="en-US" sz="2400" b="1" dirty="0"/>
            </a:br>
            <a:r>
              <a:rPr lang="zh-CN" altLang="en-US" sz="2400" b="1" dirty="0"/>
              <a:t>        </a:t>
            </a:r>
            <a:endParaRPr lang="zh-CN" altLang="en-US" sz="2400" b="1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1" y="60325"/>
            <a:ext cx="8784977" cy="64312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br>
              <a:rPr lang="zh-CN" altLang="en-US" sz="2000" b="1" dirty="0"/>
            </a:br>
            <a:r>
              <a:rPr lang="zh-CN" altLang="en-US" sz="2000" b="1" dirty="0"/>
              <a:t>        </a:t>
            </a:r>
            <a:r>
              <a:rPr lang="zh-CN" altLang="en-US" sz="2800" b="1" dirty="0"/>
              <a:t>站在一旁的小王爷，看了看太后老佛爷写的字，悄悄地说：“福字是‘示’字旁，不是‘衣’字旁！”杨小楼一看，心想这字写错了，若拿回去必遭人议论，岂非是欺君之罪？不拿回去也不好，慈禧太后一怒就要自己的命。要也不是，不要也不是，他急得直冒冷汗。</a:t>
            </a:r>
            <a:br>
              <a:rPr lang="zh-CN" altLang="en-US" sz="2800" b="1" dirty="0"/>
            </a:br>
            <a:r>
              <a:rPr lang="zh-CN" altLang="en-US" sz="2800" b="1" dirty="0"/>
              <a:t>        气氛一下子紧张起来，慈禧太后也觉得挺不好意思，既不想让杨小楼拿走错字，又不好意思再要过来。</a:t>
            </a:r>
            <a:br>
              <a:rPr lang="zh-CN" altLang="en-US" sz="2800" b="1" dirty="0"/>
            </a:br>
            <a:r>
              <a:rPr lang="zh-CN" altLang="en-US" sz="2800" b="1" dirty="0"/>
              <a:t>        旁边的李连英脑子一动，笑呵呵地说：</a:t>
            </a:r>
            <a:r>
              <a:rPr lang="zh-CN" altLang="en-US" sz="2800" b="1" u="sng" dirty="0"/>
              <a:t>“                                   </a:t>
            </a:r>
            <a:r>
              <a:rPr lang="en-US" altLang="zh-CN" sz="2800" b="1" u="sng" dirty="0"/>
              <a:t>"</a:t>
            </a:r>
            <a:r>
              <a:rPr lang="zh-CN" altLang="en-US" sz="2800" b="1" dirty="0"/>
              <a:t>杨小楼一听，脑筋转过弯来，连忙叩首道：“</a:t>
            </a:r>
            <a:r>
              <a:rPr lang="zh-CN" altLang="en-US" sz="2800" b="1" u="sng" dirty="0"/>
              <a:t>                                                  </a:t>
            </a:r>
            <a:r>
              <a:rPr lang="zh-CN" altLang="en-US" sz="2800" b="1" dirty="0"/>
              <a:t>！</a:t>
            </a:r>
            <a:r>
              <a:rPr lang="en-US" altLang="zh-CN" sz="2800" b="1" dirty="0"/>
              <a:t>"</a:t>
            </a:r>
            <a:r>
              <a:rPr lang="zh-CN" altLang="en-US" sz="2800" b="1" dirty="0"/>
              <a:t>慈禧太后正为下不了台而发愁，听这么一说，急忙顺水推舟，笑着说：</a:t>
            </a:r>
            <a:r>
              <a:rPr lang="en-US" altLang="zh-CN" sz="2800" b="1" dirty="0"/>
              <a:t>"</a:t>
            </a:r>
            <a:r>
              <a:rPr lang="zh-CN" altLang="en-US" sz="2800" b="1" dirty="0"/>
              <a:t>好吧，隔天再赐你吧。</a:t>
            </a:r>
            <a:r>
              <a:rPr lang="en-US" altLang="zh-CN" sz="2800" b="1" dirty="0"/>
              <a:t>"</a:t>
            </a:r>
            <a:r>
              <a:rPr lang="zh-CN" altLang="en-US" sz="2800" b="1" dirty="0"/>
              <a:t>就这样，李连英为二人解脱了窘境。</a:t>
            </a:r>
            <a:br>
              <a:rPr lang="zh-CN" altLang="en-US" sz="2800" b="1" dirty="0"/>
            </a:br>
            <a:endParaRPr lang="zh-CN" altLang="en-US" sz="2800" b="1" dirty="0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272708" y="3103885"/>
            <a:ext cx="4752975" cy="649288"/>
          </a:xfrm>
          <a:prstGeom prst="wedgeEllipseCallout">
            <a:avLst>
              <a:gd name="adj1" fmla="val -20574"/>
              <a:gd name="adj2" fmla="val 1160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000" b="1" dirty="0">
                <a:solidFill>
                  <a:srgbClr val="FF0000"/>
                </a:solidFill>
              </a:rPr>
              <a:t>老佛爷之福，比世上任何人都要多出一</a:t>
            </a:r>
            <a:r>
              <a:rPr lang="en-US" altLang="zh-CN" sz="2000" b="1" dirty="0">
                <a:solidFill>
                  <a:srgbClr val="FF0000"/>
                </a:solidFill>
              </a:rPr>
              <a:t>'</a:t>
            </a:r>
            <a:r>
              <a:rPr lang="zh-CN" altLang="en-US" sz="2000" b="1" dirty="0">
                <a:solidFill>
                  <a:srgbClr val="FF0000"/>
                </a:solidFill>
              </a:rPr>
              <a:t>点</a:t>
            </a:r>
            <a:r>
              <a:rPr lang="en-US" altLang="zh-CN" sz="2000" b="1" dirty="0">
                <a:solidFill>
                  <a:srgbClr val="FF0000"/>
                </a:solidFill>
              </a:rPr>
              <a:t>'</a:t>
            </a:r>
            <a:r>
              <a:rPr lang="zh-CN" altLang="en-US" sz="2000" b="1" dirty="0">
                <a:solidFill>
                  <a:srgbClr val="FF0000"/>
                </a:solidFill>
              </a:rPr>
              <a:t>呀！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3181370" y="3655179"/>
            <a:ext cx="4608512" cy="792162"/>
          </a:xfrm>
          <a:prstGeom prst="wedgeEllipseCallout">
            <a:avLst>
              <a:gd name="adj1" fmla="val 45468"/>
              <a:gd name="adj2" fmla="val 632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000" b="1" dirty="0">
                <a:solidFill>
                  <a:srgbClr val="FF0000"/>
                </a:solidFill>
              </a:rPr>
              <a:t>老佛爷福多，这万人之上之福，奴才怎么敢领呢</a:t>
            </a:r>
            <a:endParaRPr lang="zh-CN" altLang="en-US" sz="2000" dirty="0">
              <a:solidFill>
                <a:srgbClr val="FF0000"/>
              </a:solidFill>
            </a:endParaRPr>
          </a:p>
          <a:p>
            <a:pPr algn="ctr"/>
            <a:endParaRPr lang="en-US" altLang="zh-CN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ldLvl="0" animBg="1"/>
      <p:bldP spid="53252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4294967295"/>
          </p:nvPr>
        </p:nvSpPr>
        <p:spPr>
          <a:xfrm>
            <a:off x="-54610" y="830580"/>
            <a:ext cx="9252585" cy="5013960"/>
          </a:xfrm>
        </p:spPr>
        <p:txBody>
          <a:bodyPr/>
          <a:lstStyle/>
          <a:p>
            <a:pPr marL="273050" indent="-228600" algn="ctr">
              <a:lnSpc>
                <a:spcPct val="170000"/>
              </a:lnSpc>
            </a:pPr>
            <a:r>
              <a:rPr lang="zh-CN" altLang="en-US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周恩来总理轶事 </a:t>
            </a:r>
            <a:endParaRPr lang="zh-CN" altLang="en-US" b="1" dirty="0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73050" indent="-228600">
              <a:lnSpc>
                <a:spcPct val="170000"/>
              </a:lnSpc>
            </a:pPr>
            <a:r>
              <a:rPr lang="zh-CN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一位美国记者在采访周总理的过程中，无意中看到总理桌子上有一支美国产的派克钢笔。那记者便以带有几分讥讽的口吻问道：</a:t>
            </a: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zh-CN" sz="2000" b="1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请问总理阁下，你们堂堂的中国人，为什么还要用我们美国产的钢笔呢</a:t>
            </a:r>
            <a:r>
              <a:rPr lang="en-US" altLang="zh-CN" sz="2000" b="1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?</a:t>
            </a:r>
            <a:r>
              <a:rPr lang="en-US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周总理听后，风趣地说：</a:t>
            </a: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zh-CN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谈起这支钢笔，说来话长，这是一位朝鲜朋友的抗美战利品，作为礼物赠送给我的。我无功受禄，就拒收。朝鲜朋友说，留下做个纪念吧。我觉得有意义，就留下了这支贵国的钢笔。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美国记者一听，顿时哑口无言。 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73050" indent="-228600">
              <a:lnSpc>
                <a:spcPct val="170000"/>
              </a:lnSpc>
            </a:pPr>
            <a:r>
              <a:rPr lang="zh-CN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什么叫自搬石头砸自己的脚？这就是一个典型事例。这位记者的本意是想挖苦</a:t>
            </a: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嘲讽</a:t>
            </a:r>
            <a:r>
              <a:rPr lang="zh-CN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周总理：</a:t>
            </a:r>
            <a:r>
              <a:rPr lang="zh-CN" altLang="zh-CN" sz="2000" b="1" u="sng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你们中国人怎么连好一点的钢笔都不能生产，还要从我们美国进口。</a:t>
            </a:r>
            <a:r>
              <a:rPr lang="zh-CN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结果周总理说这是朝鲜战场的战利品，反而使这位记者丢尽颜面。</a:t>
            </a:r>
            <a:endParaRPr lang="zh-CN" altLang="zh-CN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4294967295"/>
          </p:nvPr>
        </p:nvSpPr>
        <p:spPr>
          <a:xfrm>
            <a:off x="-54610" y="830580"/>
            <a:ext cx="9252585" cy="5013960"/>
          </a:xfrm>
        </p:spPr>
        <p:txBody>
          <a:bodyPr/>
          <a:lstStyle/>
          <a:p>
            <a:pPr marL="273050" indent="-228600" algn="ctr">
              <a:lnSpc>
                <a:spcPct val="170000"/>
              </a:lnSpc>
            </a:pPr>
            <a:r>
              <a:rPr lang="zh-CN" altLang="en-US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周恩来总理轶事 </a:t>
            </a:r>
            <a:endParaRPr lang="zh-CN" altLang="en-US" b="1" dirty="0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73050" indent="-228600">
              <a:lnSpc>
                <a:spcPct val="170000"/>
              </a:lnSpc>
            </a:pPr>
            <a:r>
              <a:rPr lang="zh-CN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一位美国记者在采访周总理的过程中，无意中看到总理桌子上有一支美国产的派克钢笔。那记者便以带有几分讥讽的口吻问道：</a:t>
            </a: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zh-CN" sz="2000" b="1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请问总理阁下，你们堂堂的中国人，为什么还要用我们美国产的钢笔呢</a:t>
            </a:r>
            <a:r>
              <a:rPr lang="en-US" altLang="zh-CN" sz="2000" b="1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?</a:t>
            </a:r>
            <a:r>
              <a:rPr lang="en-US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周总理听后，风趣地说：</a:t>
            </a: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zh-CN" sz="20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谈起这支钢笔，说来话长，这是一位朝鲜朋友的抗美战利品，作为礼物赠送给我的。我无功受禄，就拒收。朝鲜朋友说，留下做个纪念吧。我觉得有意义，就留下了这支贵国的钢笔。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美国记者一听，顿时哑口无言。 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73050" indent="-228600">
              <a:lnSpc>
                <a:spcPct val="170000"/>
              </a:lnSpc>
            </a:pPr>
            <a:r>
              <a:rPr lang="zh-CN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什么叫自搬石头砸自己的脚？这就是一个典型事例。这位记者的本意是想挖苦</a:t>
            </a: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嘲讽</a:t>
            </a:r>
            <a:r>
              <a:rPr lang="zh-CN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周总理：</a:t>
            </a:r>
            <a:r>
              <a:rPr lang="zh-CN" altLang="zh-CN" sz="2000" b="1" u="sng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你们中国人怎么连好一点的钢笔都不能生产，还要从我们美国进口。</a:t>
            </a:r>
            <a:r>
              <a:rPr lang="zh-CN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结果周总理说这是朝鲜战场的战利品，反而使这位记者丢尽颜面。</a:t>
            </a:r>
            <a:endParaRPr lang="zh-CN" altLang="zh-CN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TEMPLATE_CATEGORY" val="custom"/>
  <p:tag name="KSO_WM_TEMPLATE_INDEX" val="160162"/>
</p:tagLst>
</file>

<file path=ppt/tags/tag2.xml><?xml version="1.0" encoding="utf-8"?>
<p:tagLst xmlns:p="http://schemas.openxmlformats.org/presentationml/2006/main">
  <p:tag name="KSO_WM_BEAUTIFY_FLAG" val="#wm#"/>
  <p:tag name="KSO_WM_TEMPLATE_CATEGORY" val="custom"/>
  <p:tag name="KSO_WM_TEMPLATE_INDEX" val="160162"/>
</p:tagLst>
</file>

<file path=ppt/theme/theme1.xml><?xml version="1.0" encoding="utf-8"?>
<a:theme xmlns:a="http://schemas.openxmlformats.org/drawingml/2006/main" name=" 语文PPT课件资料店 ">
  <a:themeElements>
    <a:clrScheme name=" 语文PPT课件资料店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 语文PPT课件资料店 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 语文PPT课件资料店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语文PPT课件资料店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语文PPT课件资料店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语文PPT课件资料店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语文PPT课件资料店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语文PPT课件资料店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5356</Words>
  <Application>WPS 演示</Application>
  <PresentationFormat>全屏显示(4:3)</PresentationFormat>
  <Paragraphs>156</Paragraphs>
  <Slides>29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7" baseType="lpstr">
      <vt:lpstr>Arial</vt:lpstr>
      <vt:lpstr>宋体</vt:lpstr>
      <vt:lpstr>Wingdings</vt:lpstr>
      <vt:lpstr>微软雅黑</vt:lpstr>
      <vt:lpstr>Arial Unicode MS</vt:lpstr>
      <vt:lpstr>黑体</vt:lpstr>
      <vt:lpstr>Calibri</vt:lpstr>
      <vt:lpstr> 语文PPT课件资料店 </vt:lpstr>
      <vt:lpstr>PowerPoint 演示文稿</vt:lpstr>
      <vt:lpstr>古今中外应对轶事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教材文题分析 </vt:lpstr>
      <vt:lpstr> 教材文题分析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布置作业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语文PPT课件资料店</dc:creator>
  <cp:lastModifiedBy>Administrator</cp:lastModifiedBy>
  <cp:revision>45</cp:revision>
  <dcterms:created xsi:type="dcterms:W3CDTF">2018-02-04T11:13:00Z</dcterms:created>
  <dcterms:modified xsi:type="dcterms:W3CDTF">2019-03-14T10:54:26Z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