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40"/>
  </p:handoutMasterIdLst>
  <p:sldIdLst>
    <p:sldId id="470" r:id="rId3"/>
    <p:sldId id="942" r:id="rId4"/>
    <p:sldId id="943" r:id="rId6"/>
    <p:sldId id="944" r:id="rId7"/>
    <p:sldId id="945" r:id="rId8"/>
    <p:sldId id="946" r:id="rId9"/>
    <p:sldId id="947" r:id="rId10"/>
    <p:sldId id="948" r:id="rId11"/>
    <p:sldId id="949" r:id="rId12"/>
    <p:sldId id="950" r:id="rId13"/>
    <p:sldId id="976" r:id="rId14"/>
    <p:sldId id="951" r:id="rId15"/>
    <p:sldId id="952" r:id="rId16"/>
    <p:sldId id="953" r:id="rId17"/>
    <p:sldId id="954" r:id="rId18"/>
    <p:sldId id="955" r:id="rId19"/>
    <p:sldId id="956" r:id="rId20"/>
    <p:sldId id="957" r:id="rId21"/>
    <p:sldId id="958" r:id="rId22"/>
    <p:sldId id="959" r:id="rId23"/>
    <p:sldId id="960" r:id="rId24"/>
    <p:sldId id="961" r:id="rId25"/>
    <p:sldId id="962" r:id="rId26"/>
    <p:sldId id="963" r:id="rId27"/>
    <p:sldId id="964" r:id="rId28"/>
    <p:sldId id="965" r:id="rId29"/>
    <p:sldId id="966" r:id="rId30"/>
    <p:sldId id="967" r:id="rId31"/>
    <p:sldId id="968" r:id="rId32"/>
    <p:sldId id="969" r:id="rId33"/>
    <p:sldId id="970" r:id="rId34"/>
    <p:sldId id="971" r:id="rId35"/>
    <p:sldId id="972" r:id="rId36"/>
    <p:sldId id="973" r:id="rId37"/>
    <p:sldId id="974" r:id="rId38"/>
    <p:sldId id="748" r:id="rId3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216"/>
      </p:cViewPr>
      <p:guideLst>
        <p:guide orient="horz" pos="2048"/>
        <p:guide pos="28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4C29B4A-6FB2-4720-A69D-4AED572749B8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AA800C7-F171-4119-814A-FAA0ED6FE03F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 dirty="0"/>
          </a:p>
        </p:txBody>
      </p:sp>
      <p:sp>
        <p:nvSpPr>
          <p:cNvPr id="624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/>
            <a:r>
              <a:rPr lang="zh-CN" altLang="en-US" dirty="0"/>
              <a:t>侧面描写的好处不就是其表达作用吗？这与下面的页面是什么关系呢？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/>
            <a:r>
              <a:rPr lang="zh-CN" altLang="en-US" dirty="0"/>
              <a:t>侧面描写的好处不就是其表达作用吗？这与下面的页面是什么关系呢？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/>
            <a:r>
              <a:rPr lang="zh-CN" altLang="en-US" dirty="0"/>
              <a:t>侧面描写的好处不就是其表达作用吗？这与下面的页面是什么关系呢？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/>
            <a:r>
              <a:rPr lang="zh-CN" altLang="en-US" dirty="0"/>
              <a:t>侧面描写的好处不就是其表达作用吗？这与下面的页面是什么关系呢？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/>
            <a:r>
              <a:rPr lang="zh-CN" altLang="en-US" dirty="0"/>
              <a:t>侧面描写的好处不就是其表达作用吗？这与下面的页面是什么关系呢？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/>
            <a:r>
              <a:rPr lang="zh-CN" altLang="en-US" dirty="0"/>
              <a:t>侧面描写的好处不就是其表达作用吗？这与下面的页面是什么关系呢？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/>
            <a:r>
              <a:rPr lang="zh-CN" altLang="en-US" dirty="0"/>
              <a:t>侧面描写的好处不就是其表达作用吗？这与下面的页面是什么关系呢？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782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 dirty="0"/>
          </a:p>
        </p:txBody>
      </p:sp>
      <p:sp>
        <p:nvSpPr>
          <p:cNvPr id="778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 dirty="0"/>
          </a:p>
        </p:txBody>
      </p:sp>
      <p:sp>
        <p:nvSpPr>
          <p:cNvPr id="634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 dirty="0"/>
          </a:p>
        </p:txBody>
      </p:sp>
      <p:sp>
        <p:nvSpPr>
          <p:cNvPr id="645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 dirty="0"/>
          </a:p>
        </p:txBody>
      </p:sp>
      <p:sp>
        <p:nvSpPr>
          <p:cNvPr id="655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 dirty="0"/>
          </a:p>
        </p:txBody>
      </p:sp>
      <p:sp>
        <p:nvSpPr>
          <p:cNvPr id="665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/>
            <a:r>
              <a:rPr lang="zh-CN" altLang="en-US" dirty="0"/>
              <a:t>第2点不一定吧？如《口技》中，侧面描写就很详细，描写效果很突出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/>
            <a:r>
              <a:rPr lang="zh-CN" altLang="en-US" dirty="0"/>
              <a:t>第2点不一定吧？如《口技》中，侧面描写就很详细，描写效果很突出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/>
            <a:r>
              <a:rPr lang="zh-CN" altLang="en-US" dirty="0"/>
              <a:t>侧面描写的好处不就是其表达作用吗？这与下面的页面是什么关系呢？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/>
            <a:r>
              <a:rPr lang="zh-CN" altLang="en-US" dirty="0"/>
              <a:t>侧面描写的好处不就是其表达作用吗？这与下面的页面是什么关系呢？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49519-402F-4ECC-8D69-B142C67801E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1A602-7727-42CB-BC7F-9DD1A1A2753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2327D-E316-4A55-9911-BAD630C1422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0A745-5724-4523-B3D6-A2386622BA7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0C8E9-89CA-41EF-81F1-344A7D0C689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55654-DDBA-4FEE-B143-65C5EFBCA1A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4C052-1075-426D-AAE3-83FFBC35C6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7644C-7A1E-480E-A18A-C74C949FF5B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2A92B-CD56-4674-BE7A-4BDF6B439B1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74065-EB19-423F-B24A-849C04740AF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8C607-7631-4193-9B36-9D8A953AA7A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smtClean="0"/>
              <a:t> </a:t>
            </a:r>
            <a:r>
              <a:rPr lang="zh-CN" altLang="en-US" smtClean="0"/>
              <a:t>语文</a:t>
            </a:r>
            <a:r>
              <a:rPr lang="en-US" altLang="zh-CN" smtClean="0"/>
              <a:t>PPT</a:t>
            </a:r>
            <a:r>
              <a:rPr lang="zh-CN" altLang="en-US" smtClean="0"/>
              <a:t>课件资料店 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82A6A21-CBCD-4081-8C64-8C0614EB044B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片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3655" y="-110490"/>
            <a:ext cx="9210675" cy="7078980"/>
          </a:xfrm>
          <a:prstGeom prst="rect">
            <a:avLst/>
          </a:prstGeom>
        </p:spPr>
      </p:pic>
      <p:sp>
        <p:nvSpPr>
          <p:cNvPr id="9219" name="文本框 3"/>
          <p:cNvSpPr txBox="1"/>
          <p:nvPr/>
        </p:nvSpPr>
        <p:spPr>
          <a:xfrm>
            <a:off x="353378" y="528082"/>
            <a:ext cx="6150769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</a:rPr>
              <a:t>教材版本：人教版八年级下册</a:t>
            </a:r>
            <a:endParaRPr lang="zh-CN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0" name="文本框 4"/>
          <p:cNvSpPr txBox="1"/>
          <p:nvPr/>
        </p:nvSpPr>
        <p:spPr>
          <a:xfrm>
            <a:off x="1179592" y="1703150"/>
            <a:ext cx="5787628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3000" b="1" dirty="0">
                <a:latin typeface="微软雅黑" panose="020B0503020204020204" charset="-122"/>
                <a:ea typeface="微软雅黑" panose="020B0503020204020204" charset="-122"/>
              </a:rPr>
              <a:t>录课单元：</a:t>
            </a:r>
            <a:r>
              <a:rPr lang="zh-CN" altLang="en-US" sz="36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名著导读</a:t>
            </a:r>
            <a:endParaRPr lang="zh-CN" altLang="zh-CN" sz="3600" dirty="0">
              <a:latin typeface="华文中宋" panose="02010600040101010101" charset="-122"/>
              <a:ea typeface="华文中宋" panose="02010600040101010101" charset="-122"/>
            </a:endParaRPr>
          </a:p>
          <a:p>
            <a:endParaRPr lang="zh-CN" altLang="zh-CN" sz="36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221" name="文本框 5"/>
          <p:cNvSpPr txBox="1"/>
          <p:nvPr/>
        </p:nvSpPr>
        <p:spPr>
          <a:xfrm>
            <a:off x="1406525" y="3165475"/>
            <a:ext cx="68560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lang="zh-CN" altLang="en-US" sz="4800" b="1" dirty="0">
                <a:latin typeface="宋体" panose="02010600030101010101" pitchFamily="2" charset="-122"/>
                <a:sym typeface="+mn-ea"/>
              </a:rPr>
              <a:t>钢铁是怎样炼成的</a:t>
            </a:r>
            <a:r>
              <a:rPr lang="zh-CN" altLang="en-US" sz="4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lang="zh-CN" altLang="en-US" sz="4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2" name="文本框 6"/>
          <p:cNvSpPr txBox="1"/>
          <p:nvPr/>
        </p:nvSpPr>
        <p:spPr>
          <a:xfrm>
            <a:off x="5079206" y="5361623"/>
            <a:ext cx="3571875" cy="4603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执教教师：邓洪文</a:t>
            </a:r>
            <a:endParaRPr lang="zh-CN" altLang="zh-CN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Group 2"/>
          <p:cNvGrpSpPr/>
          <p:nvPr/>
        </p:nvGrpSpPr>
        <p:grpSpPr bwMode="auto">
          <a:xfrm>
            <a:off x="615315" y="994410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30731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30732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4819" name="Picture 2" descr="gradi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5211763"/>
            <a:ext cx="8567738" cy="788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7"/>
          <p:cNvGrpSpPr/>
          <p:nvPr/>
        </p:nvGrpSpPr>
        <p:grpSpPr bwMode="auto">
          <a:xfrm>
            <a:off x="252413" y="5589588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30729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30730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7405" y="4786465"/>
            <a:ext cx="1474255" cy="740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22" name="矩形 1"/>
          <p:cNvSpPr/>
          <p:nvPr/>
        </p:nvSpPr>
        <p:spPr>
          <a:xfrm>
            <a:off x="3532823" y="315913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en-US" sz="3200" b="1" dirty="0">
                <a:latin typeface="Arial" panose="020B0604020202020204" pitchFamily="34" charset="0"/>
              </a:rPr>
              <a:t>内容梗概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6858" y="1744345"/>
            <a:ext cx="8629650" cy="32111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30000"/>
              </a:lnSpc>
            </a:pPr>
            <a:r>
              <a:rPr lang="zh-CN" altLang="en-US" sz="2600" b="1" dirty="0">
                <a:latin typeface="宋体" panose="02010600030101010101" pitchFamily="2" charset="-122"/>
              </a:rPr>
              <a:t>    保尔</a:t>
            </a:r>
            <a:r>
              <a:rPr lang="en-US" altLang="zh-CN" sz="2600" b="1" dirty="0">
                <a:latin typeface="宋体" panose="02010600030101010101" pitchFamily="2" charset="-122"/>
              </a:rPr>
              <a:t>·</a:t>
            </a:r>
            <a:r>
              <a:rPr lang="zh-CN" altLang="en-US" sz="2600" b="1" dirty="0">
                <a:latin typeface="宋体" panose="02010600030101010101" pitchFamily="2" charset="-122"/>
              </a:rPr>
              <a:t>柯察金生于贫困的铁路工人家庭，早年丧父，凭母亲替人洗衣饭维持生计。因痛恨神父平时瞧不起他，往神父家的蛋糕上撒烟灰被学校开除。为</a:t>
            </a:r>
            <a:r>
              <a:rPr lang="zh-CN" altLang="en-US" sz="2600" b="1" dirty="0">
                <a:solidFill>
                  <a:srgbClr val="FF0000"/>
                </a:solidFill>
                <a:latin typeface="宋体" panose="02010600030101010101" pitchFamily="2" charset="-122"/>
              </a:rPr>
              <a:t>解救朱赫来</a:t>
            </a:r>
            <a:r>
              <a:rPr lang="zh-CN" altLang="en-US" sz="2600" b="1" dirty="0">
                <a:latin typeface="宋体" panose="02010600030101010101" pitchFamily="2" charset="-122"/>
              </a:rPr>
              <a:t>，保尔被关进了监狱。</a:t>
            </a:r>
            <a:r>
              <a:rPr lang="zh-CN" altLang="en-US" sz="2600" b="1" dirty="0">
                <a:solidFill>
                  <a:srgbClr val="FF0000"/>
                </a:solidFill>
                <a:latin typeface="宋体" panose="02010600030101010101" pitchFamily="2" charset="-122"/>
              </a:rPr>
              <a:t>保尔和冬妮娅</a:t>
            </a:r>
            <a:r>
              <a:rPr lang="zh-CN" altLang="en-US" sz="2600" b="1" dirty="0">
                <a:latin typeface="宋体" panose="02010600030101010101" pitchFamily="2" charset="-122"/>
              </a:rPr>
              <a:t>都感受到了朦胧的爱情，当他意识到冬妮娅和自己不是</a:t>
            </a:r>
            <a:r>
              <a:rPr lang="en-US" altLang="zh-CN" sz="2600" b="1" dirty="0">
                <a:latin typeface="宋体" panose="02010600030101010101" pitchFamily="2" charset="-122"/>
              </a:rPr>
              <a:t>—</a:t>
            </a:r>
            <a:r>
              <a:rPr lang="zh-CN" altLang="en-US" sz="2600" b="1" dirty="0">
                <a:latin typeface="宋体" panose="02010600030101010101" pitchFamily="2" charset="-122"/>
              </a:rPr>
              <a:t>个阶级，保尔便离开了冬妮娅。</a:t>
            </a:r>
            <a:endParaRPr lang="zh-CN" altLang="en-US" sz="26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Group 2"/>
          <p:cNvGrpSpPr/>
          <p:nvPr/>
        </p:nvGrpSpPr>
        <p:grpSpPr bwMode="auto">
          <a:xfrm>
            <a:off x="828675" y="1216025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30731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30732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4819" name="Picture 2" descr="gradi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5211763"/>
            <a:ext cx="8567738" cy="788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7"/>
          <p:cNvGrpSpPr/>
          <p:nvPr/>
        </p:nvGrpSpPr>
        <p:grpSpPr bwMode="auto">
          <a:xfrm>
            <a:off x="252413" y="5589588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30729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30730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7405" y="4786465"/>
            <a:ext cx="1474255" cy="740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22" name="矩形 1"/>
          <p:cNvSpPr/>
          <p:nvPr/>
        </p:nvSpPr>
        <p:spPr>
          <a:xfrm>
            <a:off x="3664903" y="455613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en-US" sz="3200" b="1" dirty="0">
                <a:latin typeface="Arial" panose="020B0604020202020204" pitchFamily="34" charset="0"/>
              </a:rPr>
              <a:t>内容梗概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9440" y="1644015"/>
            <a:ext cx="8621713" cy="3731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30000"/>
              </a:lnSpc>
            </a:pPr>
            <a:r>
              <a:rPr lang="zh-CN" altLang="en-US" sz="2600" b="1" dirty="0">
                <a:latin typeface="宋体" panose="02010600030101010101" pitchFamily="2" charset="-122"/>
              </a:rPr>
              <a:t>    保尔参军后，在战场上是个敢于冲锋陷阵的战士和优秀的政治宣传员。保尔在铁路工厂时，以“牛虻“精神抵制自己对</a:t>
            </a:r>
            <a:r>
              <a:rPr lang="zh-CN" altLang="en-US" sz="2600" b="1" dirty="0">
                <a:solidFill>
                  <a:srgbClr val="FF0000"/>
                </a:solidFill>
                <a:latin typeface="宋体" panose="02010600030101010101" pitchFamily="2" charset="-122"/>
              </a:rPr>
              <a:t>丽达</a:t>
            </a:r>
            <a:r>
              <a:rPr lang="zh-CN" altLang="en-US" sz="2600" b="1" dirty="0">
                <a:latin typeface="宋体" panose="02010600030101010101" pitchFamily="2" charset="-122"/>
              </a:rPr>
              <a:t>产生的感情。</a:t>
            </a:r>
            <a:endParaRPr lang="zh-CN" altLang="en-US" sz="2600" b="1" dirty="0">
              <a:latin typeface="宋体" panose="02010600030101010101" pitchFamily="2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2600" b="1" dirty="0">
                <a:latin typeface="宋体" panose="02010600030101010101" pitchFamily="2" charset="-122"/>
              </a:rPr>
              <a:t>    在海滨疗养认识了</a:t>
            </a:r>
            <a:r>
              <a:rPr lang="zh-CN" altLang="en-US" sz="2600" b="1" dirty="0">
                <a:solidFill>
                  <a:srgbClr val="FF0000"/>
                </a:solidFill>
                <a:latin typeface="宋体" panose="02010600030101010101" pitchFamily="2" charset="-122"/>
              </a:rPr>
              <a:t>达雅</a:t>
            </a:r>
            <a:r>
              <a:rPr lang="zh-CN" altLang="en-US" sz="2600" b="1" dirty="0">
                <a:latin typeface="宋体" panose="02010600030101010101" pitchFamily="2" charset="-122"/>
              </a:rPr>
              <a:t>并</a:t>
            </a:r>
            <a:r>
              <a:rPr lang="zh-CN" altLang="en-US" sz="2600" b="1" dirty="0">
                <a:solidFill>
                  <a:srgbClr val="FF0000"/>
                </a:solidFill>
                <a:latin typeface="宋体" panose="02010600030101010101" pitchFamily="2" charset="-122"/>
              </a:rPr>
              <a:t>相爱</a:t>
            </a:r>
            <a:r>
              <a:rPr lang="zh-CN" altLang="en-US" sz="2600" b="1" dirty="0">
                <a:latin typeface="宋体" panose="02010600030101010101" pitchFamily="2" charset="-122"/>
              </a:rPr>
              <a:t>，并帮助达雅进步，开始顽强地学习。</a:t>
            </a:r>
            <a:r>
              <a:rPr lang="en-US" altLang="zh-CN" sz="2600" b="1" dirty="0">
                <a:latin typeface="宋体" panose="02010600030101010101" pitchFamily="2" charset="-122"/>
              </a:rPr>
              <a:t>1927</a:t>
            </a:r>
            <a:r>
              <a:rPr lang="zh-CN" altLang="en-US" sz="2600" b="1" dirty="0">
                <a:latin typeface="宋体" panose="02010600030101010101" pitchFamily="2" charset="-122"/>
              </a:rPr>
              <a:t>年，保尔全身瘫痪，双目失明。但这个全身瘫痪、双目失明，没有写作经验的人，开始了他的文学创作。</a:t>
            </a:r>
            <a:endParaRPr lang="zh-CN" altLang="en-US" sz="26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 bwMode="auto">
          <a:xfrm>
            <a:off x="705485" y="986790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3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5843" name="Picture 2" descr="gradi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5230813"/>
            <a:ext cx="8567738" cy="788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7"/>
          <p:cNvGrpSpPr/>
          <p:nvPr/>
        </p:nvGrpSpPr>
        <p:grpSpPr bwMode="auto">
          <a:xfrm>
            <a:off x="252413" y="5589588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7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8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5846" name="矩形 1"/>
          <p:cNvSpPr/>
          <p:nvPr/>
        </p:nvSpPr>
        <p:spPr>
          <a:xfrm>
            <a:off x="663893" y="1590358"/>
            <a:ext cx="7528560" cy="2399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en-US" sz="5400" b="1" dirty="0">
                <a:latin typeface="宋体" panose="02010600030101010101" pitchFamily="2" charset="-122"/>
              </a:rPr>
              <a:t>专题探究</a:t>
            </a:r>
            <a:endParaRPr lang="en-US" altLang="zh-CN" sz="5400" b="1" dirty="0">
              <a:latin typeface="宋体" panose="02010600030101010101" pitchFamily="2" charset="-122"/>
            </a:endParaRPr>
          </a:p>
          <a:p>
            <a:pPr eaLnBrk="0" hangingPunct="0"/>
            <a:endParaRPr lang="en-US" altLang="zh-CN" sz="4800" b="1" dirty="0">
              <a:latin typeface="宋体" panose="02010600030101010101" pitchFamily="2" charset="-122"/>
            </a:endParaRPr>
          </a:p>
          <a:p>
            <a:pPr eaLnBrk="0" hangingPunct="0"/>
            <a:r>
              <a:rPr lang="en-US" altLang="zh-CN" sz="4800" b="1" dirty="0">
                <a:latin typeface="宋体" panose="02010600030101010101" pitchFamily="2" charset="-122"/>
              </a:rPr>
              <a:t>——《</a:t>
            </a:r>
            <a:r>
              <a:rPr lang="zh-CN" altLang="en-US" sz="4800" b="1" dirty="0">
                <a:latin typeface="宋体" panose="02010600030101010101" pitchFamily="2" charset="-122"/>
              </a:rPr>
              <a:t>钢铁是怎样炼成的</a:t>
            </a:r>
            <a:r>
              <a:rPr lang="en-US" altLang="zh-CN" sz="4800" b="1" dirty="0">
                <a:latin typeface="宋体" panose="02010600030101010101" pitchFamily="2" charset="-122"/>
              </a:rPr>
              <a:t>》</a:t>
            </a:r>
            <a:endParaRPr lang="en-US" altLang="zh-CN" sz="48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 bwMode="auto">
          <a:xfrm>
            <a:off x="828675" y="1216025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3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6867" name="Picture 2" descr="gradi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5230813"/>
            <a:ext cx="8567738" cy="788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7"/>
          <p:cNvGrpSpPr/>
          <p:nvPr/>
        </p:nvGrpSpPr>
        <p:grpSpPr bwMode="auto">
          <a:xfrm>
            <a:off x="252413" y="5589588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7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8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870" name="组合 8"/>
          <p:cNvGrpSpPr/>
          <p:nvPr/>
        </p:nvGrpSpPr>
        <p:grpSpPr>
          <a:xfrm>
            <a:off x="1549400" y="1989138"/>
            <a:ext cx="6045200" cy="647700"/>
            <a:chOff x="2411760" y="2283718"/>
            <a:chExt cx="6047319" cy="648072"/>
          </a:xfrm>
        </p:grpSpPr>
        <p:sp>
          <p:nvSpPr>
            <p:cNvPr id="36872" name="矩形 1"/>
            <p:cNvSpPr/>
            <p:nvPr/>
          </p:nvSpPr>
          <p:spPr>
            <a:xfrm>
              <a:off x="2606620" y="2312976"/>
              <a:ext cx="5628072" cy="5839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0" hangingPunct="0"/>
              <a:r>
                <a:rPr lang="zh-CN" altLang="en-US" sz="3200" b="1" dirty="0">
                  <a:latin typeface="Arial" panose="020B0604020202020204" pitchFamily="34" charset="0"/>
                </a:rPr>
                <a:t>专题一：保尔</a:t>
              </a:r>
              <a:r>
                <a:rPr lang="en-US" altLang="zh-CN" sz="3200" b="1" dirty="0">
                  <a:latin typeface="Arial" panose="020B0604020202020204" pitchFamily="34" charset="0"/>
                </a:rPr>
                <a:t>·</a:t>
              </a:r>
              <a:r>
                <a:rPr lang="zh-CN" altLang="en-US" sz="3200" b="1" dirty="0">
                  <a:latin typeface="Arial" panose="020B0604020202020204" pitchFamily="34" charset="0"/>
                </a:rPr>
                <a:t>柯察金的成长史</a:t>
              </a:r>
              <a:endParaRPr lang="zh-CN" altLang="en-US" sz="3200" b="1" dirty="0">
                <a:latin typeface="Arial" panose="020B0604020202020204" pitchFamily="34" charset="0"/>
              </a:endParaRPr>
            </a:p>
          </p:txBody>
        </p:sp>
        <p:sp>
          <p:nvSpPr>
            <p:cNvPr id="36873" name="圆角矩形 7"/>
            <p:cNvSpPr/>
            <p:nvPr/>
          </p:nvSpPr>
          <p:spPr>
            <a:xfrm>
              <a:off x="2411760" y="2283718"/>
              <a:ext cx="6047319" cy="648072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92D05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0" hangingPunct="0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36871" name="Picture 2" descr="http://i.jianbihua.cc/uploads/allimg/160801/77-160P1104350M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48" t="1920" r="16611" b="14853"/>
          <a:stretch>
            <a:fillRect/>
          </a:stretch>
        </p:blipFill>
        <p:spPr>
          <a:xfrm>
            <a:off x="4225925" y="3494088"/>
            <a:ext cx="1304925" cy="1765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 bwMode="auto">
          <a:xfrm>
            <a:off x="828675" y="1216025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3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7891" name="Picture 2" descr="gradi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5230813"/>
            <a:ext cx="8567738" cy="788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7"/>
          <p:cNvGrpSpPr/>
          <p:nvPr/>
        </p:nvGrpSpPr>
        <p:grpSpPr bwMode="auto">
          <a:xfrm>
            <a:off x="252413" y="5589588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7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8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86080" y="622618"/>
            <a:ext cx="7931150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第一阶段：年少无知、惹是生非、受尽凌辱阶段。</a:t>
            </a:r>
            <a:endParaRPr lang="zh-CN" altLang="en-US" sz="2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7018" y="2061210"/>
            <a:ext cx="8612187" cy="2330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5750" indent="-285750">
              <a:lnSpc>
                <a:spcPct val="13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宋体" panose="02010600030101010101" pitchFamily="2" charset="-122"/>
              </a:rPr>
              <a:t>补考时往神父的面灰里洒烟末儿，被开除。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marL="285750" indent="-285750">
              <a:lnSpc>
                <a:spcPct val="13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宋体" panose="02010600030101010101" pitchFamily="2" charset="-122"/>
              </a:rPr>
              <a:t>十二岁去车站餐厅当伙伕，受尽凌辱和折磨。</a:t>
            </a:r>
            <a:endParaRPr lang="en-US" altLang="zh-CN" sz="2800" b="1" dirty="0">
              <a:latin typeface="宋体" panose="02010600030101010101" pitchFamily="2" charset="-122"/>
            </a:endParaRPr>
          </a:p>
          <a:p>
            <a:pPr marL="285750" indent="-285750">
              <a:lnSpc>
                <a:spcPct val="13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宋体" panose="02010600030101010101" pitchFamily="2" charset="-122"/>
              </a:rPr>
              <a:t>之后去发电厂当学徒，认识了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电工朱赫来</a:t>
            </a:r>
            <a:r>
              <a:rPr lang="zh-CN" altLang="en-US" sz="2800" b="1" dirty="0">
                <a:latin typeface="宋体" panose="02010600030101010101" pitchFamily="2" charset="-122"/>
              </a:rPr>
              <a:t>，接受了许多革命的思想。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2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41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 bwMode="auto">
          <a:xfrm>
            <a:off x="828675" y="1216025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3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8915" name="Picture 2" descr="gradi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5230813"/>
            <a:ext cx="8567738" cy="788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7"/>
          <p:cNvGrpSpPr/>
          <p:nvPr/>
        </p:nvGrpSpPr>
        <p:grpSpPr bwMode="auto">
          <a:xfrm>
            <a:off x="252413" y="5589588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7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8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62255" y="533083"/>
            <a:ext cx="7931150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第二阶段：革命意识初步萌发，走上革命道路阶段。</a:t>
            </a:r>
            <a:endParaRPr lang="zh-CN" altLang="en-US" sz="2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6693" y="1704340"/>
            <a:ext cx="8612187" cy="3449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5750" indent="-285750">
              <a:lnSpc>
                <a:spcPct val="13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宋体" panose="02010600030101010101" pitchFamily="2" charset="-122"/>
              </a:rPr>
              <a:t>为解救朱赫来，被关进监狱受尽折磨，后来被错放。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marL="285750" indent="-285750">
              <a:lnSpc>
                <a:spcPct val="13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宋体" panose="02010600030101010101" pitchFamily="2" charset="-122"/>
              </a:rPr>
              <a:t>在冬妮亚家中作短暂的休息后参加了红军。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marL="285750" indent="-285750">
              <a:lnSpc>
                <a:spcPct val="13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宋体" panose="02010600030101010101" pitchFamily="2" charset="-122"/>
              </a:rPr>
              <a:t>他英勇顽强，在一次战斗中，不幸被铁片击中，生命垂危。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marL="285750" indent="-285750">
              <a:lnSpc>
                <a:spcPct val="13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宋体" panose="02010600030101010101" pitchFamily="2" charset="-122"/>
              </a:rPr>
              <a:t>顽强的活过来后，在参加工农兵聚会时，冬妮亚穿得十分漂亮，保尔与她发生争执，最后关系破裂。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2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4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71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 bwMode="auto">
          <a:xfrm>
            <a:off x="828675" y="1216025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3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9939" name="Picture 2" descr="gradi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235" y="5977573"/>
            <a:ext cx="8567738" cy="788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7"/>
          <p:cNvGrpSpPr/>
          <p:nvPr/>
        </p:nvGrpSpPr>
        <p:grpSpPr bwMode="auto">
          <a:xfrm>
            <a:off x="251143" y="6317933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7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8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62255" y="549593"/>
            <a:ext cx="7931150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第三阶段：英勇顽强、斗争经验逐步丰富的成熟阶段。</a:t>
            </a:r>
            <a:endParaRPr lang="zh-CN" altLang="en-US" sz="2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8918" y="1330960"/>
            <a:ext cx="8612187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宋体" panose="02010600030101010101" pitchFamily="2" charset="-122"/>
              </a:rPr>
              <a:t>战争胜利后，参加肃反工作，结识了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革命领导人丽达</a:t>
            </a:r>
            <a:r>
              <a:rPr lang="zh-CN" altLang="en-US" sz="2400" b="1" dirty="0">
                <a:latin typeface="宋体" panose="02010600030101010101" pitchFamily="2" charset="-122"/>
              </a:rPr>
              <a:t>，是为了解放事业，果断放弃个人感情。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宋体" panose="02010600030101010101" pitchFamily="2" charset="-122"/>
              </a:rPr>
              <a:t>参加了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筑路队</a:t>
            </a:r>
            <a:r>
              <a:rPr lang="zh-CN" altLang="en-US" sz="2400" b="1" dirty="0">
                <a:latin typeface="宋体" panose="02010600030101010101" pitchFamily="2" charset="-122"/>
              </a:rPr>
              <a:t>，以“疯狂的速度”，“拼命走在前面”。最后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感染伤寒</a:t>
            </a:r>
            <a:r>
              <a:rPr lang="zh-CN" altLang="en-US" sz="2400" b="1" dirty="0">
                <a:latin typeface="宋体" panose="02010600030101010101" pitchFamily="2" charset="-122"/>
              </a:rPr>
              <a:t>，被谴送回家。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宋体" panose="02010600030101010101" pitchFamily="2" charset="-122"/>
              </a:rPr>
              <a:t>伤好后去当一名普通工人，在一次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抢救木材</a:t>
            </a:r>
            <a:r>
              <a:rPr lang="zh-CN" altLang="en-US" sz="2400" b="1" dirty="0">
                <a:latin typeface="宋体" panose="02010600030101010101" pitchFamily="2" charset="-122"/>
              </a:rPr>
              <a:t>时，再一次受伤，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丧失工作能力</a:t>
            </a:r>
            <a:r>
              <a:rPr lang="zh-CN" altLang="en-US" sz="2400" b="1" dirty="0">
                <a:latin typeface="宋体" panose="02010600030101010101" pitchFamily="2" charset="-122"/>
              </a:rPr>
              <a:t>，只得回家休养。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母亲的按摩</a:t>
            </a:r>
            <a:r>
              <a:rPr lang="zh-CN" altLang="en-US" sz="2400" b="1" dirty="0">
                <a:latin typeface="宋体" panose="02010600030101010101" pitchFamily="2" charset="-122"/>
              </a:rPr>
              <a:t>又救了他一命，他便又离开了家继续参加工作。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宋体" panose="02010600030101010101" pitchFamily="2" charset="-122"/>
              </a:rPr>
              <a:t>繁重的工作使保尔非常累，加上旧伤发作，身体一天比一天差，最后不得不去了疗养院。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81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123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150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 bwMode="auto">
          <a:xfrm>
            <a:off x="828675" y="1216025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3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40963" name="Picture 2" descr="gradi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5230813"/>
            <a:ext cx="8567738" cy="788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7"/>
          <p:cNvGrpSpPr/>
          <p:nvPr/>
        </p:nvGrpSpPr>
        <p:grpSpPr bwMode="auto">
          <a:xfrm>
            <a:off x="252413" y="5589588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7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8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355600" y="229553"/>
            <a:ext cx="8636000" cy="891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第四阶段：凭着崇高的理想，顽强的毅力，实现生命意义的伟大阶段。</a:t>
            </a:r>
            <a:endParaRPr lang="zh-CN" altLang="en-US" sz="2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1458" y="1945323"/>
            <a:ext cx="8612187" cy="2461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200" b="1" dirty="0">
                <a:latin typeface="宋体" panose="02010600030101010101" pitchFamily="2" charset="-122"/>
              </a:rPr>
              <a:t>在疗养院病情恶化，经过治疗，他又出院带病坚持工作，最后病得完全没有办法治疗了，双目失明，他只得离开战斗队伍。</a:t>
            </a:r>
            <a:endParaRPr lang="zh-CN" altLang="en-US" sz="2200" b="1" dirty="0">
              <a:latin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200" b="1" dirty="0">
                <a:latin typeface="宋体" panose="02010600030101010101" pitchFamily="2" charset="-122"/>
              </a:rPr>
              <a:t>全身瘫痪，双目失明，产生了</a:t>
            </a:r>
            <a:r>
              <a:rPr lang="zh-CN" altLang="en-US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自杀的念头</a:t>
            </a:r>
            <a:r>
              <a:rPr lang="zh-CN" altLang="en-US" sz="2200" b="1" dirty="0">
                <a:latin typeface="宋体" panose="02010600030101010101" pitchFamily="2" charset="-122"/>
              </a:rPr>
              <a:t>，但他以坚强的毅力克服了悲剧命运的打击，准备走文学的道路，坚持斗争。</a:t>
            </a:r>
            <a:endParaRPr lang="zh-CN" altLang="en-US" sz="2200" b="1" dirty="0">
              <a:latin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200" b="1" dirty="0">
                <a:latin typeface="宋体" panose="02010600030101010101" pitchFamily="2" charset="-122"/>
              </a:rPr>
              <a:t>与</a:t>
            </a:r>
            <a:r>
              <a:rPr lang="zh-CN" altLang="en-US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达雅结为夫妻</a:t>
            </a:r>
            <a:r>
              <a:rPr lang="zh-CN" altLang="en-US" sz="2200" b="1" dirty="0">
                <a:latin typeface="宋体" panose="02010600030101010101" pitchFamily="2" charset="-122"/>
              </a:rPr>
              <a:t>，在</a:t>
            </a:r>
            <a:r>
              <a:rPr lang="zh-CN" altLang="en-US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双目失明又瘫痪的情况</a:t>
            </a:r>
            <a:r>
              <a:rPr lang="zh-CN" altLang="en-US" sz="2200" b="1" dirty="0">
                <a:latin typeface="宋体" panose="02010600030101010101" pitchFamily="2" charset="-122"/>
              </a:rPr>
              <a:t>下开始写作。</a:t>
            </a:r>
            <a:endParaRPr lang="zh-CN" altLang="en-US" sz="2200" b="1" dirty="0">
              <a:latin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200" b="1" dirty="0">
                <a:latin typeface="宋体" panose="02010600030101010101" pitchFamily="2" charset="-122"/>
              </a:rPr>
              <a:t>保尔战胜病魔和伤痛，完成作品</a:t>
            </a:r>
            <a:r>
              <a:rPr lang="en-US" altLang="zh-CN" sz="2200" b="1" dirty="0">
                <a:latin typeface="宋体" panose="02010600030101010101" pitchFamily="2" charset="-122"/>
              </a:rPr>
              <a:t>《</a:t>
            </a:r>
            <a:r>
              <a:rPr lang="zh-CN" altLang="en-US" sz="2200" b="1" dirty="0">
                <a:latin typeface="宋体" panose="02010600030101010101" pitchFamily="2" charset="-122"/>
              </a:rPr>
              <a:t>暴风雨所诞生的</a:t>
            </a:r>
            <a:r>
              <a:rPr lang="en-US" altLang="zh-CN" sz="2200" b="1" dirty="0">
                <a:latin typeface="宋体" panose="02010600030101010101" pitchFamily="2" charset="-122"/>
              </a:rPr>
              <a:t>》</a:t>
            </a:r>
            <a:r>
              <a:rPr lang="zh-CN" altLang="en-US" sz="2200" b="1" dirty="0">
                <a:latin typeface="宋体" panose="02010600030101010101" pitchFamily="2" charset="-122"/>
              </a:rPr>
              <a:t>并发表，以新的武器</a:t>
            </a:r>
            <a:r>
              <a:rPr lang="en-US" altLang="zh-CN" sz="2200" b="1" dirty="0">
                <a:latin typeface="宋体" panose="02010600030101010101" pitchFamily="2" charset="-122"/>
              </a:rPr>
              <a:t>——</a:t>
            </a:r>
            <a:r>
              <a:rPr lang="zh-CN" altLang="en-US" sz="2200" b="1" dirty="0">
                <a:latin typeface="宋体" panose="02010600030101010101" pitchFamily="2" charset="-122"/>
              </a:rPr>
              <a:t>笔，重新回到战斗英雄的行列。</a:t>
            </a:r>
            <a:endParaRPr lang="zh-CN" altLang="en-US" sz="22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55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108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134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 bwMode="auto">
          <a:xfrm>
            <a:off x="828675" y="1216025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3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41987" name="Picture 2" descr="gradi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5230813"/>
            <a:ext cx="8567738" cy="788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7"/>
          <p:cNvGrpSpPr/>
          <p:nvPr/>
        </p:nvGrpSpPr>
        <p:grpSpPr bwMode="auto">
          <a:xfrm>
            <a:off x="252413" y="5589588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7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8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990" name="组合 8"/>
          <p:cNvGrpSpPr/>
          <p:nvPr/>
        </p:nvGrpSpPr>
        <p:grpSpPr>
          <a:xfrm>
            <a:off x="755968" y="1956118"/>
            <a:ext cx="7504420" cy="735996"/>
            <a:chOff x="2411760" y="2283718"/>
            <a:chExt cx="7506814" cy="736419"/>
          </a:xfrm>
        </p:grpSpPr>
        <p:sp>
          <p:nvSpPr>
            <p:cNvPr id="41992" name="矩形 1"/>
            <p:cNvSpPr/>
            <p:nvPr/>
          </p:nvSpPr>
          <p:spPr>
            <a:xfrm>
              <a:off x="2416831" y="2312976"/>
              <a:ext cx="7501743" cy="7071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0" hangingPunct="0"/>
              <a:r>
                <a:rPr lang="zh-CN" altLang="en-US" sz="4000" b="1" dirty="0">
                  <a:latin typeface="Arial" panose="020B0604020202020204" pitchFamily="34" charset="0"/>
                </a:rPr>
                <a:t>专题二：保尔</a:t>
              </a:r>
              <a:r>
                <a:rPr lang="en-US" altLang="zh-CN" sz="4000" b="1" dirty="0">
                  <a:latin typeface="Arial" panose="020B0604020202020204" pitchFamily="34" charset="0"/>
                </a:rPr>
                <a:t>·</a:t>
              </a:r>
              <a:r>
                <a:rPr lang="zh-CN" altLang="en-US" sz="4000" b="1" dirty="0">
                  <a:latin typeface="Arial" panose="020B0604020202020204" pitchFamily="34" charset="0"/>
                </a:rPr>
                <a:t>柯察金的形象分析</a:t>
              </a:r>
              <a:endParaRPr lang="zh-CN" altLang="en-US" sz="4000" b="1" dirty="0">
                <a:latin typeface="Arial" panose="020B0604020202020204" pitchFamily="34" charset="0"/>
              </a:endParaRPr>
            </a:p>
          </p:txBody>
        </p:sp>
        <p:sp>
          <p:nvSpPr>
            <p:cNvPr id="41993" name="圆角矩形 7"/>
            <p:cNvSpPr/>
            <p:nvPr/>
          </p:nvSpPr>
          <p:spPr>
            <a:xfrm>
              <a:off x="2411760" y="2283718"/>
              <a:ext cx="7409003" cy="648072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92D05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0" hangingPunct="0"/>
              <a:endParaRPr lang="zh-CN" altLang="en-US" sz="2400" dirty="0">
                <a:latin typeface="Arial" panose="020B0604020202020204" pitchFamily="34" charset="0"/>
              </a:endParaRPr>
            </a:p>
          </p:txBody>
        </p:sp>
      </p:grpSp>
      <p:pic>
        <p:nvPicPr>
          <p:cNvPr id="41991" name="Picture 2" descr="http://i.jianbihua.cc/uploads/allimg/160801/77-160P1104350M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48" t="1920" r="16611" b="14853"/>
          <a:stretch>
            <a:fillRect/>
          </a:stretch>
        </p:blipFill>
        <p:spPr>
          <a:xfrm>
            <a:off x="3020060" y="2604135"/>
            <a:ext cx="2215515" cy="299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 bwMode="auto">
          <a:xfrm>
            <a:off x="828675" y="1216025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45064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5065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43011" name="Picture 2" descr="gradi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5230813"/>
            <a:ext cx="8567738" cy="788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7"/>
          <p:cNvGrpSpPr/>
          <p:nvPr/>
        </p:nvGrpSpPr>
        <p:grpSpPr bwMode="auto">
          <a:xfrm>
            <a:off x="252413" y="5589588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45062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5063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1991" name="矩形 11"/>
          <p:cNvSpPr>
            <a:spLocks noChangeArrowheads="1"/>
          </p:cNvSpPr>
          <p:nvPr/>
        </p:nvSpPr>
        <p:spPr bwMode="auto">
          <a:xfrm>
            <a:off x="1735138" y="1484313"/>
            <a:ext cx="5899150" cy="583565"/>
          </a:xfrm>
          <a:prstGeom prst="rect">
            <a:avLst/>
          </a:prstGeom>
          <a:solidFill>
            <a:srgbClr val="E1F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人物性格简析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——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保尔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·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柯察金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5588" y="2284413"/>
            <a:ext cx="8613775" cy="2968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    （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）</a:t>
            </a:r>
            <a:r>
              <a:rPr lang="zh-CN" altLang="en-US" sz="2400" b="1" u="sng" dirty="0">
                <a:solidFill>
                  <a:srgbClr val="FF0000"/>
                </a:solidFill>
                <a:latin typeface="宋体" panose="02010600030101010101" pitchFamily="2" charset="-122"/>
              </a:rPr>
              <a:t>保尔是一个自觉的、无私的革命战士，他总是把党和祖国的利益放在第一位。</a:t>
            </a:r>
            <a:r>
              <a:rPr lang="zh-CN" altLang="en-US" sz="2400" b="1" dirty="0">
                <a:latin typeface="宋体" panose="02010600030101010101" pitchFamily="2" charset="-122"/>
              </a:rPr>
              <a:t>在那血与火的战争年代，保尔和父兄们一起驰骋疆场，为保卫苏维埃政权而努力，同外国武装干涉者和白匪军浴血奋战，表现了甘愿为革命事业献身不怕牺牲的献身精神。在那医治战争创伤，恢复国民经济的艰难岁月中，他又以全部热情投入到和平劳动之中。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AutoShape 3"/>
          <p:cNvSpPr/>
          <p:nvPr/>
        </p:nvSpPr>
        <p:spPr>
          <a:xfrm>
            <a:off x="1143000" y="3687445"/>
            <a:ext cx="6858000" cy="412750"/>
          </a:xfrm>
          <a:prstGeom prst="flowChartProcess">
            <a:avLst/>
          </a:prstGeom>
          <a:solidFill>
            <a:srgbClr val="92D050"/>
          </a:solidFill>
          <a:ln w="9525">
            <a:noFill/>
          </a:ln>
        </p:spPr>
        <p:txBody>
          <a:bodyPr anchor="ctr"/>
          <a:p>
            <a:pPr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2" name="Text Box 15"/>
          <p:cNvSpPr txBox="1"/>
          <p:nvPr/>
        </p:nvSpPr>
        <p:spPr>
          <a:xfrm>
            <a:off x="605790" y="468630"/>
            <a:ext cx="1237615" cy="132207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4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名著导读</a:t>
            </a:r>
            <a:endParaRPr lang="zh-CN" altLang="en-US" sz="40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653" name="Text Box 16"/>
          <p:cNvSpPr txBox="1"/>
          <p:nvPr/>
        </p:nvSpPr>
        <p:spPr>
          <a:xfrm>
            <a:off x="605790" y="2559685"/>
            <a:ext cx="7834630" cy="1014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</a:pPr>
            <a:r>
              <a:rPr lang="en-US" altLang="zh-CN" sz="6000" b="1" dirty="0">
                <a:latin typeface="宋体" panose="02010600030101010101" pitchFamily="2" charset="-122"/>
              </a:rPr>
              <a:t>《</a:t>
            </a:r>
            <a:r>
              <a:rPr lang="zh-CN" altLang="en-US" sz="6000" b="1" dirty="0">
                <a:latin typeface="宋体" panose="02010600030101010101" pitchFamily="2" charset="-122"/>
              </a:rPr>
              <a:t>钢铁是怎样炼成的</a:t>
            </a:r>
            <a:r>
              <a:rPr lang="en-US" altLang="zh-CN" sz="6000" b="1" dirty="0">
                <a:latin typeface="宋体" panose="02010600030101010101" pitchFamily="2" charset="-122"/>
              </a:rPr>
              <a:t>》</a:t>
            </a:r>
            <a:endParaRPr lang="en-US" altLang="zh-CN" sz="6000" b="1" dirty="0">
              <a:latin typeface="宋体" panose="02010600030101010101" pitchFamily="2" charset="-122"/>
            </a:endParaRPr>
          </a:p>
        </p:txBody>
      </p:sp>
      <p:pic>
        <p:nvPicPr>
          <p:cNvPr id="26630" name="Picture 15" descr="未标题-1 2323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488" y="1431925"/>
            <a:ext cx="2782887" cy="358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ldLvl="0" animBg="1"/>
      <p:bldP spid="27652" grpId="0" bldLvl="0" animBg="1"/>
      <p:bldP spid="27653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 bwMode="auto">
          <a:xfrm>
            <a:off x="828675" y="1216025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45064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5065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44035" name="Picture 2" descr="gradi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5230813"/>
            <a:ext cx="8567738" cy="788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7"/>
          <p:cNvGrpSpPr/>
          <p:nvPr/>
        </p:nvGrpSpPr>
        <p:grpSpPr bwMode="auto">
          <a:xfrm>
            <a:off x="252413" y="5589588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45062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5063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255588" y="2012950"/>
            <a:ext cx="8613775" cy="248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    （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）</a:t>
            </a:r>
            <a:r>
              <a:rPr lang="zh-CN" altLang="en-US" sz="2400" b="1" u="sng" dirty="0">
                <a:solidFill>
                  <a:srgbClr val="FF0000"/>
                </a:solidFill>
                <a:latin typeface="宋体" panose="02010600030101010101" pitchFamily="2" charset="-122"/>
              </a:rPr>
              <a:t>保尔更是一个刚毅坚强的革命战士，他在人生各个方面都经受住了严峻的考验。</a:t>
            </a:r>
            <a:r>
              <a:rPr lang="zh-CN" altLang="en-US" sz="2400" b="1" dirty="0">
                <a:latin typeface="宋体" panose="02010600030101010101" pitchFamily="2" charset="-122"/>
              </a:rPr>
              <a:t>在敌人的严刑拷打面前，他坚贞不屈；在枪林弹雨的战场上，他勇往直前；在与吞噬生命的病魔的搏斗中，他多次令死神望而却步，创造了“起死回生”的奇迹。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Group 2"/>
          <p:cNvGrpSpPr/>
          <p:nvPr/>
        </p:nvGrpSpPr>
        <p:grpSpPr bwMode="auto">
          <a:xfrm>
            <a:off x="828675" y="1216025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45064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5065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45059" name="Picture 2" descr="gradi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5230813"/>
            <a:ext cx="8567738" cy="788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Group 7"/>
          <p:cNvGrpSpPr/>
          <p:nvPr/>
        </p:nvGrpSpPr>
        <p:grpSpPr bwMode="auto">
          <a:xfrm>
            <a:off x="252413" y="5589588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45062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5063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55588" y="1844675"/>
            <a:ext cx="8613775" cy="2968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    （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）</a:t>
            </a:r>
            <a:r>
              <a:rPr lang="zh-CN" altLang="en-US" sz="2400" b="1" u="sng" dirty="0">
                <a:solidFill>
                  <a:srgbClr val="FF0000"/>
                </a:solidFill>
                <a:latin typeface="宋体" panose="02010600030101010101" pitchFamily="2" charset="-122"/>
              </a:rPr>
              <a:t>保尔又是一个于平凡中见伟大的英雄人物。</a:t>
            </a:r>
            <a:r>
              <a:rPr lang="zh-CN" altLang="en-US" sz="2400" b="1" dirty="0">
                <a:latin typeface="宋体" panose="02010600030101010101" pitchFamily="2" charset="-122"/>
              </a:rPr>
              <a:t>在他的履历表中，没有什么惊天动地的伟大业绩，他总是从最平凡的小事做起。面对疾病的沉重打击，他也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曾产生过自杀的念头</a:t>
            </a:r>
            <a:r>
              <a:rPr lang="zh-CN" altLang="en-US" sz="2400" b="1" dirty="0">
                <a:latin typeface="宋体" panose="02010600030101010101" pitchFamily="2" charset="-122"/>
              </a:rPr>
              <a:t>，而且就是在他与病魔抗争的英雄主义激情中，他包含有“左派”幼稚病的危险。保尔后来也终于认识到他不爱惜身体的行为不能称之为英雄行为，而是一种任性和不负责任。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 bwMode="auto">
          <a:xfrm>
            <a:off x="828675" y="1216025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45064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5065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46083" name="Picture 2" descr="gradi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5230813"/>
            <a:ext cx="8567738" cy="788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7"/>
          <p:cNvGrpSpPr/>
          <p:nvPr/>
        </p:nvGrpSpPr>
        <p:grpSpPr bwMode="auto">
          <a:xfrm>
            <a:off x="252413" y="5589588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45062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5063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04788" y="1703388"/>
            <a:ext cx="8613775" cy="3449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3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人生最宝贵的是生命，生命属于人只有一次。一个人的生命应当这样度过：当他回忆往事的时候，他不致因虚度年华而悔恨，也不致因碌碌无为而羞愧；在临死的时候，他能够说：“我的整个生命和全部精力，都已献给世界上最壮丽的事业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为人类的解放而斗争。”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 bwMode="auto">
          <a:xfrm>
            <a:off x="828675" y="1216025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40968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0969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47107" name="Picture 2" descr="gradi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5230813"/>
            <a:ext cx="8567738" cy="788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7"/>
          <p:cNvGrpSpPr/>
          <p:nvPr/>
        </p:nvGrpSpPr>
        <p:grpSpPr bwMode="auto">
          <a:xfrm>
            <a:off x="252413" y="5589588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40966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0967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7109" name="矩形 2"/>
          <p:cNvSpPr/>
          <p:nvPr/>
        </p:nvSpPr>
        <p:spPr>
          <a:xfrm>
            <a:off x="280988" y="1620838"/>
            <a:ext cx="42640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0" hangingPunct="0"/>
            <a:r>
              <a:rPr lang="zh-CN" altLang="en-US" sz="3200" b="1" dirty="0">
                <a:latin typeface="Arial" panose="020B0604020202020204" pitchFamily="34" charset="0"/>
              </a:rPr>
              <a:t>人物性格简析</a:t>
            </a:r>
            <a:r>
              <a:rPr lang="en-US" altLang="zh-CN" sz="3200" b="1" dirty="0">
                <a:latin typeface="Arial" panose="020B0604020202020204" pitchFamily="34" charset="0"/>
              </a:rPr>
              <a:t>—</a:t>
            </a:r>
            <a:r>
              <a:rPr lang="zh-CN" altLang="en-US" sz="3200" b="1" dirty="0">
                <a:latin typeface="Arial" panose="020B0604020202020204" pitchFamily="34" charset="0"/>
              </a:rPr>
              <a:t>朱赫来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2413" y="2592388"/>
            <a:ext cx="8640763" cy="2402205"/>
          </a:xfrm>
          <a:prstGeom prst="rect">
            <a:avLst/>
          </a:prstGeom>
          <a:ln w="2540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相关故事情节：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水兵，党的地下工作者，省肃反委员会主席，军区特勤部副部长。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性格特点：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忠于革命事业，作战勇敢，斗争经验丰富，做事果断。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 bwMode="auto">
          <a:xfrm>
            <a:off x="828675" y="1216025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40968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0969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48131" name="Picture 2" descr="gradi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5230813"/>
            <a:ext cx="8567738" cy="788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7"/>
          <p:cNvGrpSpPr/>
          <p:nvPr/>
        </p:nvGrpSpPr>
        <p:grpSpPr bwMode="auto">
          <a:xfrm>
            <a:off x="252413" y="5589588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40966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0967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8134" name="矩形 2"/>
          <p:cNvSpPr/>
          <p:nvPr/>
        </p:nvSpPr>
        <p:spPr>
          <a:xfrm>
            <a:off x="280988" y="1620838"/>
            <a:ext cx="42640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0" hangingPunct="0"/>
            <a:r>
              <a:rPr lang="zh-CN" altLang="en-US" sz="3200" b="1" dirty="0">
                <a:latin typeface="Arial" panose="020B0604020202020204" pitchFamily="34" charset="0"/>
              </a:rPr>
              <a:t>人物性格简析</a:t>
            </a:r>
            <a:r>
              <a:rPr lang="en-US" altLang="zh-CN" sz="3200" b="1" dirty="0">
                <a:latin typeface="Arial" panose="020B0604020202020204" pitchFamily="34" charset="0"/>
              </a:rPr>
              <a:t>—</a:t>
            </a:r>
            <a:r>
              <a:rPr lang="zh-CN" altLang="en-US" sz="3200" b="1" dirty="0">
                <a:latin typeface="Arial" panose="020B0604020202020204" pitchFamily="34" charset="0"/>
              </a:rPr>
              <a:t>冬妮亚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2413" y="2687638"/>
            <a:ext cx="8640763" cy="1882140"/>
          </a:xfrm>
          <a:prstGeom prst="rect">
            <a:avLst/>
          </a:prstGeom>
          <a:ln w="2540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相关故事情节：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保尔少年时的女友，林务官的女儿。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性格特点：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天真、淳朴、醉心于爱情，最后由资产阶级小姐完全变成时代的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落伍者和寄生虫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 bwMode="auto">
          <a:xfrm>
            <a:off x="828675" y="1216025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40968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0969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49155" name="Picture 2" descr="gradi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5230813"/>
            <a:ext cx="8567738" cy="788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7"/>
          <p:cNvGrpSpPr/>
          <p:nvPr/>
        </p:nvGrpSpPr>
        <p:grpSpPr bwMode="auto">
          <a:xfrm>
            <a:off x="252413" y="5589588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40966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0967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9158" name="矩形 2"/>
          <p:cNvSpPr/>
          <p:nvPr/>
        </p:nvSpPr>
        <p:spPr>
          <a:xfrm>
            <a:off x="268446" y="1620838"/>
            <a:ext cx="385572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0" hangingPunct="0"/>
            <a:r>
              <a:rPr lang="zh-CN" altLang="en-US" sz="3200" b="1" dirty="0">
                <a:latin typeface="Arial" panose="020B0604020202020204" pitchFamily="34" charset="0"/>
              </a:rPr>
              <a:t>人物性格简析</a:t>
            </a:r>
            <a:r>
              <a:rPr lang="en-US" altLang="zh-CN" sz="3200" b="1" dirty="0">
                <a:latin typeface="Arial" panose="020B0604020202020204" pitchFamily="34" charset="0"/>
              </a:rPr>
              <a:t>—</a:t>
            </a:r>
            <a:r>
              <a:rPr lang="zh-CN" altLang="en-US" sz="3200" b="1" dirty="0">
                <a:latin typeface="Arial" panose="020B0604020202020204" pitchFamily="34" charset="0"/>
              </a:rPr>
              <a:t>丽达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2413" y="2786063"/>
            <a:ext cx="8640763" cy="1362075"/>
          </a:xfrm>
          <a:prstGeom prst="rect">
            <a:avLst/>
          </a:prstGeom>
          <a:ln w="2540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相关故事情节：</a:t>
            </a:r>
            <a:r>
              <a:rPr kumimoji="0" lang="zh-CN" altLang="en-US" sz="2600" b="1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红军师政治部工作人员，共青团省委常委。</a:t>
            </a:r>
            <a:endParaRPr kumimoji="0" lang="en-US" altLang="zh-CN" sz="2600" b="1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性格特点：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热情、善良，对工作兢兢业业。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 bwMode="auto">
          <a:xfrm>
            <a:off x="828675" y="1216025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3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50179" name="Picture 2" descr="gradi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5230813"/>
            <a:ext cx="8567738" cy="788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7"/>
          <p:cNvGrpSpPr/>
          <p:nvPr/>
        </p:nvGrpSpPr>
        <p:grpSpPr bwMode="auto">
          <a:xfrm>
            <a:off x="252413" y="5589588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7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8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182" name="组合 8"/>
          <p:cNvGrpSpPr/>
          <p:nvPr/>
        </p:nvGrpSpPr>
        <p:grpSpPr>
          <a:xfrm>
            <a:off x="1387475" y="1989138"/>
            <a:ext cx="6369049" cy="647700"/>
            <a:chOff x="2411759" y="2283718"/>
            <a:chExt cx="6370538" cy="648072"/>
          </a:xfrm>
        </p:grpSpPr>
        <p:sp>
          <p:nvSpPr>
            <p:cNvPr id="50184" name="矩形 1"/>
            <p:cNvSpPr/>
            <p:nvPr/>
          </p:nvSpPr>
          <p:spPr>
            <a:xfrm>
              <a:off x="2416831" y="2312976"/>
              <a:ext cx="6308930" cy="5839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0" hangingPunct="0"/>
              <a:r>
                <a:rPr lang="zh-CN" altLang="en-US" sz="3200" b="1" dirty="0">
                  <a:latin typeface="Arial" panose="020B0604020202020204" pitchFamily="34" charset="0"/>
                </a:rPr>
                <a:t>专题三：“红色经典”的现实意义</a:t>
              </a:r>
              <a:endParaRPr lang="zh-CN" altLang="en-US" sz="3200" b="1" dirty="0">
                <a:latin typeface="Arial" panose="020B0604020202020204" pitchFamily="34" charset="0"/>
              </a:endParaRPr>
            </a:p>
          </p:txBody>
        </p:sp>
        <p:sp>
          <p:nvSpPr>
            <p:cNvPr id="50185" name="圆角矩形 7"/>
            <p:cNvSpPr/>
            <p:nvPr/>
          </p:nvSpPr>
          <p:spPr>
            <a:xfrm>
              <a:off x="2411759" y="2283718"/>
              <a:ext cx="6370538" cy="648072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92D05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0" hangingPunct="0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50183" name="Picture 2" descr="http://i.jianbihua.cc/uploads/allimg/160801/77-160P1104350M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48" t="1920" r="16611" b="14853"/>
          <a:stretch>
            <a:fillRect/>
          </a:stretch>
        </p:blipFill>
        <p:spPr>
          <a:xfrm>
            <a:off x="4225925" y="3494088"/>
            <a:ext cx="1304925" cy="1765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 bwMode="auto">
          <a:xfrm>
            <a:off x="828675" y="1216025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3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51203" name="Picture 2" descr="gradi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5230813"/>
            <a:ext cx="8567738" cy="788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7"/>
          <p:cNvGrpSpPr/>
          <p:nvPr/>
        </p:nvGrpSpPr>
        <p:grpSpPr bwMode="auto">
          <a:xfrm>
            <a:off x="252413" y="5589588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7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8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1206" name="矩形 9"/>
          <p:cNvSpPr/>
          <p:nvPr/>
        </p:nvSpPr>
        <p:spPr>
          <a:xfrm>
            <a:off x="261938" y="1989138"/>
            <a:ext cx="8621712" cy="26911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2600" b="1" dirty="0">
                <a:latin typeface="宋体" panose="02010600030101010101" pitchFamily="2" charset="-122"/>
              </a:rPr>
              <a:t>    当一位英国记者问作者为什么以</a:t>
            </a:r>
            <a:r>
              <a:rPr lang="en-US" altLang="zh-CN" sz="2600" b="1" dirty="0">
                <a:latin typeface="宋体" panose="02010600030101010101" pitchFamily="2" charset="-122"/>
              </a:rPr>
              <a:t>《</a:t>
            </a:r>
            <a:r>
              <a:rPr lang="zh-CN" altLang="en-US" sz="2600" b="1" dirty="0">
                <a:latin typeface="宋体" panose="02010600030101010101" pitchFamily="2" charset="-122"/>
              </a:rPr>
              <a:t>钢铁是怎样炼成的</a:t>
            </a:r>
            <a:r>
              <a:rPr lang="en-US" altLang="zh-CN" sz="2600" b="1" dirty="0">
                <a:latin typeface="宋体" panose="02010600030101010101" pitchFamily="2" charset="-122"/>
              </a:rPr>
              <a:t>》</a:t>
            </a:r>
            <a:r>
              <a:rPr lang="zh-CN" altLang="en-US" sz="2600" b="1" dirty="0">
                <a:latin typeface="宋体" panose="02010600030101010101" pitchFamily="2" charset="-122"/>
              </a:rPr>
              <a:t>为书名时，奥斯特洛夫斯基回答说：</a:t>
            </a:r>
            <a:r>
              <a:rPr lang="zh-CN" altLang="en-US" sz="2600" b="1" dirty="0">
                <a:solidFill>
                  <a:srgbClr val="FF0000"/>
                </a:solidFill>
                <a:latin typeface="宋体" panose="02010600030101010101" pitchFamily="2" charset="-122"/>
              </a:rPr>
              <a:t>“钢是在烈火与骤冷中铸造而成的。只有这样它才能成为坚硬的，什么都不惧怕，</a:t>
            </a:r>
            <a:r>
              <a:rPr lang="zh-CN" altLang="en-US" sz="2600" b="1" dirty="0">
                <a:latin typeface="宋体" panose="02010600030101010101" pitchFamily="2" charset="-122"/>
              </a:rPr>
              <a:t>我们这一代人也是在这样的斗争中、在艰苦的考验中锻炼出来的，并且学会了在生活面前不颓废。”</a:t>
            </a:r>
            <a:endParaRPr lang="zh-CN" altLang="en-US" sz="26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 bwMode="auto">
          <a:xfrm>
            <a:off x="828675" y="1216025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3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52227" name="Picture 2" descr="gradi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5230813"/>
            <a:ext cx="8567738" cy="788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7"/>
          <p:cNvGrpSpPr/>
          <p:nvPr/>
        </p:nvGrpSpPr>
        <p:grpSpPr bwMode="auto">
          <a:xfrm>
            <a:off x="252413" y="5589588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7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8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2230" name="矩形 10"/>
          <p:cNvSpPr/>
          <p:nvPr/>
        </p:nvSpPr>
        <p:spPr>
          <a:xfrm>
            <a:off x="261938" y="1746250"/>
            <a:ext cx="8631237" cy="32111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2600" b="1" dirty="0">
                <a:latin typeface="宋体" panose="02010600030101010101" pitchFamily="2" charset="-122"/>
              </a:rPr>
              <a:t>    通过保尔从一个</a:t>
            </a:r>
            <a:r>
              <a:rPr lang="zh-CN" altLang="en-US" sz="2600" b="1" dirty="0">
                <a:solidFill>
                  <a:srgbClr val="FF0000"/>
                </a:solidFill>
                <a:latin typeface="宋体" panose="02010600030101010101" pitchFamily="2" charset="-122"/>
              </a:rPr>
              <a:t>工人子弟</a:t>
            </a:r>
            <a:r>
              <a:rPr lang="zh-CN" altLang="en-US" sz="2600" b="1" dirty="0">
                <a:latin typeface="宋体" panose="02010600030101010101" pitchFamily="2" charset="-122"/>
              </a:rPr>
              <a:t>锻炼成长为</a:t>
            </a:r>
            <a:r>
              <a:rPr lang="zh-CN" altLang="en-US" sz="2600" b="1" dirty="0">
                <a:solidFill>
                  <a:srgbClr val="FF0000"/>
                </a:solidFill>
                <a:latin typeface="宋体" panose="02010600030101010101" pitchFamily="2" charset="-122"/>
              </a:rPr>
              <a:t>无产阶级战士</a:t>
            </a:r>
            <a:r>
              <a:rPr lang="zh-CN" altLang="en-US" sz="2600" b="1" dirty="0">
                <a:latin typeface="宋体" panose="02010600030101010101" pitchFamily="2" charset="-122"/>
              </a:rPr>
              <a:t>的过程。小说告诉人们，一个人只有在革命的艰难困苦中战胜敌人也战胜自己，只有在把自己的追求和祖国、人民的利益联系在一起的时候，才会创造出奇迹，才会成长为钢铁战士。人的一生应当像保尔那样去度过，为人类的解放而斗争。这是小说的一个重要主题。</a:t>
            </a:r>
            <a:endParaRPr lang="zh-CN" altLang="en-US" sz="26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 bwMode="auto">
          <a:xfrm>
            <a:off x="755650" y="412115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3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Group 7"/>
          <p:cNvGrpSpPr/>
          <p:nvPr/>
        </p:nvGrpSpPr>
        <p:grpSpPr bwMode="auto">
          <a:xfrm>
            <a:off x="252413" y="6145213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7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8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53254" name="Picture 2" descr="C:\Users\Administrator\Desktop\139570651015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565" y="723265"/>
            <a:ext cx="7943850" cy="53016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7653" name="组合 2"/>
          <p:cNvGrpSpPr/>
          <p:nvPr/>
        </p:nvGrpSpPr>
        <p:grpSpPr>
          <a:xfrm>
            <a:off x="365125" y="291783"/>
            <a:ext cx="1944688" cy="569912"/>
            <a:chOff x="467544" y="635000"/>
            <a:chExt cx="1944216" cy="568598"/>
          </a:xfrm>
        </p:grpSpPr>
        <p:pic>
          <p:nvPicPr>
            <p:cNvPr id="27659" name="Picture 18" descr="未标题-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7544" y="635000"/>
              <a:ext cx="1944216" cy="5685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60" name="文本框 2"/>
            <p:cNvSpPr txBox="1"/>
            <p:nvPr/>
          </p:nvSpPr>
          <p:spPr>
            <a:xfrm>
              <a:off x="995569" y="717731"/>
              <a:ext cx="1278706" cy="3978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r>
                <a:rPr lang="zh-CN" altLang="en-US" sz="20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情境导入</a:t>
              </a:r>
              <a:endParaRPr lang="zh-CN" altLang="en-US" sz="2000" b="1" dirty="0">
                <a:solidFill>
                  <a:srgbClr val="0099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89865" y="1121410"/>
            <a:ext cx="8629015" cy="4615815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sz="2800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人最宝贵的是生命，生命每个人只有一次。人的一生应该这样度过：</a:t>
            </a:r>
            <a:r>
              <a:rPr lang="zh-CN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当他回首往事的时候，不因虚度年华而悔恨，也不因碌碌无为而羞愧</a:t>
            </a:r>
            <a:r>
              <a:rPr lang="zh-CN" sz="2800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；</a:t>
            </a:r>
            <a:endParaRPr lang="zh-CN" sz="2800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这样，在临死的时候他就能够说：‘</a:t>
            </a:r>
            <a:r>
              <a:rPr lang="zh-CN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我的整个生命和全部精力。都献给了世界上最壮丽的事业——为人类的解放而斗争。’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”这是保尔战斗一生的真多写照，也是他革命乐观主义的深刻概括。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 bwMode="auto">
          <a:xfrm>
            <a:off x="328295" y="337820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3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Group 7"/>
          <p:cNvGrpSpPr/>
          <p:nvPr/>
        </p:nvGrpSpPr>
        <p:grpSpPr bwMode="auto">
          <a:xfrm>
            <a:off x="383858" y="6114733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7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8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54278" name="Picture 2" descr="C:\Users\Administrator\Desktop\139570649495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255" y="452755"/>
            <a:ext cx="8435340" cy="5584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Group 2"/>
          <p:cNvGrpSpPr/>
          <p:nvPr/>
        </p:nvGrpSpPr>
        <p:grpSpPr bwMode="auto">
          <a:xfrm>
            <a:off x="828675" y="1216025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38920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38921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Group 7"/>
          <p:cNvGrpSpPr/>
          <p:nvPr/>
        </p:nvGrpSpPr>
        <p:grpSpPr bwMode="auto">
          <a:xfrm>
            <a:off x="252413" y="5589588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38918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38919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91185" y="1753870"/>
            <a:ext cx="783526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latin typeface="Arial" panose="020B0604020202020204" pitchFamily="34" charset="0"/>
              </a:rPr>
              <a:t>①不要等待机会，而要创造机会。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latin typeface="Arial" panose="020B0604020202020204" pitchFamily="34" charset="0"/>
              </a:rPr>
              <a:t>②人生伟业的建立，不在能知，乃在能行。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latin typeface="Arial" panose="020B0604020202020204" pitchFamily="34" charset="0"/>
              </a:rPr>
              <a:t>③人之所以能，是相信能。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latin typeface="Arial" panose="020B0604020202020204" pitchFamily="34" charset="0"/>
              </a:rPr>
              <a:t>④任何的限制，都是从自己的内心开始的。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55303" name="矩形 3"/>
          <p:cNvSpPr/>
          <p:nvPr/>
        </p:nvSpPr>
        <p:spPr>
          <a:xfrm>
            <a:off x="2673350" y="430530"/>
            <a:ext cx="24701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/>
            <a:r>
              <a:rPr lang="zh-CN" altLang="en-US" sz="3600" b="1" dirty="0">
                <a:latin typeface="Arial" panose="020B0604020202020204" pitchFamily="34" charset="0"/>
              </a:rPr>
              <a:t>书中名言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1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6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charRg st="36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9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charRg st="49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 bwMode="auto">
          <a:xfrm>
            <a:off x="828675" y="1216025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43016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3017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Group 7"/>
          <p:cNvGrpSpPr/>
          <p:nvPr/>
        </p:nvGrpSpPr>
        <p:grpSpPr bwMode="auto">
          <a:xfrm>
            <a:off x="252413" y="5589588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43014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3015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6326" name="组合 18"/>
          <p:cNvGrpSpPr/>
          <p:nvPr/>
        </p:nvGrpSpPr>
        <p:grpSpPr>
          <a:xfrm>
            <a:off x="263208" y="531178"/>
            <a:ext cx="1944687" cy="569912"/>
            <a:chOff x="467544" y="635000"/>
            <a:chExt cx="1944216" cy="568598"/>
          </a:xfrm>
        </p:grpSpPr>
        <p:pic>
          <p:nvPicPr>
            <p:cNvPr id="56330" name="Picture 18" descr="未标题-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7544" y="635000"/>
              <a:ext cx="1944216" cy="5685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6331" name="文本框 2"/>
            <p:cNvSpPr txBox="1"/>
            <p:nvPr/>
          </p:nvSpPr>
          <p:spPr>
            <a:xfrm>
              <a:off x="995569" y="717731"/>
              <a:ext cx="1278706" cy="3978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r>
                <a:rPr lang="zh-CN" altLang="en-US" sz="20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真题演练</a:t>
              </a:r>
              <a:endParaRPr lang="zh-CN" altLang="en-US" sz="2000" b="1" dirty="0">
                <a:solidFill>
                  <a:srgbClr val="0099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6327" name="矩形 2"/>
          <p:cNvSpPr/>
          <p:nvPr/>
        </p:nvSpPr>
        <p:spPr>
          <a:xfrm>
            <a:off x="263208" y="1719263"/>
            <a:ext cx="8631237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请按下面的格式，自选角度写一段话介绍保尔。要求结合名著中的其它情节，最少使用一个成语。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56328" name="矩形 3"/>
          <p:cNvSpPr/>
          <p:nvPr/>
        </p:nvSpPr>
        <p:spPr>
          <a:xfrm>
            <a:off x="345440" y="2891473"/>
            <a:ext cx="86201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宋体" panose="02010600030101010101" pitchFamily="2" charset="-122"/>
              </a:rPr>
              <a:t>保尔是一个</a:t>
            </a:r>
            <a:r>
              <a:rPr lang="zh-CN" altLang="en-US" sz="2400" b="1" u="sng" dirty="0">
                <a:latin typeface="宋体" panose="02010600030101010101" pitchFamily="2" charset="-122"/>
              </a:rPr>
              <a:t>                             </a:t>
            </a:r>
            <a:r>
              <a:rPr lang="zh-CN" altLang="en-US" sz="2400" b="1" dirty="0">
                <a:latin typeface="宋体" panose="02010600030101010101" pitchFamily="2" charset="-122"/>
              </a:rPr>
              <a:t>。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sp>
        <p:nvSpPr>
          <p:cNvPr id="56329" name="矩形 6"/>
          <p:cNvSpPr/>
          <p:nvPr/>
        </p:nvSpPr>
        <p:spPr>
          <a:xfrm>
            <a:off x="252730" y="3736975"/>
            <a:ext cx="8629650" cy="119888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宋体" panose="02010600030101010101" pitchFamily="2" charset="-122"/>
              </a:rPr>
              <a:t>    保尔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是一个意志坚定的人。他把自己的一生都献给了革命事业，双目失明却决不碌碌无为，在病床上完成了著作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——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暴风雨所诞生的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》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，他用钢铁般的意志诠释着生命的意义</a:t>
            </a:r>
            <a:r>
              <a:rPr lang="zh-CN" altLang="en-US" sz="2400" b="1" dirty="0">
                <a:latin typeface="宋体" panose="02010600030101010101" pitchFamily="2" charset="-122"/>
              </a:rPr>
              <a:t>。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 bwMode="auto">
          <a:xfrm>
            <a:off x="828675" y="1216025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3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57347" name="Picture 2" descr="gradi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5230813"/>
            <a:ext cx="8567738" cy="788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7"/>
          <p:cNvGrpSpPr/>
          <p:nvPr/>
        </p:nvGrpSpPr>
        <p:grpSpPr bwMode="auto">
          <a:xfrm>
            <a:off x="252413" y="5589588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7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8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7350" name="矩形 9"/>
          <p:cNvSpPr/>
          <p:nvPr/>
        </p:nvSpPr>
        <p:spPr>
          <a:xfrm>
            <a:off x="252413" y="1733550"/>
            <a:ext cx="8631237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我们生活在这样的一个年代，可以从保尔身上汲取到什么精神？ 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57351" name="矩形 10"/>
          <p:cNvSpPr/>
          <p:nvPr/>
        </p:nvSpPr>
        <p:spPr>
          <a:xfrm>
            <a:off x="254000" y="2784475"/>
            <a:ext cx="8629650" cy="2009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  保尔身上体现出他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敢于向命运挑战</a:t>
            </a:r>
            <a:r>
              <a:rPr lang="zh-CN" altLang="en-US" sz="2400" b="1" dirty="0">
                <a:latin typeface="宋体" panose="02010600030101010101" pitchFamily="2" charset="-122"/>
              </a:rPr>
              <a:t>，有一种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自强不息</a:t>
            </a:r>
            <a:r>
              <a:rPr lang="zh-CN" altLang="en-US" sz="2400" b="1" dirty="0">
                <a:latin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奋发向上</a:t>
            </a:r>
            <a:r>
              <a:rPr lang="zh-CN" altLang="en-US" sz="2400" b="1" dirty="0">
                <a:latin typeface="宋体" panose="02010600030101010101" pitchFamily="2" charset="-122"/>
              </a:rPr>
              <a:t>的精神，保尔崇高的革命思想、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高尚的道德情操</a:t>
            </a:r>
            <a:r>
              <a:rPr lang="zh-CN" altLang="en-US" sz="2400" b="1" dirty="0">
                <a:latin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忘我的献身精神、坚强的斗争意志</a:t>
            </a:r>
            <a:r>
              <a:rPr lang="zh-CN" altLang="en-US" sz="2400" b="1" dirty="0">
                <a:latin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乐观的生活的态度</a:t>
            </a:r>
            <a:r>
              <a:rPr lang="zh-CN" altLang="en-US" sz="2400" b="1" dirty="0">
                <a:latin typeface="宋体" panose="02010600030101010101" pitchFamily="2" charset="-122"/>
              </a:rPr>
              <a:t>以及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明确的人生目标的精神</a:t>
            </a:r>
            <a:r>
              <a:rPr lang="zh-CN" altLang="en-US" sz="2400" b="1" dirty="0">
                <a:latin typeface="宋体" panose="02010600030101010101" pitchFamily="2" charset="-122"/>
              </a:rPr>
              <a:t>都是我们学习的榜样。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 bwMode="auto">
          <a:xfrm>
            <a:off x="828675" y="1216025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3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58371" name="Picture 2" descr="gradi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5230813"/>
            <a:ext cx="8567738" cy="788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7"/>
          <p:cNvGrpSpPr/>
          <p:nvPr/>
        </p:nvGrpSpPr>
        <p:grpSpPr bwMode="auto">
          <a:xfrm>
            <a:off x="252413" y="5589588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7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8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58445" y="1556703"/>
            <a:ext cx="8629650" cy="34486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3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你是怎样理解“钢铁是怎样炼成的”这一题目的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?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  奥斯特洛夫斯基在解释这部作品的标题时说：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“钢是在烈火里烧、高度冷却中炼成的，因此它很坚固</a:t>
            </a:r>
            <a:r>
              <a:rPr lang="zh-CN" altLang="en-US" sz="2400" b="1" dirty="0">
                <a:latin typeface="宋体" panose="02010600030101010101" pitchFamily="2" charset="-122"/>
              </a:rPr>
              <a:t>。我们这一代人也是在斗争中和艰苦考验中锻炼出来，并学会了在生活中不灰心丧气。”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这一题目运用了比喻的说法，</a:t>
            </a:r>
            <a:r>
              <a:rPr lang="zh-CN" altLang="en-US" sz="2400" b="1" dirty="0">
                <a:latin typeface="宋体" panose="02010600030101010101" pitchFamily="2" charset="-122"/>
              </a:rPr>
              <a:t>也就是说，一个革命战士，只有在艰苦的环境中，在革命的斗争中才能磨烁成为一个真正的革命战士。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25" end="1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 bwMode="auto">
          <a:xfrm>
            <a:off x="828675" y="1216025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47125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7126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Group 7"/>
          <p:cNvGrpSpPr/>
          <p:nvPr/>
        </p:nvGrpSpPr>
        <p:grpSpPr bwMode="auto">
          <a:xfrm>
            <a:off x="252413" y="5589588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47123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7124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9397" name="组合 25"/>
          <p:cNvGrpSpPr/>
          <p:nvPr/>
        </p:nvGrpSpPr>
        <p:grpSpPr>
          <a:xfrm>
            <a:off x="372745" y="439738"/>
            <a:ext cx="1944688" cy="569912"/>
            <a:chOff x="467544" y="635000"/>
            <a:chExt cx="1944216" cy="568598"/>
          </a:xfrm>
        </p:grpSpPr>
        <p:pic>
          <p:nvPicPr>
            <p:cNvPr id="59400" name="Picture 18" descr="未标题-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7544" y="635000"/>
              <a:ext cx="1944216" cy="5685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9401" name="文本框 2"/>
            <p:cNvSpPr txBox="1"/>
            <p:nvPr/>
          </p:nvSpPr>
          <p:spPr>
            <a:xfrm>
              <a:off x="995569" y="717731"/>
              <a:ext cx="1278706" cy="3978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r>
                <a:rPr lang="zh-CN" altLang="en-US" sz="20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  <a:endParaRPr lang="zh-CN" altLang="en-US" sz="2000" b="1" dirty="0">
                <a:solidFill>
                  <a:srgbClr val="0099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9399" name="矩形 1"/>
          <p:cNvSpPr/>
          <p:nvPr/>
        </p:nvSpPr>
        <p:spPr>
          <a:xfrm>
            <a:off x="196850" y="1882140"/>
            <a:ext cx="8621713" cy="24917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600" b="1" dirty="0">
                <a:latin typeface="宋体" panose="02010600030101010101" pitchFamily="2" charset="-122"/>
              </a:rPr>
              <a:t>    保尔身上体现出他</a:t>
            </a:r>
            <a:r>
              <a:rPr lang="zh-CN" altLang="en-US" sz="2600" b="1" dirty="0">
                <a:solidFill>
                  <a:srgbClr val="FF0000"/>
                </a:solidFill>
                <a:latin typeface="宋体" panose="02010600030101010101" pitchFamily="2" charset="-122"/>
              </a:rPr>
              <a:t>敢于向命运挑战</a:t>
            </a:r>
            <a:r>
              <a:rPr lang="zh-CN" altLang="en-US" sz="2600" b="1" dirty="0">
                <a:latin typeface="宋体" panose="02010600030101010101" pitchFamily="2" charset="-122"/>
              </a:rPr>
              <a:t>，有一种</a:t>
            </a:r>
            <a:r>
              <a:rPr lang="zh-CN" altLang="en-US" sz="2600" b="1" dirty="0">
                <a:solidFill>
                  <a:srgbClr val="FF0000"/>
                </a:solidFill>
                <a:latin typeface="宋体" panose="02010600030101010101" pitchFamily="2" charset="-122"/>
              </a:rPr>
              <a:t>自强不息、奋发向上</a:t>
            </a:r>
            <a:r>
              <a:rPr lang="zh-CN" altLang="en-US" sz="2600" b="1" dirty="0">
                <a:latin typeface="宋体" panose="02010600030101010101" pitchFamily="2" charset="-122"/>
              </a:rPr>
              <a:t>的精神，保尔崇高的革命思想、高尚的道德情操、忘我的</a:t>
            </a:r>
            <a:r>
              <a:rPr lang="zh-CN" altLang="en-US" sz="2600" b="1" dirty="0">
                <a:solidFill>
                  <a:srgbClr val="FF0000"/>
                </a:solidFill>
                <a:latin typeface="宋体" panose="02010600030101010101" pitchFamily="2" charset="-122"/>
              </a:rPr>
              <a:t>献身精神</a:t>
            </a:r>
            <a:r>
              <a:rPr lang="zh-CN" altLang="en-US" sz="2600" b="1" dirty="0">
                <a:latin typeface="宋体" panose="02010600030101010101" pitchFamily="2" charset="-122"/>
              </a:rPr>
              <a:t>、</a:t>
            </a:r>
            <a:r>
              <a:rPr lang="zh-CN" altLang="en-US" sz="2600" b="1" dirty="0">
                <a:solidFill>
                  <a:srgbClr val="FF0000"/>
                </a:solidFill>
                <a:latin typeface="宋体" panose="02010600030101010101" pitchFamily="2" charset="-122"/>
              </a:rPr>
              <a:t>坚强的</a:t>
            </a:r>
            <a:r>
              <a:rPr lang="zh-CN" altLang="en-US" sz="2600" b="1" dirty="0">
                <a:latin typeface="宋体" panose="02010600030101010101" pitchFamily="2" charset="-122"/>
              </a:rPr>
              <a:t>斗争意志、</a:t>
            </a:r>
            <a:r>
              <a:rPr lang="zh-CN" altLang="en-US" sz="2600" b="1" dirty="0">
                <a:solidFill>
                  <a:srgbClr val="FF0000"/>
                </a:solidFill>
                <a:latin typeface="宋体" panose="02010600030101010101" pitchFamily="2" charset="-122"/>
              </a:rPr>
              <a:t>乐观的生活</a:t>
            </a:r>
            <a:r>
              <a:rPr lang="zh-CN" altLang="en-US" sz="2600" b="1" dirty="0">
                <a:latin typeface="宋体" panose="02010600030101010101" pitchFamily="2" charset="-122"/>
              </a:rPr>
              <a:t>态度以及明确的人生目标都是我们学习的榜样。</a:t>
            </a:r>
            <a:endParaRPr lang="zh-CN" altLang="en-US" sz="26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片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080" y="-60960"/>
            <a:ext cx="9154795" cy="63214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56398" y="2332990"/>
            <a:ext cx="5669280" cy="2084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柳州市第八中学录制</a:t>
            </a:r>
            <a:b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</a:br>
            <a:b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</a:b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2019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年</a:t>
            </a: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6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月</a:t>
            </a: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12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日</a:t>
            </a:r>
            <a:endParaRPr kumimoji="1" lang="zh-CN" altLang="en-US" sz="480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矩形 6"/>
          <p:cNvSpPr>
            <a:spLocks noChangeArrowheads="1"/>
          </p:cNvSpPr>
          <p:nvPr/>
        </p:nvSpPr>
        <p:spPr bwMode="auto">
          <a:xfrm>
            <a:off x="2725420" y="1655445"/>
            <a:ext cx="6148705" cy="2009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奥斯特洛夫斯基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前苏联作家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，坚强</a:t>
            </a:r>
            <a:r>
              <a:rPr kumimoji="0" lang="zh-CN" altLang="en-US" sz="2400" b="1" i="0" u="none" strike="noStrike" kern="1200" cap="none" spc="-2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的布尔什维克战士、著名的无产阶级作家。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奥斯特洛夫斯基出生在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乌克兰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一个贫困的工人家庭。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" name="Group 7"/>
          <p:cNvGrpSpPr/>
          <p:nvPr/>
        </p:nvGrpSpPr>
        <p:grpSpPr bwMode="auto">
          <a:xfrm>
            <a:off x="122555" y="5372735"/>
            <a:ext cx="9143365" cy="135255"/>
            <a:chOff x="0" y="0"/>
            <a:chExt cx="13494" cy="180"/>
          </a:xfrm>
          <a:solidFill>
            <a:srgbClr val="92D050"/>
          </a:solidFill>
        </p:grpSpPr>
        <p:sp>
          <p:nvSpPr>
            <p:cNvPr id="29715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79" name="组合 15"/>
          <p:cNvGrpSpPr/>
          <p:nvPr/>
        </p:nvGrpSpPr>
        <p:grpSpPr>
          <a:xfrm>
            <a:off x="202565" y="168910"/>
            <a:ext cx="2075815" cy="675005"/>
            <a:chOff x="467544" y="635000"/>
            <a:chExt cx="1944216" cy="568598"/>
          </a:xfrm>
        </p:grpSpPr>
        <p:pic>
          <p:nvPicPr>
            <p:cNvPr id="28683" name="Picture 18" descr="未标题-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7544" y="635000"/>
              <a:ext cx="1944216" cy="5685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4" name="文本框 2"/>
            <p:cNvSpPr txBox="1"/>
            <p:nvPr/>
          </p:nvSpPr>
          <p:spPr>
            <a:xfrm>
              <a:off x="995569" y="717731"/>
              <a:ext cx="1278706" cy="3359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r>
                <a:rPr lang="zh-CN" altLang="en-US" sz="20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走近作者</a:t>
              </a:r>
              <a:endParaRPr lang="zh-CN" altLang="en-US" sz="2000" b="1" dirty="0">
                <a:solidFill>
                  <a:srgbClr val="0099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8680" name="组合 6"/>
          <p:cNvGrpSpPr/>
          <p:nvPr/>
        </p:nvGrpSpPr>
        <p:grpSpPr>
          <a:xfrm>
            <a:off x="267970" y="1066165"/>
            <a:ext cx="2197100" cy="3689387"/>
            <a:chOff x="303752" y="1531834"/>
            <a:chExt cx="2059954" cy="3110468"/>
          </a:xfrm>
        </p:grpSpPr>
        <p:pic>
          <p:nvPicPr>
            <p:cNvPr id="28681" name="Picture 12" descr="C:\Users\Administrator\Desktop\115556173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3752" y="1531834"/>
              <a:ext cx="2059954" cy="2688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2" name="矩形 5"/>
            <p:cNvSpPr/>
            <p:nvPr/>
          </p:nvSpPr>
          <p:spPr>
            <a:xfrm>
              <a:off x="437622" y="4331794"/>
              <a:ext cx="1792812" cy="3105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b="1" dirty="0">
                  <a:latin typeface="Arial" panose="020B0604020202020204" pitchFamily="34" charset="0"/>
                </a:rPr>
                <a:t>奥斯特洛夫斯基</a:t>
              </a:r>
              <a:endParaRPr lang="zh-CN" altLang="en-US" b="1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 bwMode="auto">
          <a:xfrm>
            <a:off x="615315" y="772795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3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9699" name="Picture 2" descr="gradi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5230813"/>
            <a:ext cx="8567738" cy="788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7"/>
          <p:cNvGrpSpPr/>
          <p:nvPr/>
        </p:nvGrpSpPr>
        <p:grpSpPr bwMode="auto">
          <a:xfrm>
            <a:off x="252413" y="5589588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7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8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24460" y="1221423"/>
            <a:ext cx="8629650" cy="40093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1919</a:t>
            </a:r>
            <a:r>
              <a:rPr lang="zh-CN" altLang="en-US" sz="2800" b="1" dirty="0">
                <a:latin typeface="宋体" panose="02010600030101010101" pitchFamily="2" charset="-122"/>
              </a:rPr>
              <a:t>年加入共青团，参加苏联国内战争。</a:t>
            </a:r>
            <a:endParaRPr lang="en-US" altLang="zh-CN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1920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年秋天在战斗中负重伤。</a:t>
            </a:r>
            <a:endParaRPr lang="en-US" altLang="zh-CN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23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岁时全身瘫痪，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24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岁时双目失明、脊椎硬化。</a:t>
            </a:r>
            <a:endParaRPr lang="en-US" altLang="zh-CN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1933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年由他口述妻子整理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写成长篇小说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钢铁是怎样炼成的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》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。</a:t>
            </a:r>
            <a:endParaRPr lang="en-US" altLang="zh-CN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1935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年底苏联政府授予他列宁勋章。</a:t>
            </a:r>
            <a:endParaRPr lang="en-US" altLang="zh-CN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1936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年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12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月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22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日逝世，年仅</a:t>
            </a:r>
            <a:r>
              <a:rPr lang="en-US" altLang="zh-CN" sz="2800" b="1" u="sng" dirty="0">
                <a:solidFill>
                  <a:srgbClr val="FF0000"/>
                </a:solidFill>
                <a:latin typeface="宋体" panose="02010600030101010101" pitchFamily="2" charset="-122"/>
              </a:rPr>
              <a:t>32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岁。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21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37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61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93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112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Group 2"/>
          <p:cNvGrpSpPr/>
          <p:nvPr/>
        </p:nvGrpSpPr>
        <p:grpSpPr bwMode="auto">
          <a:xfrm>
            <a:off x="451485" y="600710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2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3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0723" name="Picture 2" descr="gradi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5230813"/>
            <a:ext cx="8567738" cy="788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Group 7"/>
          <p:cNvGrpSpPr/>
          <p:nvPr/>
        </p:nvGrpSpPr>
        <p:grpSpPr bwMode="auto">
          <a:xfrm>
            <a:off x="252413" y="5589588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29715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" name="矩形 6"/>
          <p:cNvSpPr>
            <a:spLocks noChangeArrowheads="1"/>
          </p:cNvSpPr>
          <p:nvPr/>
        </p:nvSpPr>
        <p:spPr bwMode="auto">
          <a:xfrm>
            <a:off x="2568258" y="1427798"/>
            <a:ext cx="6119813" cy="3449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钢铁是怎样炼成的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》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是一部</a:t>
            </a:r>
            <a:r>
              <a:rPr kumimoji="0" lang="zh-CN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自传性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的小说，小说中的许多故事都来自于作者的亲</a:t>
            </a:r>
            <a:r>
              <a:rPr kumimoji="0" lang="zh-CN" altLang="en-US" sz="28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身经历，因此读来更加真实可信，亲切感人。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但作者又不拘泥于生活事实，对人物和情节作了大量典型化处理。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0727" name="Picture 8" descr="C:\Users\Administrator\Desktop\013000013751091317374666404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890" y="1242060"/>
            <a:ext cx="2704465" cy="32791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Group 2"/>
          <p:cNvGrpSpPr/>
          <p:nvPr/>
        </p:nvGrpSpPr>
        <p:grpSpPr bwMode="auto">
          <a:xfrm>
            <a:off x="628650" y="674370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2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3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1747" name="Picture 2" descr="gradi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5230813"/>
            <a:ext cx="8567738" cy="788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Group 7"/>
          <p:cNvGrpSpPr/>
          <p:nvPr/>
        </p:nvGrpSpPr>
        <p:grpSpPr bwMode="auto">
          <a:xfrm>
            <a:off x="252413" y="5589588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29715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1749" name="内容占位符 2"/>
          <p:cNvSpPr>
            <a:spLocks noGrp="1"/>
          </p:cNvSpPr>
          <p:nvPr/>
        </p:nvSpPr>
        <p:spPr>
          <a:xfrm>
            <a:off x="628650" y="2349500"/>
            <a:ext cx="8229600" cy="11588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</a:pPr>
            <a:r>
              <a:rPr lang="en-US" altLang="zh-CN" sz="3600" b="1" dirty="0">
                <a:latin typeface="Arial" panose="020B0604020202020204" pitchFamily="34" charset="0"/>
              </a:rPr>
              <a:t>   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pic>
        <p:nvPicPr>
          <p:cNvPr id="31751" name="Picture 9" descr="http://www.cicphoto.com/images/dutu/201402/W0201402184425965873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863" y="1493838"/>
            <a:ext cx="5616575" cy="384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2" name="矩形 4"/>
          <p:cNvSpPr/>
          <p:nvPr/>
        </p:nvSpPr>
        <p:spPr>
          <a:xfrm>
            <a:off x="161608" y="1494155"/>
            <a:ext cx="2806700" cy="3415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2400" b="1" dirty="0">
                <a:latin typeface="宋体" panose="02010600030101010101" pitchFamily="2" charset="-122"/>
              </a:rPr>
              <a:t>    奥斯特洛夫斯基故居街景</a:t>
            </a:r>
            <a:r>
              <a:rPr lang="en-US" altLang="zh-CN" sz="2400" b="1" dirty="0">
                <a:latin typeface="宋体" panose="02010600030101010101" pitchFamily="2" charset="-122"/>
              </a:rPr>
              <a:t>—</a:t>
            </a:r>
            <a:r>
              <a:rPr lang="zh-CN" altLang="en-US" sz="2400" b="1" dirty="0">
                <a:latin typeface="宋体" panose="02010600030101010101" pitchFamily="2" charset="-122"/>
              </a:rPr>
              <a:t>奥斯特洛夫斯基前后在索契生活了</a:t>
            </a:r>
            <a:r>
              <a:rPr lang="en-US" altLang="zh-CN" sz="2400" b="1" dirty="0">
                <a:latin typeface="宋体" panose="02010600030101010101" pitchFamily="2" charset="-122"/>
              </a:rPr>
              <a:t>8</a:t>
            </a:r>
            <a:r>
              <a:rPr lang="zh-CN" altLang="en-US" sz="2400" b="1" dirty="0">
                <a:latin typeface="宋体" panose="02010600030101010101" pitchFamily="2" charset="-122"/>
              </a:rPr>
              <a:t>年，他大部分创作生涯都是在这个黑海岸边城市度过的，并在这里写成了</a:t>
            </a:r>
            <a:r>
              <a:rPr lang="en-US" altLang="zh-CN" sz="2400" b="1" dirty="0">
                <a:latin typeface="宋体" panose="02010600030101010101" pitchFamily="2" charset="-122"/>
              </a:rPr>
              <a:t>《</a:t>
            </a:r>
            <a:r>
              <a:rPr lang="zh-CN" altLang="en-US" sz="2400" b="1" dirty="0">
                <a:latin typeface="宋体" panose="02010600030101010101" pitchFamily="2" charset="-122"/>
              </a:rPr>
              <a:t>钢铁是怎样炼成的</a:t>
            </a:r>
            <a:r>
              <a:rPr lang="en-US" altLang="zh-CN" sz="2400" b="1" dirty="0">
                <a:latin typeface="宋体" panose="02010600030101010101" pitchFamily="2" charset="-122"/>
              </a:rPr>
              <a:t>》</a:t>
            </a:r>
            <a:r>
              <a:rPr lang="zh-CN" altLang="en-US" sz="2400" b="1" dirty="0">
                <a:latin typeface="宋体" panose="02010600030101010101" pitchFamily="2" charset="-122"/>
              </a:rPr>
              <a:t>。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 bwMode="auto">
          <a:xfrm>
            <a:off x="664845" y="707390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3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2771" name="Picture 2" descr="gradi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5211763"/>
            <a:ext cx="8567738" cy="788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7"/>
          <p:cNvGrpSpPr/>
          <p:nvPr/>
        </p:nvGrpSpPr>
        <p:grpSpPr bwMode="auto">
          <a:xfrm>
            <a:off x="252413" y="5589588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7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8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774" name="组合 13"/>
          <p:cNvGrpSpPr/>
          <p:nvPr/>
        </p:nvGrpSpPr>
        <p:grpSpPr>
          <a:xfrm>
            <a:off x="356870" y="1164273"/>
            <a:ext cx="1944688" cy="568325"/>
            <a:chOff x="467544" y="635000"/>
            <a:chExt cx="1944216" cy="568598"/>
          </a:xfrm>
        </p:grpSpPr>
        <p:pic>
          <p:nvPicPr>
            <p:cNvPr id="32778" name="Picture 18" descr="未标题-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635000"/>
              <a:ext cx="1944216" cy="5685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79" name="文本框 2"/>
            <p:cNvSpPr txBox="1"/>
            <p:nvPr/>
          </p:nvSpPr>
          <p:spPr>
            <a:xfrm>
              <a:off x="995569" y="717731"/>
              <a:ext cx="1278706" cy="3989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r>
                <a:rPr lang="zh-CN" altLang="en-US" sz="20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知识讲解</a:t>
              </a:r>
              <a:endParaRPr lang="zh-CN" altLang="en-US" sz="2000" b="1" dirty="0">
                <a:solidFill>
                  <a:srgbClr val="0099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2775" name="矩形 1"/>
          <p:cNvSpPr/>
          <p:nvPr/>
        </p:nvSpPr>
        <p:spPr>
          <a:xfrm>
            <a:off x="2888615" y="1323023"/>
            <a:ext cx="304101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en-US" sz="3200" b="1" dirty="0">
                <a:latin typeface="Arial" panose="020B0604020202020204" pitchFamily="34" charset="0"/>
              </a:rPr>
              <a:t>读书方法的指导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4845" y="2275523"/>
            <a:ext cx="6453188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  </a:t>
            </a:r>
            <a:r>
              <a:rPr lang="zh-CN" altLang="en-US" sz="2400" b="1" u="sng" dirty="0">
                <a:solidFill>
                  <a:srgbClr val="FF0000"/>
                </a:solidFill>
                <a:latin typeface="宋体" panose="02010600030101010101" pitchFamily="2" charset="-122"/>
              </a:rPr>
              <a:t>摘抄</a:t>
            </a:r>
            <a:r>
              <a:rPr lang="zh-CN" altLang="en-US" sz="2400" b="1" dirty="0">
                <a:latin typeface="宋体" panose="02010600030101010101" pitchFamily="2" charset="-122"/>
              </a:rPr>
              <a:t>，就是选摘、抄录原文中的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词语、句子、段落</a:t>
            </a:r>
            <a:r>
              <a:rPr lang="zh-CN" altLang="en-US" sz="2400" b="1" dirty="0">
                <a:latin typeface="宋体" panose="02010600030101010101" pitchFamily="2" charset="-122"/>
              </a:rPr>
              <a:t>等。摘录的内容可以是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原作的材料、典故、数据、警句</a:t>
            </a:r>
            <a:r>
              <a:rPr lang="zh-CN" altLang="en-US" sz="2400" b="1" dirty="0">
                <a:latin typeface="宋体" panose="02010600030101010101" pitchFamily="2" charset="-122"/>
              </a:rPr>
              <a:t>等，一般要根据学习借鉴的意图来选择。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  <p:sp>
        <p:nvSpPr>
          <p:cNvPr id="32777" name="Picture 2" descr="C:\Users\Administrator\Desktop\b87cc3da627f48e7b37f36881aa8d891.jpg"/>
          <p:cNvSpPr>
            <a:spLocks noChangeAspect="1"/>
          </p:cNvSpPr>
          <p:nvPr/>
        </p:nvSpPr>
        <p:spPr>
          <a:xfrm>
            <a:off x="6683375" y="3357563"/>
            <a:ext cx="1884363" cy="19605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0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 bwMode="auto">
          <a:xfrm>
            <a:off x="598805" y="690880"/>
            <a:ext cx="7989888" cy="114300"/>
            <a:chOff x="0" y="0"/>
            <a:chExt cx="12583" cy="180"/>
          </a:xfrm>
          <a:solidFill>
            <a:srgbClr val="92D050"/>
          </a:solidFill>
        </p:grpSpPr>
        <p:sp>
          <p:nvSpPr>
            <p:cNvPr id="3" name="矩形 35"/>
            <p:cNvSpPr>
              <a:spLocks noChangeArrowheads="1"/>
            </p:cNvSpPr>
            <p:nvPr/>
          </p:nvSpPr>
          <p:spPr bwMode="auto">
            <a:xfrm>
              <a:off x="0" y="0"/>
              <a:ext cx="11793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4" name="分段箭头1 464"/>
            <p:cNvSpPr/>
            <p:nvPr/>
          </p:nvSpPr>
          <p:spPr bwMode="auto">
            <a:xfrm>
              <a:off x="11791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Group 7"/>
          <p:cNvGrpSpPr/>
          <p:nvPr/>
        </p:nvGrpSpPr>
        <p:grpSpPr bwMode="auto">
          <a:xfrm>
            <a:off x="252413" y="5589588"/>
            <a:ext cx="8567737" cy="114300"/>
            <a:chOff x="0" y="0"/>
            <a:chExt cx="13494" cy="180"/>
          </a:xfrm>
          <a:solidFill>
            <a:srgbClr val="92D050"/>
          </a:solidFill>
        </p:grpSpPr>
        <p:sp>
          <p:nvSpPr>
            <p:cNvPr id="7" name="矩形 35"/>
            <p:cNvSpPr>
              <a:spLocks noChangeArrowheads="1"/>
            </p:cNvSpPr>
            <p:nvPr/>
          </p:nvSpPr>
          <p:spPr bwMode="auto">
            <a:xfrm>
              <a:off x="794" y="0"/>
              <a:ext cx="12700" cy="170"/>
            </a:xfrm>
            <a:prstGeom prst="rect">
              <a:avLst/>
            </a:prstGeom>
            <a:grpFill/>
            <a:ln>
              <a:noFill/>
            </a:ln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8" name="分段箭头1 464"/>
            <p:cNvSpPr/>
            <p:nvPr/>
          </p:nvSpPr>
          <p:spPr bwMode="auto">
            <a:xfrm rot="10800000">
              <a:off x="0" y="0"/>
              <a:ext cx="792" cy="181"/>
            </a:xfrm>
            <a:custGeom>
              <a:avLst/>
              <a:gdLst>
                <a:gd name="T0" fmla="*/ 0 w 1437086"/>
                <a:gd name="T1" fmla="*/ 0 h 619125"/>
                <a:gd name="T2" fmla="*/ 0 w 1437086"/>
                <a:gd name="T3" fmla="*/ 0 h 619125"/>
                <a:gd name="T4" fmla="*/ 0 w 1437086"/>
                <a:gd name="T5" fmla="*/ 0 h 619125"/>
                <a:gd name="T6" fmla="*/ 0 w 1437086"/>
                <a:gd name="T7" fmla="*/ 0 h 619125"/>
                <a:gd name="T8" fmla="*/ 0 w 1437086"/>
                <a:gd name="T9" fmla="*/ 0 h 619125"/>
                <a:gd name="T10" fmla="*/ 0 w 1437086"/>
                <a:gd name="T11" fmla="*/ 0 h 619125"/>
                <a:gd name="T12" fmla="*/ 0 w 1437086"/>
                <a:gd name="T13" fmla="*/ 0 h 619125"/>
                <a:gd name="T14" fmla="*/ 0 w 1437086"/>
                <a:gd name="T15" fmla="*/ 0 h 619125"/>
                <a:gd name="T16" fmla="*/ 0 w 1437086"/>
                <a:gd name="T17" fmla="*/ 0 h 619125"/>
                <a:gd name="T18" fmla="*/ 0 w 1437086"/>
                <a:gd name="T19" fmla="*/ 0 h 619125"/>
                <a:gd name="T20" fmla="*/ 0 w 1437086"/>
                <a:gd name="T21" fmla="*/ 0 h 619125"/>
                <a:gd name="T22" fmla="*/ 0 w 1437086"/>
                <a:gd name="T23" fmla="*/ 0 h 619125"/>
                <a:gd name="T24" fmla="*/ 0 w 1437086"/>
                <a:gd name="T25" fmla="*/ 0 h 619125"/>
                <a:gd name="T26" fmla="*/ 0 w 1437086"/>
                <a:gd name="T27" fmla="*/ 0 h 619125"/>
                <a:gd name="T28" fmla="*/ 0 w 1437086"/>
                <a:gd name="T29" fmla="*/ 0 h 619125"/>
                <a:gd name="T30" fmla="*/ 0 w 1437086"/>
                <a:gd name="T31" fmla="*/ 0 h 619125"/>
                <a:gd name="T32" fmla="*/ 0 w 1437086"/>
                <a:gd name="T33" fmla="*/ 0 h 619125"/>
                <a:gd name="T34" fmla="*/ 0 w 1437086"/>
                <a:gd name="T35" fmla="*/ 0 h 619125"/>
                <a:gd name="T36" fmla="*/ 0 w 1437086"/>
                <a:gd name="T37" fmla="*/ 0 h 619125"/>
                <a:gd name="T38" fmla="*/ 0 w 1437086"/>
                <a:gd name="T39" fmla="*/ 0 h 619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7086"/>
                <a:gd name="T61" fmla="*/ 0 h 619125"/>
                <a:gd name="T62" fmla="*/ 1437086 w 1437086"/>
                <a:gd name="T63" fmla="*/ 619125 h 619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7086" h="619125">
                  <a:moveTo>
                    <a:pt x="837769" y="0"/>
                  </a:moveTo>
                  <a:lnTo>
                    <a:pt x="1129014" y="2"/>
                  </a:lnTo>
                  <a:lnTo>
                    <a:pt x="1437086" y="314833"/>
                  </a:lnTo>
                  <a:lnTo>
                    <a:pt x="1126115" y="619125"/>
                  </a:lnTo>
                  <a:lnTo>
                    <a:pt x="836416" y="619125"/>
                  </a:lnTo>
                  <a:lnTo>
                    <a:pt x="1146598" y="315604"/>
                  </a:lnTo>
                  <a:lnTo>
                    <a:pt x="837769" y="0"/>
                  </a:lnTo>
                  <a:close/>
                  <a:moveTo>
                    <a:pt x="476241" y="0"/>
                  </a:moveTo>
                  <a:lnTo>
                    <a:pt x="767481" y="0"/>
                  </a:lnTo>
                  <a:lnTo>
                    <a:pt x="1075554" y="314833"/>
                  </a:lnTo>
                  <a:lnTo>
                    <a:pt x="764585" y="619125"/>
                  </a:lnTo>
                  <a:lnTo>
                    <a:pt x="474886" y="619125"/>
                  </a:lnTo>
                  <a:lnTo>
                    <a:pt x="785067" y="315602"/>
                  </a:lnTo>
                  <a:lnTo>
                    <a:pt x="476241" y="0"/>
                  </a:lnTo>
                  <a:close/>
                  <a:moveTo>
                    <a:pt x="0" y="0"/>
                  </a:moveTo>
                  <a:lnTo>
                    <a:pt x="405948" y="0"/>
                  </a:lnTo>
                  <a:lnTo>
                    <a:pt x="714025" y="314832"/>
                  </a:lnTo>
                  <a:lnTo>
                    <a:pt x="403054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798" name="矩形 1"/>
          <p:cNvSpPr/>
          <p:nvPr/>
        </p:nvSpPr>
        <p:spPr>
          <a:xfrm>
            <a:off x="2931795" y="1298258"/>
            <a:ext cx="304101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en-US" sz="3200" b="1" dirty="0">
                <a:latin typeface="Arial" panose="020B0604020202020204" pitchFamily="34" charset="0"/>
              </a:rPr>
              <a:t>读书方法的指导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2730" y="2164715"/>
            <a:ext cx="6453188" cy="2861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  </a:t>
            </a:r>
            <a:r>
              <a:rPr lang="zh-CN" altLang="en-US" sz="2400" b="1" u="sng" dirty="0">
                <a:solidFill>
                  <a:srgbClr val="FF0000"/>
                </a:solidFill>
                <a:latin typeface="宋体" panose="02010600030101010101" pitchFamily="2" charset="-122"/>
              </a:rPr>
              <a:t>做笔记</a:t>
            </a:r>
            <a:r>
              <a:rPr lang="zh-CN" altLang="en-US" sz="2400" b="1" dirty="0">
                <a:latin typeface="宋体" panose="02010600030101010101" pitchFamily="2" charset="-122"/>
              </a:rPr>
              <a:t>，主要有</a:t>
            </a:r>
            <a:r>
              <a:rPr lang="zh-CN" altLang="en-US" sz="2400" b="1" dirty="0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</a:rPr>
              <a:t>写提要</a:t>
            </a:r>
            <a:r>
              <a:rPr lang="zh-CN" altLang="en-US" sz="2400" b="1" dirty="0">
                <a:latin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</a:rPr>
              <a:t>写心得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两大类</a:t>
            </a:r>
            <a:r>
              <a:rPr lang="zh-CN" altLang="en-US" sz="2400" b="1" dirty="0">
                <a:latin typeface="宋体" panose="02010600030101010101" pitchFamily="2" charset="-122"/>
              </a:rPr>
              <a:t>。写提要，就是用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精炼的语言准确概括</a:t>
            </a:r>
            <a:r>
              <a:rPr lang="zh-CN" altLang="en-US" sz="2400" b="1" dirty="0">
                <a:latin typeface="宋体" panose="02010600030101010101" pitchFamily="2" charset="-122"/>
              </a:rPr>
              <a:t>全书的基本内容和要点。</a:t>
            </a:r>
            <a:r>
              <a:rPr lang="zh-CN" altLang="en-US" sz="2400" b="1" dirty="0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</a:rPr>
              <a:t>写心得</a:t>
            </a:r>
            <a:r>
              <a:rPr lang="zh-CN" altLang="en-US" sz="2400" b="1" dirty="0">
                <a:latin typeface="宋体" panose="02010600030101010101" pitchFamily="2" charset="-122"/>
              </a:rPr>
              <a:t>，则是记录自己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阅读时产生的体验、感想</a:t>
            </a:r>
            <a:r>
              <a:rPr lang="zh-CN" altLang="en-US" sz="2400" b="1" dirty="0">
                <a:latin typeface="宋体" panose="02010600030101010101" pitchFamily="2" charset="-122"/>
              </a:rPr>
              <a:t>，写自己对于作品的内容和形式的看法和评价等等。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  <p:sp>
        <p:nvSpPr>
          <p:cNvPr id="33800" name="Picture 2" descr="C:\Users\Administrator\Desktop\b87cc3da627f48e7b37f36881aa8d891.jpg"/>
          <p:cNvSpPr>
            <a:spLocks noChangeAspect="1"/>
          </p:cNvSpPr>
          <p:nvPr/>
        </p:nvSpPr>
        <p:spPr>
          <a:xfrm>
            <a:off x="6683375" y="3357563"/>
            <a:ext cx="1884363" cy="19605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0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160162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160162"/>
</p:tagLst>
</file>

<file path=ppt/theme/theme1.xml><?xml version="1.0" encoding="utf-8"?>
<a:theme xmlns:a="http://schemas.openxmlformats.org/drawingml/2006/main" name=" 语文PPT课件资料店 ">
  <a:themeElements>
    <a:clrScheme name=" 语文PPT课件资料店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 语文PPT课件资料店 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 语文PPT课件资料店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3440</Words>
  <Application>WPS 演示</Application>
  <PresentationFormat>全屏显示(4:3)</PresentationFormat>
  <Paragraphs>151</Paragraphs>
  <Slides>36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9" baseType="lpstr">
      <vt:lpstr>Arial</vt:lpstr>
      <vt:lpstr>宋体</vt:lpstr>
      <vt:lpstr>Wingdings</vt:lpstr>
      <vt:lpstr>微软雅黑</vt:lpstr>
      <vt:lpstr>黑体</vt:lpstr>
      <vt:lpstr>楷体</vt:lpstr>
      <vt:lpstr>华文中宋</vt:lpstr>
      <vt:lpstr>Arial Unicode MS</vt:lpstr>
      <vt:lpstr>Times New Roman</vt:lpstr>
      <vt:lpstr>Arial Narrow</vt:lpstr>
      <vt:lpstr>Calibri</vt:lpstr>
      <vt:lpstr>Bell MT</vt:lpstr>
      <vt:lpstr> 语文PPT课件资料店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语文PPT课件资料店</dc:creator>
  <cp:lastModifiedBy>   จุ๊บ</cp:lastModifiedBy>
  <cp:revision>226</cp:revision>
  <dcterms:created xsi:type="dcterms:W3CDTF">2018-02-04T11:13:00Z</dcterms:created>
  <dcterms:modified xsi:type="dcterms:W3CDTF">2019-06-11T10:10:15Z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2052-11.1.0.8573</vt:lpwstr>
  </property>
</Properties>
</file>