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52" r:id="rId3"/>
    <p:sldId id="258" r:id="rId4"/>
    <p:sldId id="257" r:id="rId5"/>
    <p:sldId id="325" r:id="rId7"/>
    <p:sldId id="317" r:id="rId8"/>
    <p:sldId id="350" r:id="rId9"/>
    <p:sldId id="318" r:id="rId10"/>
    <p:sldId id="351" r:id="rId11"/>
    <p:sldId id="259" r:id="rId12"/>
    <p:sldId id="296" r:id="rId13"/>
    <p:sldId id="265" r:id="rId14"/>
    <p:sldId id="319" r:id="rId15"/>
    <p:sldId id="323" r:id="rId16"/>
    <p:sldId id="324" r:id="rId17"/>
    <p:sldId id="321" r:id="rId18"/>
    <p:sldId id="300" r:id="rId19"/>
    <p:sldId id="303" r:id="rId20"/>
    <p:sldId id="306" r:id="rId21"/>
    <p:sldId id="329" r:id="rId22"/>
    <p:sldId id="304" r:id="rId23"/>
    <p:sldId id="307" r:id="rId24"/>
    <p:sldId id="331" r:id="rId25"/>
    <p:sldId id="326" r:id="rId26"/>
    <p:sldId id="292" r:id="rId27"/>
    <p:sldId id="315" r:id="rId28"/>
    <p:sldId id="309" r:id="rId29"/>
    <p:sldId id="310" r:id="rId30"/>
    <p:sldId id="313" r:id="rId31"/>
    <p:sldId id="294" r:id="rId32"/>
    <p:sldId id="332" r:id="rId33"/>
    <p:sldId id="353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CC"/>
    <a:srgbClr val="CC0099"/>
    <a:srgbClr val="FF6600"/>
    <a:srgbClr val="160A0A"/>
    <a:srgbClr val="180D0B"/>
    <a:srgbClr val="1D1111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11.emf"/><Relationship Id="rId1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11.emf"/><Relationship Id="rId1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11.emf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11.emf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hyperlink" Target="../&#30333;&#27801;&#22823;&#26725;/&#29233;&#21098;&#36753;-&#26725;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11.emf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11.emf"/><Relationship Id="rId1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2.emf"/><Relationship Id="rId11" Type="http://schemas.openxmlformats.org/officeDocument/2006/relationships/tags" Target="../tags/tag2.xml"/><Relationship Id="rId10" Type="http://schemas.openxmlformats.org/officeDocument/2006/relationships/image" Target="../media/image11.emf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15875"/>
            <a:ext cx="12153265" cy="6794500"/>
          </a:xfrm>
          <a:prstGeom prst="rect">
            <a:avLst/>
          </a:prstGeom>
        </p:spPr>
      </p:pic>
      <p:sp>
        <p:nvSpPr>
          <p:cNvPr id="9219" name="文本框 3"/>
          <p:cNvSpPr txBox="1"/>
          <p:nvPr/>
        </p:nvSpPr>
        <p:spPr>
          <a:xfrm>
            <a:off x="398780" y="559118"/>
            <a:ext cx="8201025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zh-CN" sz="4400" b="1" dirty="0">
                <a:latin typeface="Arial" panose="020B0604020202020204" pitchFamily="34" charset="0"/>
              </a:rPr>
              <a:t>教材版本：人教版八年级上册</a:t>
            </a:r>
            <a:endParaRPr lang="zh-CN" altLang="zh-CN" sz="4400" b="1" dirty="0">
              <a:latin typeface="Arial" panose="020B0604020202020204" pitchFamily="34" charset="0"/>
            </a:endParaRPr>
          </a:p>
        </p:txBody>
      </p:sp>
      <p:sp>
        <p:nvSpPr>
          <p:cNvPr id="9220" name="文本框 4"/>
          <p:cNvSpPr txBox="1"/>
          <p:nvPr/>
        </p:nvSpPr>
        <p:spPr>
          <a:xfrm>
            <a:off x="2391093" y="2021523"/>
            <a:ext cx="771683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zh-CN" sz="4400" b="1" dirty="0">
                <a:latin typeface="Arial" panose="020B0604020202020204" pitchFamily="34" charset="0"/>
              </a:rPr>
              <a:t>录课单元：第五单元</a:t>
            </a:r>
            <a:endParaRPr lang="zh-CN" altLang="zh-CN" sz="4400" b="1" dirty="0">
              <a:latin typeface="Arial" panose="020B0604020202020204" pitchFamily="34" charset="0"/>
            </a:endParaRPr>
          </a:p>
        </p:txBody>
      </p:sp>
      <p:sp>
        <p:nvSpPr>
          <p:cNvPr id="9221" name="文本框 5"/>
          <p:cNvSpPr txBox="1"/>
          <p:nvPr/>
        </p:nvSpPr>
        <p:spPr>
          <a:xfrm>
            <a:off x="3623945" y="3411855"/>
            <a:ext cx="570738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zh-CN" sz="4400" b="1" dirty="0"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第</a:t>
            </a:r>
            <a:r>
              <a:rPr lang="en-US" altLang="zh-CN" sz="4400" b="1" dirty="0"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17</a:t>
            </a:r>
            <a:r>
              <a:rPr lang="zh-CN" altLang="zh-CN" sz="4400" b="1" dirty="0"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课：中国石拱桥</a:t>
            </a:r>
            <a:endParaRPr lang="zh-CN" altLang="en-US" sz="4400" b="1" dirty="0">
              <a:latin typeface="Arial" panose="020B0604020202020204" pitchFamily="34" charset="0"/>
            </a:endParaRPr>
          </a:p>
        </p:txBody>
      </p:sp>
      <p:sp>
        <p:nvSpPr>
          <p:cNvPr id="9222" name="文本框 6"/>
          <p:cNvSpPr txBox="1"/>
          <p:nvPr/>
        </p:nvSpPr>
        <p:spPr>
          <a:xfrm>
            <a:off x="5842000" y="5292090"/>
            <a:ext cx="4762500" cy="76835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>
            <a:spAutoFit/>
          </a:bodyPr>
          <a:p>
            <a:r>
              <a:rPr lang="zh-CN" altLang="zh-CN" sz="4400" b="1" dirty="0">
                <a:latin typeface="Arial" panose="020B0604020202020204" pitchFamily="34" charset="0"/>
              </a:rPr>
              <a:t>执教教师：邓洪文</a:t>
            </a:r>
            <a:endParaRPr lang="zh-CN" altLang="zh-CN" sz="4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淘宝店chenying0907 4"/>
          <p:cNvPicPr>
            <a:picLocks noChangeAspect="1"/>
          </p:cNvPicPr>
          <p:nvPr/>
        </p:nvPicPr>
        <p:blipFill>
          <a:blip r:embed="rId1" cstate="print">
            <a:grayscl/>
          </a:blip>
          <a:stretch>
            <a:fillRect/>
          </a:stretch>
        </p:blipFill>
        <p:spPr>
          <a:xfrm rot="5810512">
            <a:off x="-499520" y="-883925"/>
            <a:ext cx="3311543" cy="4538933"/>
          </a:xfrm>
          <a:prstGeom prst="rect">
            <a:avLst/>
          </a:prstGeom>
        </p:spPr>
      </p:pic>
      <p:pic>
        <p:nvPicPr>
          <p:cNvPr id="15" name="淘宝店chenying0907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V="1">
            <a:off x="9534047" y="4234873"/>
            <a:ext cx="2101361" cy="27200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64" y="2671073"/>
            <a:ext cx="6541575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57" y="2826625"/>
            <a:ext cx="7419734" cy="470846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3730" y="1541137"/>
            <a:ext cx="10901082" cy="836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文章先总体说明了中国石拱桥的特点，你能概括出来吗？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560" y="2583736"/>
            <a:ext cx="3523793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543030" y="711848"/>
            <a:ext cx="9105939" cy="1145157"/>
          </a:xfrm>
        </p:spPr>
        <p:txBody>
          <a:bodyPr>
            <a:noAutofit/>
          </a:bodyPr>
          <a:lstStyle/>
          <a:p>
            <a:pPr marL="0" indent="0">
              <a:lnSpc>
                <a:spcPts val="4800"/>
              </a:lnSpc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跳读课文，说说文中举了那些例子来说明中国石拱桥的特征？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925" y="4518991"/>
            <a:ext cx="5502537" cy="3012952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222053" y="2722025"/>
            <a:ext cx="1488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旅人桥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624397" y="2730789"/>
            <a:ext cx="148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赵州桥</a:t>
            </a:r>
            <a:endParaRPr lang="zh-CN" altLang="en-US" sz="2800" b="1" dirty="0">
              <a:solidFill>
                <a:srgbClr val="FF66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319198" y="2724692"/>
            <a:ext cx="148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卢沟桥</a:t>
            </a:r>
            <a:endParaRPr lang="zh-CN" altLang="en-US" sz="2800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573050" y="2706472"/>
            <a:ext cx="148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江东桥</a:t>
            </a:r>
            <a:endParaRPr lang="zh-CN" altLang="en-US" sz="28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854360" y="2636193"/>
            <a:ext cx="166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C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长虹大桥</a:t>
            </a:r>
            <a:endParaRPr lang="zh-CN" altLang="en-US" sz="2800" b="1" dirty="0">
              <a:solidFill>
                <a:srgbClr val="CC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573050" y="3555510"/>
            <a:ext cx="155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800</a:t>
            </a:r>
            <a:r>
              <a:rPr lang="zh-CN" altLang="en-US" sz="2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年前</a:t>
            </a:r>
            <a:endParaRPr lang="zh-CN" altLang="en-US" sz="28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561038" y="3640660"/>
            <a:ext cx="131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约</a:t>
            </a:r>
            <a:r>
              <a:rPr lang="en-US" altLang="zh-CN" sz="2800" b="1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605</a:t>
            </a:r>
            <a:endParaRPr lang="zh-CN" altLang="en-US" sz="2800" b="1" dirty="0">
              <a:solidFill>
                <a:srgbClr val="FF66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42018" y="3640660"/>
            <a:ext cx="1480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约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282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675869" y="3551822"/>
            <a:ext cx="199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1189—1192</a:t>
            </a:r>
            <a:endParaRPr lang="en-US" altLang="zh-CN" sz="2800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225775" y="3640660"/>
            <a:ext cx="92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C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1961</a:t>
            </a:r>
            <a:endParaRPr lang="zh-CN" altLang="en-US" sz="2800" b="1" dirty="0">
              <a:solidFill>
                <a:srgbClr val="CC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0" y="3257697"/>
            <a:ext cx="11943099" cy="396274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1069598" y="5036202"/>
            <a:ext cx="52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主体：时间顺序</a:t>
            </a:r>
            <a:endParaRPr lang="en-US" altLang="zh-CN" sz="44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069598" y="5908524"/>
            <a:ext cx="52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全文：逻辑顺序</a:t>
            </a:r>
            <a:endParaRPr lang="en-US" altLang="zh-CN" sz="44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58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450" y="3249152"/>
            <a:ext cx="1194309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29" y="1211336"/>
            <a:ext cx="9016765" cy="8596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61038" y="2521347"/>
            <a:ext cx="148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赵州桥</a:t>
            </a:r>
            <a:endParaRPr lang="zh-CN" altLang="en-US" sz="2800" b="1" dirty="0">
              <a:solidFill>
                <a:srgbClr val="FF66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98331" y="2574597"/>
            <a:ext cx="148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卢沟桥</a:t>
            </a:r>
            <a:endParaRPr lang="zh-CN" altLang="en-US" sz="2800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61038" y="3640660"/>
            <a:ext cx="131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约</a:t>
            </a:r>
            <a:r>
              <a:rPr lang="en-US" altLang="zh-CN" sz="2800" b="1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605</a:t>
            </a:r>
            <a:endParaRPr lang="zh-CN" altLang="en-US" sz="2800" b="1" dirty="0">
              <a:solidFill>
                <a:srgbClr val="FF66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75869" y="3551822"/>
            <a:ext cx="199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1189—1192</a:t>
            </a:r>
            <a:endParaRPr lang="en-US" altLang="zh-CN" sz="2800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844" y="3911517"/>
            <a:ext cx="5505165" cy="301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淘宝店chenying0907 4"/>
          <p:cNvPicPr>
            <a:picLocks noChangeAspect="1"/>
          </p:cNvPicPr>
          <p:nvPr/>
        </p:nvPicPr>
        <p:blipFill>
          <a:blip r:embed="rId1" cstate="print">
            <a:grayscl/>
          </a:blip>
          <a:stretch>
            <a:fillRect/>
          </a:stretch>
        </p:blipFill>
        <p:spPr>
          <a:xfrm rot="5810512">
            <a:off x="-499520" y="-883925"/>
            <a:ext cx="3311543" cy="4538933"/>
          </a:xfrm>
          <a:prstGeom prst="rect">
            <a:avLst/>
          </a:prstGeom>
        </p:spPr>
      </p:pic>
      <p:pic>
        <p:nvPicPr>
          <p:cNvPr id="15" name="淘宝店chenying0907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V="1">
            <a:off x="9534047" y="4234873"/>
            <a:ext cx="2101361" cy="27200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851" y="2538907"/>
            <a:ext cx="6614733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4663" y="1916135"/>
            <a:ext cx="10822674" cy="1267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8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自由朗读课文</a:t>
            </a:r>
            <a:r>
              <a:rPr lang="en-US" altLang="zh-CN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4—8</a:t>
            </a:r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自然段，说说赵州桥、卢沟桥具有怎样的特点？</a:t>
            </a:r>
            <a:endParaRPr lang="zh-CN" altLang="en-US" sz="3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1"/>
          <a:stretch>
            <a:fillRect/>
          </a:stretch>
        </p:blipFill>
        <p:spPr>
          <a:xfrm>
            <a:off x="-218364" y="2995420"/>
            <a:ext cx="5732060" cy="3984033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3273" y="1515292"/>
            <a:ext cx="9565453" cy="4791871"/>
          </a:xfrm>
          <a:prstGeom prst="rect">
            <a:avLst/>
          </a:prstGeom>
        </p:spPr>
      </p:pic>
      <p:pic>
        <p:nvPicPr>
          <p:cNvPr id="9" name="淘宝店chenying0907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V="1">
            <a:off x="11021359" y="0"/>
            <a:ext cx="1170639" cy="1515292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509016" y="621527"/>
            <a:ext cx="11077737" cy="632508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自由朗读课文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4—8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自然段，说说赵州桥、卢沟桥具有怎样的特点？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29879" y="2573808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历史悠久；坚固；雄伟；结构合理巧妙；优美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7224" r="-260" b="39750"/>
          <a:stretch>
            <a:fillRect/>
          </a:stretch>
        </p:blipFill>
        <p:spPr>
          <a:xfrm>
            <a:off x="0" y="5388413"/>
            <a:ext cx="3317964" cy="146958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38"/>
          <a:stretch>
            <a:fillRect/>
          </a:stretch>
        </p:blipFill>
        <p:spPr>
          <a:xfrm>
            <a:off x="0" y="0"/>
            <a:ext cx="12192000" cy="68911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</p:pic>
      <p:cxnSp>
        <p:nvCxnSpPr>
          <p:cNvPr id="25" name="直接箭头连接符 24"/>
          <p:cNvCxnSpPr/>
          <p:nvPr/>
        </p:nvCxnSpPr>
        <p:spPr>
          <a:xfrm flipV="1">
            <a:off x="2700338" y="4582885"/>
            <a:ext cx="7063764" cy="31188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1077684" y="2108551"/>
            <a:ext cx="10443369" cy="3790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5581223" y="4352463"/>
            <a:ext cx="145550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/>
            <a:r>
              <a:rPr lang="en-US" altLang="zh-CN" sz="2800" dirty="0"/>
              <a:t>37.4</a:t>
            </a:r>
            <a:r>
              <a:rPr lang="zh-CN" altLang="en-US" sz="2800" dirty="0"/>
              <a:t>米</a:t>
            </a:r>
            <a:endParaRPr lang="zh-CN" altLang="en-US" sz="2800" dirty="0"/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5581223" y="1795790"/>
            <a:ext cx="145550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/>
            <a:r>
              <a:rPr lang="en-US" altLang="zh-CN" sz="2800" dirty="0"/>
              <a:t>50.82</a:t>
            </a:r>
            <a:r>
              <a:rPr lang="zh-CN" altLang="en-US" sz="2800" dirty="0"/>
              <a:t>米</a:t>
            </a:r>
            <a:endParaRPr lang="zh-CN" altLang="en-US" sz="2800" dirty="0"/>
          </a:p>
        </p:txBody>
      </p:sp>
      <p:sp>
        <p:nvSpPr>
          <p:cNvPr id="45" name="矩形 44"/>
          <p:cNvSpPr/>
          <p:nvPr/>
        </p:nvSpPr>
        <p:spPr>
          <a:xfrm>
            <a:off x="0" y="26504"/>
            <a:ext cx="12192000" cy="7043738"/>
          </a:xfrm>
          <a:prstGeom prst="rect">
            <a:avLst/>
          </a:prstGeom>
          <a:solidFill>
            <a:schemeClr val="bg1">
              <a:alpha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H="1">
            <a:off x="1051559" y="2146457"/>
            <a:ext cx="26125" cy="10319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1521053" y="2108551"/>
            <a:ext cx="1" cy="10319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50068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88" y="-14287"/>
            <a:ext cx="6691312" cy="68722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5906" y="1642664"/>
            <a:ext cx="9565453" cy="4791871"/>
          </a:xfrm>
          <a:prstGeom prst="rect">
            <a:avLst/>
          </a:prstGeom>
        </p:spPr>
      </p:pic>
      <p:pic>
        <p:nvPicPr>
          <p:cNvPr id="9" name="淘宝店chenying0907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V="1">
            <a:off x="11021359" y="0"/>
            <a:ext cx="1170639" cy="1515292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509016" y="621527"/>
            <a:ext cx="11077737" cy="632508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自由朗读课文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4—8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自然段，说说赵州桥、卢沟桥具有怎样的特点？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7224" r="-260" b="39750"/>
          <a:stretch>
            <a:fillRect/>
          </a:stretch>
        </p:blipFill>
        <p:spPr>
          <a:xfrm>
            <a:off x="0" y="5388413"/>
            <a:ext cx="3317964" cy="146958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829879" y="2573808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历史悠久；坚固；雄伟；结构合理巧妙；优美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01292" y="4726355"/>
            <a:ext cx="67048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历史悠久；坚固；优美；具有重要的历史意义</a:t>
            </a:r>
            <a:endParaRPr lang="zh-CN" altLang="en-US" sz="28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58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"/>
            <a:ext cx="4567620" cy="3425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347" y="104503"/>
            <a:ext cx="5200974" cy="34074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65" y="3762101"/>
            <a:ext cx="4372909" cy="29036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606" y="3659902"/>
            <a:ext cx="3415392" cy="310800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8205" y="1515292"/>
            <a:ext cx="9559357" cy="4791871"/>
          </a:xfrm>
          <a:prstGeom prst="rect">
            <a:avLst/>
          </a:prstGeom>
        </p:spPr>
      </p:pic>
      <p:pic>
        <p:nvPicPr>
          <p:cNvPr id="9" name="淘宝店chenying0907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V="1">
            <a:off x="11021359" y="0"/>
            <a:ext cx="1170639" cy="1515292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509016" y="621527"/>
            <a:ext cx="11077737" cy="632508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自由朗读课文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4—8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自然段，说说赵州桥、卢沟桥具有怎样的特点？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7224" r="-260" b="39750"/>
          <a:stretch>
            <a:fillRect/>
          </a:stretch>
        </p:blipFill>
        <p:spPr>
          <a:xfrm>
            <a:off x="0" y="5388413"/>
            <a:ext cx="3317964" cy="146958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829879" y="2573808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历史悠久；坚固；</a:t>
            </a:r>
            <a:r>
              <a:rPr lang="zh-CN" altLang="en-US" sz="2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雄伟；结构合理巧妙；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优美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01292" y="4726355"/>
            <a:ext cx="67048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历史悠久；坚固；优美；</a:t>
            </a:r>
            <a:r>
              <a:rPr lang="zh-CN" altLang="en-US" sz="2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具有重要的历史意义</a:t>
            </a:r>
            <a:endParaRPr lang="zh-CN" altLang="en-US" sz="28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淘宝店chenying0907 4"/>
          <p:cNvPicPr>
            <a:picLocks noChangeAspect="1"/>
          </p:cNvPicPr>
          <p:nvPr/>
        </p:nvPicPr>
        <p:blipFill>
          <a:blip r:embed="rId1" cstate="print">
            <a:grayscl/>
          </a:blip>
          <a:stretch>
            <a:fillRect/>
          </a:stretch>
        </p:blipFill>
        <p:spPr>
          <a:xfrm rot="5810512">
            <a:off x="-499520" y="-883925"/>
            <a:ext cx="3311543" cy="4538933"/>
          </a:xfrm>
          <a:prstGeom prst="rect">
            <a:avLst/>
          </a:prstGeom>
        </p:spPr>
      </p:pic>
      <p:pic>
        <p:nvPicPr>
          <p:cNvPr id="15" name="淘宝店chenying0907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V="1">
            <a:off x="9534047" y="4234873"/>
            <a:ext cx="2101361" cy="27200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824" y="2454687"/>
            <a:ext cx="6614733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28" y="3687155"/>
            <a:ext cx="4344550" cy="340008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702" y="1132764"/>
            <a:ext cx="11600596" cy="3728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CN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     《</a:t>
            </a: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水经注</a:t>
            </a:r>
            <a:r>
              <a:rPr lang="en-US" altLang="zh-CN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里提到的“旅人桥” ，</a:t>
            </a:r>
            <a:r>
              <a:rPr lang="zh-CN" altLang="en-US" sz="3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大约</a:t>
            </a: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建成于公元</a:t>
            </a:r>
            <a:r>
              <a:rPr lang="en-US" altLang="zh-CN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282</a:t>
            </a: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年，</a:t>
            </a:r>
            <a:r>
              <a:rPr lang="zh-CN" altLang="en-US" sz="3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可能是有记载的</a:t>
            </a: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最早的石拱桥了。</a:t>
            </a:r>
            <a:endParaRPr lang="en-US" altLang="zh-CN" sz="3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ts val="2000"/>
              </a:lnSpc>
            </a:pPr>
            <a:endParaRPr lang="en-US" altLang="zh-CN" sz="3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ts val="5000"/>
              </a:lnSpc>
            </a:pP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      全桥只有一个大拱，长达</a:t>
            </a:r>
            <a:r>
              <a:rPr lang="en-US" altLang="zh-CN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37.4</a:t>
            </a: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米，</a:t>
            </a:r>
            <a:r>
              <a:rPr lang="zh-CN" altLang="en-US" sz="3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在当时可算是</a:t>
            </a: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世界上最长的石拱。</a:t>
            </a:r>
            <a:endParaRPr lang="en-US" altLang="zh-CN" sz="3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ts val="2000"/>
              </a:lnSpc>
            </a:pPr>
            <a:endParaRPr lang="en-US" altLang="zh-CN" sz="3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ts val="5000"/>
              </a:lnSpc>
            </a:pP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      桥的</a:t>
            </a:r>
            <a:r>
              <a:rPr lang="zh-CN" altLang="en-US" sz="3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主要</a:t>
            </a: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设计者李春就是一位杰出的工匠。</a:t>
            </a:r>
            <a:endParaRPr lang="zh-CN" altLang="en-US" sz="3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1132764"/>
            <a:ext cx="1015335" cy="7615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60" y="2637775"/>
            <a:ext cx="1015335" cy="7615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76" y="4205448"/>
            <a:ext cx="929553" cy="697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673" y="4902613"/>
            <a:ext cx="4127350" cy="118272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2"/>
          <a:stretch>
            <a:fillRect/>
          </a:stretch>
        </p:blipFill>
        <p:spPr>
          <a:xfrm>
            <a:off x="-24423" y="0"/>
            <a:ext cx="12216423" cy="6858000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93" y="1764333"/>
            <a:ext cx="4365114" cy="178628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745" y="0"/>
            <a:ext cx="1232974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8"/>
          <a:stretch>
            <a:fillRect/>
          </a:stretch>
        </p:blipFill>
        <p:spPr>
          <a:xfrm>
            <a:off x="0" y="0"/>
            <a:ext cx="12501349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12501349" cy="6858000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4034"/>
          <p:cNvSpPr txBox="1">
            <a:spLocks noChangeArrowheads="1"/>
          </p:cNvSpPr>
          <p:nvPr/>
        </p:nvSpPr>
        <p:spPr bwMode="auto">
          <a:xfrm>
            <a:off x="67310" y="3996690"/>
            <a:ext cx="12260580" cy="28613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fontAlgn="ctr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</a:rPr>
              <a:t>作业：</a:t>
            </a:r>
            <a:endParaRPr lang="en-US" altLang="zh-CN" sz="4800" b="0" dirty="0">
              <a:solidFill>
                <a:schemeClr val="bg1">
                  <a:lumMod val="9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0" dirty="0">
                <a:solidFill>
                  <a:schemeClr val="bg1">
                    <a:lumMod val="9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	</a:t>
            </a:r>
            <a:r>
              <a:rPr lang="zh-CN" altLang="en-US" sz="3600" b="0" dirty="0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</a:rPr>
              <a:t>请你为你最喜欢的一座桥写一篇小说明文，配上你精美的照片，发送到朋友圈，看看谁获赞最多哦。</a:t>
            </a:r>
            <a:endParaRPr lang="zh-CN" altLang="en-US" sz="3600" b="0" dirty="0">
              <a:solidFill>
                <a:srgbClr val="FFFF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fc4cc279b76ece884d6dc21570f1b52e"/>
          <p:cNvPicPr>
            <a:picLocks noChangeAspect="1"/>
          </p:cNvPicPr>
          <p:nvPr/>
        </p:nvPicPr>
        <p:blipFill>
          <a:blip r:embed="rId1"/>
          <a:srcRect b="29796"/>
          <a:stretch>
            <a:fillRect/>
          </a:stretch>
        </p:blipFill>
        <p:spPr>
          <a:xfrm flipH="1">
            <a:off x="-18416" y="560683"/>
            <a:ext cx="9762916" cy="62833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050" y="1024832"/>
            <a:ext cx="2297572" cy="2191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868" y="1082192"/>
            <a:ext cx="2237426" cy="2133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855" y="1082192"/>
            <a:ext cx="2237426" cy="2133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780" y="1082192"/>
            <a:ext cx="2237426" cy="21337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979" y="1053511"/>
            <a:ext cx="2237426" cy="2133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487" y="3139847"/>
            <a:ext cx="2956816" cy="14570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9033" y="3740063"/>
            <a:ext cx="371423" cy="476660"/>
          </a:xfrm>
          <a:prstGeom prst="rect">
            <a:avLst/>
          </a:prstGeom>
        </p:spPr>
      </p:pic>
      <p:pic>
        <p:nvPicPr>
          <p:cNvPr id="12" name="PA_淘宝店chenying0907 596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/>
          <a:stretch>
            <a:fillRect/>
          </a:stretch>
        </p:blipFill>
        <p:spPr>
          <a:xfrm flipH="1" flipV="1">
            <a:off x="10372541" y="-102936"/>
            <a:ext cx="1786785" cy="2312894"/>
          </a:xfrm>
          <a:prstGeom prst="rect">
            <a:avLst/>
          </a:prstGeom>
        </p:spPr>
      </p:pic>
      <p:pic>
        <p:nvPicPr>
          <p:cNvPr id="13" name="PA_淘宝店chenying0907 595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/>
          <a:stretch>
            <a:fillRect/>
          </a:stretch>
        </p:blipFill>
        <p:spPr>
          <a:xfrm flipH="1">
            <a:off x="11265934" y="797219"/>
            <a:ext cx="705412" cy="453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0"/>
          <a:stretch>
            <a:fillRect/>
          </a:stretch>
        </p:blipFill>
        <p:spPr>
          <a:xfrm>
            <a:off x="2395728" y="663847"/>
            <a:ext cx="9796272" cy="61941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730" y="2027555"/>
            <a:ext cx="8354695" cy="22993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15875"/>
            <a:ext cx="12153265" cy="6794500"/>
          </a:xfrm>
          <a:prstGeom prst="rect">
            <a:avLst/>
          </a:prstGeom>
        </p:spPr>
      </p:pic>
      <p:sp>
        <p:nvSpPr>
          <p:cNvPr id="10241" name="标题 1"/>
          <p:cNvSpPr>
            <a:spLocks noGrp="1" noChangeArrowheads="1"/>
          </p:cNvSpPr>
          <p:nvPr>
            <p:ph type="title"/>
          </p:nvPr>
        </p:nvSpPr>
        <p:spPr>
          <a:xfrm>
            <a:off x="2574925" y="2946400"/>
            <a:ext cx="7616825" cy="928688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柳州市第八中学录制</a:t>
            </a:r>
            <a:br>
              <a:rPr kumimoji="0" lang="zh-CN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</a:br>
            <a:br>
              <a:rPr kumimoji="0" lang="zh-CN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kumimoji="0" lang="en-US" altLang="zh-CN" sz="5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2018</a:t>
            </a:r>
            <a:r>
              <a:rPr kumimoji="0" lang="zh-CN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</a:t>
            </a:r>
            <a:r>
              <a:rPr kumimoji="0" lang="en-US" altLang="zh-CN" sz="5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12</a:t>
            </a:r>
            <a:r>
              <a:rPr kumimoji="0" lang="zh-CN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月</a:t>
            </a:r>
            <a:r>
              <a:rPr kumimoji="0" lang="en-US" altLang="zh-CN" sz="5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</a:t>
            </a:r>
            <a:r>
              <a:rPr kumimoji="0" lang="zh-CN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日</a:t>
            </a:r>
            <a:endParaRPr kumimoji="0" lang="zh-CN" altLang="en-US" sz="5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36" y="2030176"/>
            <a:ext cx="3285414" cy="4162425"/>
          </a:xfrm>
        </p:spPr>
      </p:pic>
      <p:sp>
        <p:nvSpPr>
          <p:cNvPr id="6" name="矩形 5"/>
          <p:cNvSpPr/>
          <p:nvPr/>
        </p:nvSpPr>
        <p:spPr>
          <a:xfrm>
            <a:off x="718783" y="1999540"/>
            <a:ext cx="7219664" cy="4143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090">
              <a:lnSpc>
                <a:spcPts val="46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茅以升（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1896—1989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），江苏镇江人，我国著名的</a:t>
            </a:r>
            <a:r>
              <a:rPr lang="zh-CN" altLang="en-US" sz="3200" b="1" u="sng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桥梁专家、土木工程学家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。他主持修建的</a:t>
            </a:r>
            <a:r>
              <a:rPr lang="zh-CN" altLang="en-US" sz="3200" b="1" u="sng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钱塘江大桥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，是我国</a:t>
            </a:r>
            <a:r>
              <a:rPr lang="zh-CN" altLang="en-US" sz="3200" b="1" u="sng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第一座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由中国人自己设计建造的铁路公路两用桥；他还参与设计了</a:t>
            </a:r>
            <a:r>
              <a:rPr lang="zh-CN" altLang="en-US" sz="3200" b="1" u="sng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武汉长江大桥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。他是中国现代桥梁工程学的</a:t>
            </a:r>
            <a:r>
              <a:rPr lang="zh-CN" altLang="en-US" sz="3200" b="1" u="sng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重要奠基人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142" y="353050"/>
            <a:ext cx="3859102" cy="145707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4624" y="130182"/>
            <a:ext cx="3615241" cy="145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55370" y="1587500"/>
            <a:ext cx="981773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下列蓝色的字注音、书写完全正确的是（     ）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32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90" y="2883566"/>
            <a:ext cx="5844208" cy="5075927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3156" y="167985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下列蓝色的字注音、书写完全正确的是（     ）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ts val="4400"/>
              </a:lnSpc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崇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chóng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    河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堤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 （</a:t>
            </a:r>
            <a:r>
              <a:rPr lang="en-US" altLang="zh-CN" sz="3200" b="1" dirty="0" err="1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dī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      匀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称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chèn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3200" b="1" dirty="0">
              <a:uFill>
                <a:solidFill>
                  <a:srgbClr val="FF000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ts val="4400"/>
              </a:lnSpc>
              <a:buNone/>
            </a:pPr>
            <a:r>
              <a:rPr lang="en-US" altLang="zh-CN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桥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墩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dūn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        记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载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 err="1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zài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      侵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略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lüè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3200" b="1" dirty="0">
              <a:uFill>
                <a:solidFill>
                  <a:srgbClr val="FF000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ts val="4400"/>
              </a:lnSpc>
              <a:buNone/>
            </a:pPr>
            <a:r>
              <a:rPr lang="en-US" altLang="zh-CN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残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损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sǔn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         雄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跨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kuà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    惟妙惟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肖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xiāo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3200" b="1" dirty="0">
              <a:uFill>
                <a:solidFill>
                  <a:srgbClr val="FF000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ts val="4400"/>
              </a:lnSpc>
              <a:buNone/>
            </a:pPr>
            <a:r>
              <a:rPr lang="en-US" altLang="zh-CN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石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砌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 err="1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qiè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          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倾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听（</a:t>
            </a:r>
            <a:r>
              <a:rPr lang="en-US" altLang="zh-CN" sz="3200" b="1" dirty="0" err="1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qīng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  河水暴</a:t>
            </a:r>
            <a:r>
              <a:rPr lang="zh-CN" altLang="en-US" sz="3200" b="1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涨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dirty="0" err="1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zhǎng</a:t>
            </a:r>
            <a:r>
              <a:rPr lang="zh-CN" altLang="en-US" sz="3200" b="1" dirty="0">
                <a:uFill>
                  <a:solidFill>
                    <a:srgbClr val="FF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3200" b="1" dirty="0">
              <a:uFill>
                <a:solidFill>
                  <a:srgbClr val="FF000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ts val="4400"/>
              </a:lnSpc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204793" y="3322120"/>
            <a:ext cx="837452" cy="7065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800" b="1" dirty="0">
                <a:solidFill>
                  <a:srgbClr val="FF0000"/>
                </a:solidFill>
              </a:rPr>
              <a:t>zǎi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656981" y="4028662"/>
            <a:ext cx="1225827" cy="7065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800" b="1" dirty="0">
                <a:solidFill>
                  <a:srgbClr val="FF0000"/>
                </a:solidFill>
              </a:rPr>
              <a:t>xiào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055498" y="4718501"/>
            <a:ext cx="837452" cy="7065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800" b="1" dirty="0">
                <a:solidFill>
                  <a:srgbClr val="FF0000"/>
                </a:solidFill>
              </a:rPr>
              <a:t>qì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148839" y="1436470"/>
            <a:ext cx="577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altLang="zh-CN" sz="5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624" y="130182"/>
            <a:ext cx="3615241" cy="145707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 bldLvl="0" animBg="1"/>
      <p:bldP spid="12" grpId="0" bldLvl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312439" y="1291845"/>
            <a:ext cx="1094298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请判断下列成语使用是否正确。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ts val="2000"/>
              </a:lnSpc>
              <a:buNone/>
            </a:pP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ts val="4800"/>
              </a:lnSpc>
              <a:buNone/>
            </a:pP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83" y="-156999"/>
            <a:ext cx="2770677" cy="21970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401" y="79032"/>
            <a:ext cx="3009197" cy="121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312439" y="1291845"/>
            <a:ext cx="1094298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请判断下列成语使用是否正确。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ts val="2000"/>
              </a:lnSpc>
              <a:buNone/>
            </a:pP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ts val="48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①柳州白沙大桥的“钻戒”设计真是</a:t>
            </a:r>
            <a:r>
              <a:rPr lang="zh-CN" altLang="en-US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巧妙绝伦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，引人注目。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ts val="48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②升旗仪式上居然还有同学在下面</a:t>
            </a:r>
            <a:r>
              <a:rPr lang="zh-CN" altLang="en-US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交头接耳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，真是不可思议。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ts val="48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③在城市里建造一座大型仿古建筑，设计师们无法做到</a:t>
            </a:r>
            <a:r>
              <a:rPr lang="zh-CN" altLang="en-US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就地取材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ts val="48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④校园里的大榕树千姿百态，</a:t>
            </a:r>
            <a:r>
              <a:rPr lang="zh-CN" altLang="en-US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惟妙惟肖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810367" y="2040061"/>
            <a:ext cx="577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5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83" y="-156999"/>
            <a:ext cx="2770677" cy="219706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1066875" y="2788277"/>
            <a:ext cx="577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5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01062" y="4258188"/>
            <a:ext cx="577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5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691753" y="4919395"/>
            <a:ext cx="577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endParaRPr lang="en-US" altLang="zh-CN" sz="5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7165" y="5842725"/>
            <a:ext cx="8083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惟妙惟肖：形容描写或模仿得十分生动逼真。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401" y="79032"/>
            <a:ext cx="3009197" cy="121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淘宝店chenying0907 55"/>
          <p:cNvPicPr>
            <a:picLocks noChangeAspect="1"/>
          </p:cNvPicPr>
          <p:nvPr/>
        </p:nvPicPr>
        <p:blipFill rotWithShape="1">
          <a:blip r:embed="rId1" cstate="print">
            <a:grayscl/>
          </a:blip>
          <a:srcRect l="756" t="-1" r="60879" b="45125"/>
          <a:stretch>
            <a:fillRect/>
          </a:stretch>
        </p:blipFill>
        <p:spPr>
          <a:xfrm rot="267497" flipV="1">
            <a:off x="36515" y="-337862"/>
            <a:ext cx="1217885" cy="2648278"/>
          </a:xfrm>
          <a:custGeom>
            <a:avLst/>
            <a:gdLst>
              <a:gd name="connsiteX0" fmla="*/ 0 w 4933559"/>
              <a:gd name="connsiteY0" fmla="*/ 556523 h 6434701"/>
              <a:gd name="connsiteX1" fmla="*/ 2346599 w 4933559"/>
              <a:gd name="connsiteY1" fmla="*/ 0 h 6434701"/>
              <a:gd name="connsiteX2" fmla="*/ 4779454 w 4933559"/>
              <a:gd name="connsiteY2" fmla="*/ 0 h 6434701"/>
              <a:gd name="connsiteX3" fmla="*/ 4933559 w 4933559"/>
              <a:gd name="connsiteY3" fmla="*/ 649788 h 6434701"/>
              <a:gd name="connsiteX4" fmla="*/ 4933559 w 4933559"/>
              <a:gd name="connsiteY4" fmla="*/ 6434701 h 6434701"/>
              <a:gd name="connsiteX5" fmla="*/ 1394077 w 4933559"/>
              <a:gd name="connsiteY5" fmla="*/ 6434701 h 6434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3559" h="6434701">
                <a:moveTo>
                  <a:pt x="0" y="556523"/>
                </a:moveTo>
                <a:lnTo>
                  <a:pt x="2346599" y="0"/>
                </a:lnTo>
                <a:lnTo>
                  <a:pt x="4779454" y="0"/>
                </a:lnTo>
                <a:lnTo>
                  <a:pt x="4933559" y="649788"/>
                </a:lnTo>
                <a:lnTo>
                  <a:pt x="4933559" y="6434701"/>
                </a:lnTo>
                <a:lnTo>
                  <a:pt x="1394077" y="6434701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874" y="107576"/>
            <a:ext cx="4575220" cy="18553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45458" y="1864976"/>
            <a:ext cx="11161059" cy="27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掌握说明文的基本知识，了解中国石拱桥的特点。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52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学习文章运用的多种说明方法，体会它们的作用。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52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结合具体语句，体会说明文语言的准确性。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52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激发对民族文化与社会主义事业的自豪感。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t="6912" r="16313" b="6683"/>
          <a:stretch>
            <a:fillRect/>
          </a:stretch>
        </p:blipFill>
        <p:spPr>
          <a:xfrm>
            <a:off x="9484659" y="4424083"/>
            <a:ext cx="2514600" cy="243391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1164</Words>
  <Application>WPS 演示</Application>
  <PresentationFormat>宽屏</PresentationFormat>
  <Paragraphs>124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9" baseType="lpstr">
      <vt:lpstr>Arial</vt:lpstr>
      <vt:lpstr>宋体</vt:lpstr>
      <vt:lpstr>Wingdings</vt:lpstr>
      <vt:lpstr>黑体</vt:lpstr>
      <vt:lpstr>微软雅黑</vt:lpstr>
      <vt:lpstr>楷体</vt:lpstr>
      <vt:lpstr>隶书</vt:lpstr>
      <vt:lpstr>Arial Unicode MS</vt:lpstr>
      <vt:lpstr>Calibri Light</vt:lpstr>
      <vt:lpstr>Calibri</vt:lpstr>
      <vt:lpstr>华文行楷</vt:lpstr>
      <vt:lpstr>华文宋体</vt:lpstr>
      <vt:lpstr>华文琥珀</vt:lpstr>
      <vt:lpstr>华文楷体</vt:lpstr>
      <vt:lpstr>华文彩云</vt:lpstr>
      <vt:lpstr>华文新魏</vt:lpstr>
      <vt:lpstr>华文中宋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1.自由朗读课文4—8自然段，说说赵州桥、卢沟桥具有怎样的特点？</vt:lpstr>
      <vt:lpstr>PowerPoint 演示文稿</vt:lpstr>
      <vt:lpstr>PowerPoint 演示文稿</vt:lpstr>
      <vt:lpstr>1.自由朗读课文4—8自然段，说说赵州桥、卢沟桥具有怎样的特点？</vt:lpstr>
      <vt:lpstr>PowerPoint 演示文稿</vt:lpstr>
      <vt:lpstr>PowerPoint 演示文稿</vt:lpstr>
      <vt:lpstr>1.自由朗读课文4—8自然段，说说赵州桥、卢沟桥具有怎样的特点？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柳州市第八中学录制  2018年10月27日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   จุ๊บ</cp:lastModifiedBy>
  <cp:revision>203</cp:revision>
  <dcterms:created xsi:type="dcterms:W3CDTF">2018-11-26T03:04:00Z</dcterms:created>
  <dcterms:modified xsi:type="dcterms:W3CDTF">2018-11-30T09:29:59Z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2052-10.1.0.7668</vt:lpwstr>
  </property>
</Properties>
</file>