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70" r:id="rId3"/>
    <p:sldId id="710" r:id="rId4"/>
    <p:sldId id="740" r:id="rId5"/>
    <p:sldId id="708" r:id="rId6"/>
    <p:sldId id="682" r:id="rId7"/>
    <p:sldId id="683" r:id="rId8"/>
    <p:sldId id="709" r:id="rId9"/>
    <p:sldId id="684" r:id="rId10"/>
    <p:sldId id="685" r:id="rId11"/>
    <p:sldId id="686" r:id="rId12"/>
    <p:sldId id="687" r:id="rId13"/>
    <p:sldId id="688" r:id="rId14"/>
    <p:sldId id="689" r:id="rId15"/>
    <p:sldId id="690" r:id="rId16"/>
    <p:sldId id="691" r:id="rId17"/>
    <p:sldId id="692" r:id="rId18"/>
    <p:sldId id="693" r:id="rId19"/>
    <p:sldId id="694" r:id="rId20"/>
    <p:sldId id="745" r:id="rId21"/>
    <p:sldId id="744" r:id="rId22"/>
    <p:sldId id="775" r:id="rId23"/>
    <p:sldId id="776" r:id="rId24"/>
    <p:sldId id="695" r:id="rId25"/>
    <p:sldId id="696" r:id="rId26"/>
    <p:sldId id="697" r:id="rId27"/>
    <p:sldId id="698" r:id="rId28"/>
    <p:sldId id="699" r:id="rId29"/>
    <p:sldId id="700" r:id="rId30"/>
    <p:sldId id="701" r:id="rId31"/>
    <p:sldId id="703" r:id="rId32"/>
    <p:sldId id="704" r:id="rId33"/>
    <p:sldId id="705" r:id="rId34"/>
    <p:sldId id="706" r:id="rId35"/>
    <p:sldId id="707" r:id="rId36"/>
    <p:sldId id="741" r:id="rId37"/>
    <p:sldId id="742" r:id="rId38"/>
    <p:sldId id="743" r:id="rId39"/>
    <p:sldId id="664" r:id="rId4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16"/>
      </p:cViewPr>
      <p:guideLst>
        <p:guide orient="horz" pos="2040"/>
        <p:guide pos="2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handoutMaster" Target="handoutMasters/handoutMaster1.xml"/><Relationship Id="rId41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B4C29B4A-6FB2-4720-A69D-4AED572749B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AA800C7-F171-4119-814A-FAA0ED6FE03F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49519-402F-4ECC-8D69-B142C67801E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A602-7727-42CB-BC7F-9DD1A1A275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327D-E316-4A55-9911-BAD630C1422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0A745-5724-4523-B3D6-A2386622BA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0C8E9-89CA-41EF-81F1-344A7D0C689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55654-DDBA-4FEE-B143-65C5EFBCA1A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4C052-1075-426D-AAE3-83FFBC35C60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7644C-7A1E-480E-A18A-C74C949FF5B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A92B-CD56-4674-BE7A-4BDF6B439B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74065-EB19-423F-B24A-849C04740AF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8C607-7631-4193-9B36-9D8A953AA7A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smtClean="0"/>
              <a:t> </a:t>
            </a:r>
            <a:r>
              <a:rPr lang="zh-CN" altLang="en-US" smtClean="0"/>
              <a:t>语文</a:t>
            </a:r>
            <a:r>
              <a:rPr lang="en-US" altLang="zh-CN" smtClean="0"/>
              <a:t>PPT</a:t>
            </a:r>
            <a:r>
              <a:rPr lang="zh-CN" altLang="en-US" smtClean="0"/>
              <a:t>课件资料店 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82A6A21-CBCD-4081-8C64-8C0614EB044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slide" Target="slide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1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6.jpeg"/><Relationship Id="rId1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565" y="-76835"/>
            <a:ext cx="9210675" cy="707898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53378" y="528082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179592" y="1703150"/>
            <a:ext cx="578762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录课单元：第六单元</a:t>
            </a:r>
            <a:endParaRPr lang="zh-CN" altLang="zh-CN" sz="3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1974215" y="3278505"/>
            <a:ext cx="5888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课《</a:t>
            </a:r>
            <a:r>
              <a:rPr lang="zh-CN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唐诗二首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53616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标题 68609"/>
          <p:cNvSpPr>
            <a:spLocks noGrp="1"/>
          </p:cNvSpPr>
          <p:nvPr>
            <p:ph type="title" idx="4294967295"/>
          </p:nvPr>
        </p:nvSpPr>
        <p:spPr>
          <a:xfrm>
            <a:off x="116205" y="240665"/>
            <a:ext cx="8229600" cy="1143000"/>
          </a:xfrm>
          <a:solidFill>
            <a:schemeClr val="accent1"/>
          </a:solidFill>
        </p:spPr>
        <p:txBody>
          <a:bodyPr vert="horz" wrap="square" lIns="91440" tIns="45720" rIns="91440" bIns="45720" anchor="ctr"/>
          <a:p>
            <a:pPr algn="l"/>
            <a:r>
              <a:rPr lang="zh-CN" altLang="en-US" sz="4000" b="1" dirty="0"/>
              <a:t>设疑自探</a:t>
            </a:r>
            <a:r>
              <a:rPr lang="zh-CN" altLang="en-US" sz="4000" dirty="0"/>
              <a:t>    </a:t>
            </a:r>
            <a:r>
              <a:rPr lang="zh-CN" altLang="en-US" sz="4000" b="1" dirty="0">
                <a:solidFill>
                  <a:srgbClr val="FF0000"/>
                </a:solidFill>
              </a:rPr>
              <a:t>整体感知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68611" name="内容占位符 68610"/>
          <p:cNvSpPr>
            <a:spLocks noGrp="1"/>
          </p:cNvSpPr>
          <p:nvPr>
            <p:ph idx="4294967295"/>
          </p:nvPr>
        </p:nvSpPr>
        <p:spPr>
          <a:xfrm>
            <a:off x="323850" y="1481138"/>
            <a:ext cx="8229600" cy="5543550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en-US" altLang="zh-CN" sz="2800" b="1"/>
              <a:t>1</a:t>
            </a:r>
            <a:r>
              <a:rPr lang="zh-CN" altLang="en-US" sz="2800" b="1" dirty="0"/>
              <a:t>、诗歌出现了哪些人物？</a:t>
            </a: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r>
              <a:rPr lang="en-US" altLang="zh-CN" sz="2800" b="1"/>
              <a:t>2</a:t>
            </a:r>
            <a:r>
              <a:rPr lang="zh-CN" altLang="en-US" sz="2800" b="1" dirty="0"/>
              <a:t>、诗歌主要讲了什么故事？</a:t>
            </a: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r>
              <a:rPr lang="en-US" altLang="zh-CN" sz="2800" b="1"/>
              <a:t>3</a:t>
            </a:r>
            <a:r>
              <a:rPr lang="zh-CN" altLang="en-US" sz="2800" b="1" dirty="0"/>
              <a:t>、围绕炭可以分为哪几个层次？</a:t>
            </a:r>
            <a:endParaRPr lang="zh-CN" altLang="en-US" sz="2800" b="1" dirty="0"/>
          </a:p>
          <a:p>
            <a:pPr>
              <a:buNone/>
            </a:pPr>
            <a:endParaRPr lang="zh-CN" altLang="en-US" sz="2800" b="1" dirty="0"/>
          </a:p>
        </p:txBody>
      </p:sp>
      <p:sp>
        <p:nvSpPr>
          <p:cNvPr id="68612" name="文本框 68611"/>
          <p:cNvSpPr txBox="1"/>
          <p:nvPr/>
        </p:nvSpPr>
        <p:spPr>
          <a:xfrm>
            <a:off x="323850" y="2270125"/>
            <a:ext cx="8820150" cy="51752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卖炭翁</a:t>
            </a:r>
            <a:r>
              <a:rPr lang="zh-CN" altLang="en-US" sz="2800" b="1" dirty="0">
                <a:latin typeface="宋体" panose="02010600030101010101" pitchFamily="2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黄衣使者白衫儿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（宫使）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8613" name="文本框 68612"/>
          <p:cNvSpPr txBox="1"/>
          <p:nvPr/>
        </p:nvSpPr>
        <p:spPr>
          <a:xfrm>
            <a:off x="414338" y="3844925"/>
            <a:ext cx="7632700" cy="944563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一个卖炭翁辛苦烧的一车炭最终被宫使用半匹红绡一丈绫掠夺一空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8614" name="文本框 68613"/>
          <p:cNvSpPr txBox="1"/>
          <p:nvPr/>
        </p:nvSpPr>
        <p:spPr>
          <a:xfrm>
            <a:off x="414338" y="5713413"/>
            <a:ext cx="7632700" cy="51752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烧炭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运炭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被夺炭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charRg st="15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32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11">
                                            <p:txEl>
                                              <p:charRg st="32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ldLvl="0" animBg="1"/>
      <p:bldP spid="68611" grpId="0" build="p"/>
      <p:bldP spid="68612" grpId="0" bldLvl="0" animBg="1"/>
      <p:bldP spid="68613" grpId="0" bldLvl="0" animBg="1"/>
      <p:bldP spid="686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标题 69633"/>
          <p:cNvSpPr>
            <a:spLocks noGrp="1"/>
          </p:cNvSpPr>
          <p:nvPr>
            <p:ph type="title" idx="4294967295"/>
          </p:nvPr>
        </p:nvSpPr>
        <p:spPr>
          <a:xfrm>
            <a:off x="456883" y="217488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设疑自探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 sz="480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品读诗文</a:t>
            </a:r>
            <a:endParaRPr lang="zh-CN" altLang="en-US" sz="36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635" name="内容占位符 69634"/>
          <p:cNvSpPr>
            <a:spLocks noGrp="1"/>
          </p:cNvSpPr>
          <p:nvPr>
            <p:ph idx="4294967295"/>
          </p:nvPr>
        </p:nvSpPr>
        <p:spPr>
          <a:xfrm>
            <a:off x="603568" y="1533208"/>
            <a:ext cx="9901237" cy="4525962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3600" b="1" dirty="0"/>
              <a:t>角度一：知道人物形象刻画方法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角度二：学会名句赏析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角度三：体会对比的写作手法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角度四：把握作者的情感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角度五：尝试归纳主旨</a:t>
            </a:r>
            <a:endParaRPr lang="zh-CN" altLang="en-US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6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635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charRg st="15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2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635">
                                            <p:txEl>
                                              <p:charRg st="2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charRg st="26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635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635">
                                            <p:txEl>
                                              <p:charRg st="4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charRg st="5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635">
                                            <p:txEl>
                                              <p:charRg st="5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635">
                                            <p:txEl>
                                              <p:charRg st="52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ldLvl="0" animBg="1"/>
      <p:bldP spid="696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标题 71681"/>
          <p:cNvSpPr>
            <a:spLocks noGrp="1"/>
          </p:cNvSpPr>
          <p:nvPr>
            <p:ph type="title" idx="4294967295"/>
          </p:nvPr>
        </p:nvSpPr>
        <p:spPr>
          <a:xfrm>
            <a:off x="-393065" y="212725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6666"/>
                </a:solidFill>
              </a:rPr>
              <a:t>设疑自探</a:t>
            </a:r>
            <a:r>
              <a:rPr lang="zh-CN" altLang="en-US" dirty="0"/>
              <a:t>   </a:t>
            </a:r>
            <a:r>
              <a:rPr lang="zh-CN" altLang="en-US" sz="3400" b="1" dirty="0">
                <a:solidFill>
                  <a:srgbClr val="FF0000"/>
                </a:solidFill>
              </a:rPr>
              <a:t>品读诗文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71683" name="内容占位符 7168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046288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3600" b="1" dirty="0"/>
              <a:t>角度一：人物形象刻画方法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我设计的问题是：</a:t>
            </a:r>
            <a:endParaRPr lang="zh-CN" altLang="en-US" sz="3600" b="1" dirty="0"/>
          </a:p>
        </p:txBody>
      </p:sp>
      <p:sp>
        <p:nvSpPr>
          <p:cNvPr id="71684" name="文本框 71683"/>
          <p:cNvSpPr txBox="1"/>
          <p:nvPr/>
        </p:nvSpPr>
        <p:spPr>
          <a:xfrm>
            <a:off x="563563" y="3165158"/>
            <a:ext cx="7559675" cy="24384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CC00CC"/>
                </a:solidFill>
                <a:latin typeface="宋体" panose="02010600030101010101" pitchFamily="2" charset="-122"/>
              </a:rPr>
              <a:t>1 </a:t>
            </a:r>
            <a:r>
              <a:rPr lang="zh-CN" altLang="en-US" sz="2800" b="1" dirty="0">
                <a:solidFill>
                  <a:srgbClr val="CC00CC"/>
                </a:solidFill>
                <a:latin typeface="宋体" panose="02010600030101010101" pitchFamily="2" charset="-122"/>
              </a:rPr>
              <a:t>．诗中刻画了两组人物，请分别用一个词概括人物形象。</a:t>
            </a:r>
            <a:endParaRPr lang="zh-CN" altLang="en-US" sz="2800" b="1" dirty="0">
              <a:solidFill>
                <a:srgbClr val="CC00CC"/>
              </a:solidFill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800" b="1">
                <a:solidFill>
                  <a:srgbClr val="CC00CC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CC00CC"/>
                </a:solidFill>
                <a:latin typeface="宋体" panose="02010600030101010101" pitchFamily="2" charset="-122"/>
              </a:rPr>
              <a:t>．本诗中有哪几种人物描写方法，举出诗句进行说明？ </a:t>
            </a:r>
            <a:endParaRPr lang="zh-CN" altLang="en-US" sz="2800" b="1" dirty="0">
              <a:solidFill>
                <a:srgbClr val="CC00CC"/>
              </a:solidFill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28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charRg st="13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  <p:bldP spid="7168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矩形 52227"/>
          <p:cNvSpPr/>
          <p:nvPr/>
        </p:nvSpPr>
        <p:spPr>
          <a:xfrm>
            <a:off x="323850" y="1628775"/>
            <a:ext cx="3508375" cy="173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满面尘灰烟火色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两鬓苍苍十指黑</a:t>
            </a:r>
            <a:r>
              <a:rPr lang="zh-CN" altLang="en-US" sz="3200" dirty="0">
                <a:latin typeface="宋体" panose="02010600030101010101" pitchFamily="2" charset="-122"/>
              </a:rPr>
              <a:t> 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sp>
        <p:nvSpPr>
          <p:cNvPr id="52229" name="右大括号 52228"/>
          <p:cNvSpPr/>
          <p:nvPr/>
        </p:nvSpPr>
        <p:spPr>
          <a:xfrm>
            <a:off x="3779838" y="1844675"/>
            <a:ext cx="287337" cy="1368425"/>
          </a:xfrm>
          <a:prstGeom prst="rightBrace">
            <a:avLst>
              <a:gd name="adj1" fmla="val 3964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2230" name="文本框 52229"/>
          <p:cNvSpPr txBox="1"/>
          <p:nvPr/>
        </p:nvSpPr>
        <p:spPr>
          <a:xfrm>
            <a:off x="4067175" y="2060575"/>
            <a:ext cx="30241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336600"/>
                </a:solidFill>
                <a:latin typeface="宋体" panose="02010600030101010101" pitchFamily="2" charset="-122"/>
              </a:rPr>
              <a:t>肖像描写</a:t>
            </a:r>
            <a:endParaRPr lang="zh-CN" altLang="en-US" sz="3600" b="1" dirty="0">
              <a:solidFill>
                <a:srgbClr val="336600"/>
              </a:solidFill>
              <a:latin typeface="宋体" panose="02010600030101010101" pitchFamily="2" charset="-122"/>
            </a:endParaRPr>
          </a:p>
        </p:txBody>
      </p:sp>
      <p:sp>
        <p:nvSpPr>
          <p:cNvPr id="52231" name="直接连接符 52230"/>
          <p:cNvSpPr/>
          <p:nvPr/>
        </p:nvSpPr>
        <p:spPr>
          <a:xfrm>
            <a:off x="2051050" y="3429000"/>
            <a:ext cx="0" cy="14414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2232" name="矩形 52231"/>
          <p:cNvSpPr/>
          <p:nvPr/>
        </p:nvSpPr>
        <p:spPr>
          <a:xfrm>
            <a:off x="323850" y="4870450"/>
            <a:ext cx="43767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烧炭艰辛、生活困苦</a:t>
            </a:r>
            <a:r>
              <a:rPr lang="zh-CN" altLang="en-US" dirty="0">
                <a:solidFill>
                  <a:srgbClr val="C00000"/>
                </a:solidFill>
                <a:latin typeface="宋体" panose="02010600030101010101" pitchFamily="2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21511" name="文本框 52232"/>
          <p:cNvSpPr txBox="1"/>
          <p:nvPr/>
        </p:nvSpPr>
        <p:spPr>
          <a:xfrm>
            <a:off x="8101013" y="6021388"/>
            <a:ext cx="6477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pic>
        <p:nvPicPr>
          <p:cNvPr id="52235" name="图片 5223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990590" y="832485"/>
            <a:ext cx="3058795" cy="519366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矩形 58371"/>
          <p:cNvSpPr/>
          <p:nvPr/>
        </p:nvSpPr>
        <p:spPr>
          <a:xfrm>
            <a:off x="539750" y="1770063"/>
            <a:ext cx="8239125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卖炭得钱何所营？身上衣裳口中食。</a:t>
            </a:r>
            <a:r>
              <a:rPr lang="en-US" altLang="zh-CN" sz="3600" b="1">
                <a:latin typeface="宋体" panose="02010600030101010101" pitchFamily="2" charset="-122"/>
              </a:rPr>
              <a:t>    </a:t>
            </a:r>
            <a:br>
              <a:rPr lang="en-US" altLang="zh-CN" sz="3600" b="1">
                <a:latin typeface="宋体" panose="02010600030101010101" pitchFamily="2" charset="-122"/>
              </a:rPr>
            </a:br>
            <a:r>
              <a:rPr lang="zh-CN" altLang="en-US" sz="3600" b="1" dirty="0">
                <a:latin typeface="宋体" panose="02010600030101010101" pitchFamily="2" charset="-122"/>
              </a:rPr>
              <a:t>可怜身上</a:t>
            </a:r>
            <a:r>
              <a:rPr lang="zh-CN" altLang="en-US" sz="3600" b="1" u="sng" dirty="0">
                <a:latin typeface="宋体" panose="02010600030101010101" pitchFamily="2" charset="-122"/>
              </a:rPr>
              <a:t>衣正单</a:t>
            </a:r>
            <a:r>
              <a:rPr lang="zh-CN" altLang="en-US" sz="3600" b="1" dirty="0">
                <a:latin typeface="宋体" panose="02010600030101010101" pitchFamily="2" charset="-122"/>
              </a:rPr>
              <a:t>，</a:t>
            </a:r>
            <a:r>
              <a:rPr lang="zh-CN" altLang="en-US" sz="3600" b="1" u="sng" dirty="0">
                <a:latin typeface="宋体" panose="02010600030101010101" pitchFamily="2" charset="-122"/>
              </a:rPr>
              <a:t>心忧炭贱愿天寒。</a:t>
            </a:r>
            <a:r>
              <a:rPr lang="en-US" altLang="zh-CN" sz="3600" b="1">
                <a:latin typeface="宋体" panose="02010600030101010101" pitchFamily="2" charset="-122"/>
              </a:rPr>
              <a:t>  </a:t>
            </a:r>
            <a:endParaRPr lang="en-US" altLang="zh-CN" sz="3600" b="1">
              <a:latin typeface="宋体" panose="02010600030101010101" pitchFamily="2" charset="-122"/>
            </a:endParaRPr>
          </a:p>
        </p:txBody>
      </p:sp>
      <p:sp>
        <p:nvSpPr>
          <p:cNvPr id="58373" name="矩形 58372"/>
          <p:cNvSpPr/>
          <p:nvPr/>
        </p:nvSpPr>
        <p:spPr>
          <a:xfrm>
            <a:off x="4932363" y="2994025"/>
            <a:ext cx="21463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336600"/>
                </a:solidFill>
                <a:latin typeface="宋体" panose="02010600030101010101" pitchFamily="2" charset="-122"/>
              </a:rPr>
              <a:t>心理描写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58378" name="直接连接符 58377"/>
          <p:cNvSpPr/>
          <p:nvPr/>
        </p:nvSpPr>
        <p:spPr>
          <a:xfrm>
            <a:off x="4457700" y="4076700"/>
            <a:ext cx="0" cy="1223963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8379" name="矩形 58378"/>
          <p:cNvSpPr/>
          <p:nvPr/>
        </p:nvSpPr>
        <p:spPr>
          <a:xfrm>
            <a:off x="2470150" y="5300663"/>
            <a:ext cx="46085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生活困苦、艰辛</a:t>
            </a:r>
            <a:endParaRPr lang="zh-CN" altLang="en-US" sz="3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534" name="文本框 58379"/>
          <p:cNvSpPr txBox="1"/>
          <p:nvPr/>
        </p:nvSpPr>
        <p:spPr>
          <a:xfrm>
            <a:off x="7524750" y="6594475"/>
            <a:ext cx="50323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58382" name="文本框 58381"/>
          <p:cNvSpPr txBox="1"/>
          <p:nvPr/>
        </p:nvSpPr>
        <p:spPr>
          <a:xfrm>
            <a:off x="1979613" y="2994025"/>
            <a:ext cx="30241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336600"/>
                </a:solidFill>
                <a:latin typeface="宋体" panose="02010600030101010101" pitchFamily="2" charset="-122"/>
              </a:rPr>
              <a:t>肖像描写</a:t>
            </a:r>
            <a:endParaRPr lang="zh-CN" altLang="en-US" sz="3600" b="1" dirty="0">
              <a:solidFill>
                <a:srgbClr val="336600"/>
              </a:solidFill>
              <a:latin typeface="宋体" panose="02010600030101010101" pitchFamily="2" charset="-122"/>
            </a:endParaRPr>
          </a:p>
        </p:txBody>
      </p:sp>
      <p:sp>
        <p:nvSpPr>
          <p:cNvPr id="58383" name="椭圆 58382"/>
          <p:cNvSpPr/>
          <p:nvPr/>
        </p:nvSpPr>
        <p:spPr>
          <a:xfrm>
            <a:off x="311150" y="1174750"/>
            <a:ext cx="8293100" cy="29019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8379" grpId="0"/>
      <p:bldP spid="583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59395"/>
          <p:cNvSpPr/>
          <p:nvPr/>
        </p:nvSpPr>
        <p:spPr>
          <a:xfrm>
            <a:off x="508000" y="1784350"/>
            <a:ext cx="8242300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夜来城外一尺雪，晓  炭车  冰辙。</a:t>
            </a:r>
            <a:r>
              <a:rPr lang="en-US" altLang="zh-CN" sz="3600" b="1">
                <a:latin typeface="宋体" panose="02010600030101010101" pitchFamily="2" charset="-122"/>
              </a:rPr>
              <a:t>    </a:t>
            </a:r>
            <a:br>
              <a:rPr lang="en-US" altLang="zh-CN" sz="3600" b="1">
                <a:latin typeface="宋体" panose="02010600030101010101" pitchFamily="2" charset="-122"/>
              </a:rPr>
            </a:br>
            <a:r>
              <a:rPr lang="zh-CN" altLang="en-US" sz="3600" b="1" dirty="0">
                <a:latin typeface="宋体" panose="02010600030101010101" pitchFamily="2" charset="-122"/>
              </a:rPr>
              <a:t>牛困人饥日已高，市南门外泥中  。</a:t>
            </a:r>
            <a:r>
              <a:rPr lang="en-US" altLang="zh-CN" sz="3600" b="1">
                <a:latin typeface="宋体" panose="02010600030101010101" pitchFamily="2" charset="-122"/>
              </a:rPr>
              <a:t> </a:t>
            </a:r>
            <a:r>
              <a:rPr lang="en-US" altLang="zh-CN">
                <a:latin typeface="宋体" panose="02010600030101010101" pitchFamily="2" charset="-122"/>
              </a:rPr>
              <a:t> 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59399" name="文本框 59398"/>
          <p:cNvSpPr txBox="1"/>
          <p:nvPr/>
        </p:nvSpPr>
        <p:spPr>
          <a:xfrm>
            <a:off x="5148580" y="3067050"/>
            <a:ext cx="2143125" cy="64516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动作描写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9400" name="直接连接符 59399"/>
          <p:cNvSpPr/>
          <p:nvPr/>
        </p:nvSpPr>
        <p:spPr>
          <a:xfrm>
            <a:off x="4175125" y="3859213"/>
            <a:ext cx="0" cy="122396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9401" name="文本框 59400"/>
          <p:cNvSpPr txBox="1"/>
          <p:nvPr/>
        </p:nvSpPr>
        <p:spPr>
          <a:xfrm>
            <a:off x="3024188" y="5083175"/>
            <a:ext cx="30972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</a:rPr>
              <a:t>运炭的艰难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59405" name="文本框 59404"/>
          <p:cNvSpPr txBox="1"/>
          <p:nvPr/>
        </p:nvSpPr>
        <p:spPr>
          <a:xfrm>
            <a:off x="4654550" y="1703388"/>
            <a:ext cx="5762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驾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9406" name="文本框 59405"/>
          <p:cNvSpPr txBox="1"/>
          <p:nvPr/>
        </p:nvSpPr>
        <p:spPr>
          <a:xfrm>
            <a:off x="6002338" y="1703388"/>
            <a:ext cx="7921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辗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9407" name="文本框 59406"/>
          <p:cNvSpPr txBox="1"/>
          <p:nvPr/>
        </p:nvSpPr>
        <p:spPr>
          <a:xfrm>
            <a:off x="6877050" y="2314575"/>
            <a:ext cx="18732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歇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9408" name="椭圆 59407"/>
          <p:cNvSpPr/>
          <p:nvPr/>
        </p:nvSpPr>
        <p:spPr>
          <a:xfrm>
            <a:off x="259398" y="1299528"/>
            <a:ext cx="8316912" cy="2160587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 bldLvl="0" animBg="1"/>
      <p:bldP spid="59401" grpId="0"/>
      <p:bldP spid="59405" grpId="0"/>
      <p:bldP spid="59406" grpId="0"/>
      <p:bldP spid="594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矩形 60419"/>
          <p:cNvSpPr/>
          <p:nvPr/>
        </p:nvSpPr>
        <p:spPr>
          <a:xfrm>
            <a:off x="684213" y="1209675"/>
            <a:ext cx="4084637" cy="173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翩翩两骑来是谁？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黄衣使者白衫儿。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0421" name="右大括号 60420"/>
          <p:cNvSpPr/>
          <p:nvPr/>
        </p:nvSpPr>
        <p:spPr>
          <a:xfrm>
            <a:off x="4500563" y="1412875"/>
            <a:ext cx="287337" cy="1368425"/>
          </a:xfrm>
          <a:prstGeom prst="rightBrace">
            <a:avLst>
              <a:gd name="adj1" fmla="val 3964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>
              <a:buFont typeface="Arial" panose="020B0604020202020204" pitchFamily="34" charset="0"/>
            </a:pPr>
            <a:endParaRPr lang="zh-CN" altLang="en-US" dirty="0">
              <a:solidFill>
                <a:srgbClr val="333300"/>
              </a:solidFill>
              <a:latin typeface="宋体" panose="02010600030101010101" pitchFamily="2" charset="-122"/>
            </a:endParaRPr>
          </a:p>
        </p:txBody>
      </p:sp>
      <p:sp>
        <p:nvSpPr>
          <p:cNvPr id="60422" name="文本框 60421"/>
          <p:cNvSpPr txBox="1"/>
          <p:nvPr/>
        </p:nvSpPr>
        <p:spPr>
          <a:xfrm>
            <a:off x="5076825" y="1773238"/>
            <a:ext cx="2447925" cy="641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肖像描写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0423" name="直接连接符 60422"/>
          <p:cNvSpPr/>
          <p:nvPr/>
        </p:nvSpPr>
        <p:spPr>
          <a:xfrm>
            <a:off x="5940425" y="2492375"/>
            <a:ext cx="0" cy="13684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0424" name="矩形 60423"/>
          <p:cNvSpPr/>
          <p:nvPr/>
        </p:nvSpPr>
        <p:spPr>
          <a:xfrm>
            <a:off x="4356100" y="4221163"/>
            <a:ext cx="45434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趾高气扬、得意忘形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24583" name="左箭头 60424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60426" name="图片 6042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070" y="2949575"/>
            <a:ext cx="3365500" cy="3359150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bldLvl="0" animBg="1"/>
      <p:bldP spid="60422" grpId="0" bldLvl="0" animBg="1"/>
      <p:bldP spid="604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61443"/>
          <p:cNvSpPr/>
          <p:nvPr/>
        </p:nvSpPr>
        <p:spPr>
          <a:xfrm>
            <a:off x="611188" y="1089025"/>
            <a:ext cx="3917950" cy="1739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手把文书口称敕，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回车叱牛牵向北。</a:t>
            </a:r>
            <a:r>
              <a:rPr lang="zh-CN" altLang="en-US" dirty="0">
                <a:latin typeface="宋体" panose="02010600030101010101" pitchFamily="2" charset="-122"/>
              </a:rPr>
              <a:t> </a:t>
            </a: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61445" name="右大括号 61444"/>
          <p:cNvSpPr/>
          <p:nvPr/>
        </p:nvSpPr>
        <p:spPr>
          <a:xfrm>
            <a:off x="4356100" y="1268413"/>
            <a:ext cx="287338" cy="1655762"/>
          </a:xfrm>
          <a:prstGeom prst="rightBrace">
            <a:avLst>
              <a:gd name="adj1" fmla="val 47966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1446" name="文本框 61445"/>
          <p:cNvSpPr txBox="1"/>
          <p:nvPr/>
        </p:nvSpPr>
        <p:spPr>
          <a:xfrm>
            <a:off x="5003800" y="1844675"/>
            <a:ext cx="2089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动作描写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1447" name="直接连接符 61446"/>
          <p:cNvSpPr/>
          <p:nvPr/>
        </p:nvSpPr>
        <p:spPr>
          <a:xfrm>
            <a:off x="5940425" y="2708275"/>
            <a:ext cx="0" cy="14414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48" name="矩形 61447"/>
          <p:cNvSpPr/>
          <p:nvPr/>
        </p:nvSpPr>
        <p:spPr>
          <a:xfrm>
            <a:off x="3924300" y="4292600"/>
            <a:ext cx="4543425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仗势凌人、蛮不讲理</a:t>
            </a:r>
            <a:r>
              <a:rPr lang="zh-CN" altLang="en-US" sz="3600" b="1" dirty="0">
                <a:latin typeface="宋体" panose="02010600030101010101" pitchFamily="2" charset="-122"/>
              </a:rPr>
              <a:t>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25607" name="左箭头 61448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64515"/>
          <p:cNvSpPr/>
          <p:nvPr/>
        </p:nvSpPr>
        <p:spPr>
          <a:xfrm>
            <a:off x="755650" y="908050"/>
            <a:ext cx="8243888" cy="11906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一车炭，千余斤，宫使驱将      。</a:t>
            </a:r>
            <a:r>
              <a:rPr lang="en-US" altLang="zh-CN" sz="3600" b="1">
                <a:latin typeface="宋体" panose="02010600030101010101" pitchFamily="2" charset="-122"/>
              </a:rPr>
              <a:t>    </a:t>
            </a:r>
            <a:br>
              <a:rPr lang="en-US" altLang="zh-CN" sz="3600" b="1">
                <a:latin typeface="宋体" panose="02010600030101010101" pitchFamily="2" charset="-122"/>
              </a:rPr>
            </a:br>
            <a:r>
              <a:rPr lang="zh-CN" altLang="en-US" sz="3600" b="1" dirty="0">
                <a:latin typeface="宋体" panose="02010600030101010101" pitchFamily="2" charset="-122"/>
              </a:rPr>
              <a:t>半匹红绡一丈绫，系向牛头充炭直。 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4518" name="直接连接符 64517"/>
          <p:cNvSpPr/>
          <p:nvPr/>
        </p:nvSpPr>
        <p:spPr>
          <a:xfrm>
            <a:off x="4373563" y="2506663"/>
            <a:ext cx="0" cy="7207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19" name="矩形 64518"/>
          <p:cNvSpPr/>
          <p:nvPr/>
        </p:nvSpPr>
        <p:spPr>
          <a:xfrm>
            <a:off x="5006975" y="2098675"/>
            <a:ext cx="2146300" cy="6413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心理描写 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4520" name="矩形 64519"/>
          <p:cNvSpPr/>
          <p:nvPr/>
        </p:nvSpPr>
        <p:spPr>
          <a:xfrm>
            <a:off x="611188" y="3141663"/>
            <a:ext cx="7983537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炭被掠夺，虽然舍不得，但无可奈何。</a:t>
            </a:r>
            <a:endParaRPr lang="zh-CN" altLang="en-US" sz="36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6630" name="左箭头 64520">
            <a:hlinkClick r:id="rId1" action="ppaction://hlinksldjump"/>
          </p:cNvPr>
          <p:cNvSpPr/>
          <p:nvPr/>
        </p:nvSpPr>
        <p:spPr>
          <a:xfrm>
            <a:off x="8316913" y="6165850"/>
            <a:ext cx="287337" cy="142875"/>
          </a:xfrm>
          <a:prstGeom prst="leftArrow">
            <a:avLst>
              <a:gd name="adj1" fmla="val 50000"/>
              <a:gd name="adj2" fmla="val 50259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4522" name="文本框 64521"/>
          <p:cNvSpPr txBox="1"/>
          <p:nvPr/>
        </p:nvSpPr>
        <p:spPr>
          <a:xfrm>
            <a:off x="6300788" y="908050"/>
            <a:ext cx="30241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u="sng" dirty="0">
                <a:latin typeface="宋体" panose="02010600030101010101" pitchFamily="2" charset="-122"/>
              </a:rPr>
              <a:t>惜不得</a:t>
            </a:r>
            <a:endParaRPr lang="zh-CN" altLang="en-US" sz="3600" b="1" u="sng" dirty="0">
              <a:latin typeface="宋体" panose="02010600030101010101" pitchFamily="2" charset="-122"/>
            </a:endParaRPr>
          </a:p>
        </p:txBody>
      </p:sp>
      <p:sp>
        <p:nvSpPr>
          <p:cNvPr id="64523" name="椭圆 64522"/>
          <p:cNvSpPr/>
          <p:nvPr/>
        </p:nvSpPr>
        <p:spPr>
          <a:xfrm>
            <a:off x="180975" y="742950"/>
            <a:ext cx="8208963" cy="1873250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64524" name="图片 6452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75" y="3698240"/>
            <a:ext cx="3851275" cy="2726689"/>
          </a:xfrm>
          <a:prstGeom prst="rect">
            <a:avLst/>
          </a:prstGeom>
          <a:noFill/>
          <a:ln w="9525"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bldLvl="0" animBg="1"/>
      <p:bldP spid="64520" grpId="0"/>
      <p:bldP spid="645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8" name="矩形 62467"/>
          <p:cNvSpPr/>
          <p:nvPr/>
        </p:nvSpPr>
        <p:spPr>
          <a:xfrm>
            <a:off x="396875" y="1698625"/>
            <a:ext cx="168751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卖炭翁</a:t>
            </a:r>
            <a:r>
              <a:rPr lang="zh-CN" altLang="en-US" sz="3600" dirty="0">
                <a:latin typeface="宋体" panose="02010600030101010101" pitchFamily="2" charset="-122"/>
              </a:rPr>
              <a:t> </a:t>
            </a:r>
            <a:endParaRPr lang="zh-CN" altLang="en-US" sz="3600" dirty="0">
              <a:latin typeface="宋体" panose="02010600030101010101" pitchFamily="2" charset="-122"/>
            </a:endParaRPr>
          </a:p>
        </p:txBody>
      </p:sp>
      <p:sp>
        <p:nvSpPr>
          <p:cNvPr id="62469" name="文本框 62468"/>
          <p:cNvSpPr txBox="1"/>
          <p:nvPr/>
        </p:nvSpPr>
        <p:spPr>
          <a:xfrm>
            <a:off x="541338" y="3787775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宫使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2470" name="矩形 62469"/>
          <p:cNvSpPr/>
          <p:nvPr/>
        </p:nvSpPr>
        <p:spPr>
          <a:xfrm>
            <a:off x="2268538" y="906463"/>
            <a:ext cx="295116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烧炭艰辛</a:t>
            </a:r>
            <a:endParaRPr lang="zh-CN" altLang="en-US" sz="3600" b="1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62471" name="矩形 62470"/>
          <p:cNvSpPr/>
          <p:nvPr/>
        </p:nvSpPr>
        <p:spPr>
          <a:xfrm>
            <a:off x="2341563" y="1627188"/>
            <a:ext cx="20193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运炭艰难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2472" name="文本框 62471"/>
          <p:cNvSpPr txBox="1"/>
          <p:nvPr/>
        </p:nvSpPr>
        <p:spPr>
          <a:xfrm>
            <a:off x="2341563" y="2419350"/>
            <a:ext cx="25193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炭被掠夺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2473" name="文本框 62472"/>
          <p:cNvSpPr txBox="1"/>
          <p:nvPr/>
        </p:nvSpPr>
        <p:spPr>
          <a:xfrm>
            <a:off x="5365750" y="2346325"/>
            <a:ext cx="3311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生活困苦艰辛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2474" name="左大括号 62473"/>
          <p:cNvSpPr/>
          <p:nvPr/>
        </p:nvSpPr>
        <p:spPr>
          <a:xfrm>
            <a:off x="2066925" y="887413"/>
            <a:ext cx="142875" cy="2519362"/>
          </a:xfrm>
          <a:prstGeom prst="leftBrace">
            <a:avLst>
              <a:gd name="adj1" fmla="val 146781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2475" name="矩形 62474"/>
          <p:cNvSpPr/>
          <p:nvPr/>
        </p:nvSpPr>
        <p:spPr>
          <a:xfrm>
            <a:off x="2295525" y="3783013"/>
            <a:ext cx="1098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latin typeface="宋体" panose="02010600030101010101" pitchFamily="2" charset="-122"/>
              </a:rPr>
              <a:t>夺炭</a:t>
            </a:r>
            <a:endParaRPr lang="zh-CN" altLang="en-US" sz="3600" b="1" dirty="0">
              <a:latin typeface="宋体" panose="02010600030101010101" pitchFamily="2" charset="-122"/>
            </a:endParaRPr>
          </a:p>
        </p:txBody>
      </p:sp>
      <p:sp>
        <p:nvSpPr>
          <p:cNvPr id="62476" name="文本框 62475"/>
          <p:cNvSpPr txBox="1"/>
          <p:nvPr/>
        </p:nvSpPr>
        <p:spPr>
          <a:xfrm>
            <a:off x="4510088" y="1749743"/>
            <a:ext cx="4500562" cy="5191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（肖像、心理、动作描写）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62478" name="直接连接符 62477"/>
          <p:cNvSpPr/>
          <p:nvPr/>
        </p:nvSpPr>
        <p:spPr>
          <a:xfrm>
            <a:off x="1044575" y="2274888"/>
            <a:ext cx="0" cy="13684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2479" name="文本框 62478"/>
          <p:cNvSpPr txBox="1"/>
          <p:nvPr/>
        </p:nvSpPr>
        <p:spPr>
          <a:xfrm>
            <a:off x="1116013" y="2490788"/>
            <a:ext cx="611187" cy="1152525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对比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2481" name="文本框 62480"/>
          <p:cNvSpPr txBox="1"/>
          <p:nvPr/>
        </p:nvSpPr>
        <p:spPr>
          <a:xfrm>
            <a:off x="3349625" y="3859213"/>
            <a:ext cx="32035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（肖像、动作描写</a:t>
            </a:r>
            <a:r>
              <a:rPr lang="zh-CN" altLang="en-US" sz="2800" b="1" dirty="0">
                <a:solidFill>
                  <a:srgbClr val="336600"/>
                </a:solidFill>
                <a:latin typeface="宋体" panose="02010600030101010101" pitchFamily="2" charset="-122"/>
              </a:rPr>
              <a:t>）</a:t>
            </a:r>
            <a:endParaRPr lang="zh-CN" altLang="en-US" sz="2800" b="1" dirty="0">
              <a:solidFill>
                <a:srgbClr val="336600"/>
              </a:solidFill>
              <a:latin typeface="宋体" panose="02010600030101010101" pitchFamily="2" charset="-122"/>
            </a:endParaRPr>
          </a:p>
        </p:txBody>
      </p:sp>
      <p:sp>
        <p:nvSpPr>
          <p:cNvPr id="62482" name="矩形 62481"/>
          <p:cNvSpPr/>
          <p:nvPr/>
        </p:nvSpPr>
        <p:spPr>
          <a:xfrm>
            <a:off x="6516688" y="3238500"/>
            <a:ext cx="2255837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仗势凌人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蛮横冷酷</a:t>
            </a:r>
            <a:endParaRPr lang="zh-CN" altLang="en-US" sz="36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  <p:bldP spid="62470" grpId="0"/>
      <p:bldP spid="62471" grpId="0"/>
      <p:bldP spid="62472" grpId="0"/>
      <p:bldP spid="62473" grpId="0"/>
      <p:bldP spid="62475" grpId="0"/>
      <p:bldP spid="62476" grpId="0" bldLvl="0" animBg="1"/>
      <p:bldP spid="62479" grpId="0"/>
      <p:bldP spid="62481" grpId="0"/>
      <p:bldP spid="62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50177" descr="11D59410U60129317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79375" y="706438"/>
            <a:ext cx="8986838" cy="5818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文本框 50179"/>
          <p:cNvSpPr txBox="1"/>
          <p:nvPr/>
        </p:nvSpPr>
        <p:spPr>
          <a:xfrm>
            <a:off x="3219450" y="3705225"/>
            <a:ext cx="3000375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4000" b="1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卖炭翁</a:t>
            </a:r>
            <a:endParaRPr kumimoji="0" lang="zh-CN" altLang="en-US" sz="4000" b="1" kern="1200" cap="none" spc="0" normalizeH="0" baseline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文本框 1"/>
          <p:cNvSpPr txBox="1"/>
          <p:nvPr/>
        </p:nvSpPr>
        <p:spPr>
          <a:xfrm>
            <a:off x="1849438" y="2165350"/>
            <a:ext cx="5445125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6600" b="1">
                <a:latin typeface="Times New Roman" panose="02020603050405020304" pitchFamily="18" charset="0"/>
              </a:rPr>
              <a:t>24  </a:t>
            </a:r>
            <a:r>
              <a:rPr lang="zh-CN" altLang="zh-CN" sz="6600" b="1" dirty="0">
                <a:latin typeface="Times New Roman" panose="02020603050405020304" pitchFamily="18" charset="0"/>
              </a:rPr>
              <a:t>唐诗二首</a:t>
            </a:r>
            <a:endParaRPr lang="zh-CN" altLang="zh-CN" sz="6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5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21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5565" y="-76835"/>
            <a:ext cx="9210675" cy="7078980"/>
          </a:xfrm>
          <a:prstGeom prst="rect">
            <a:avLst/>
          </a:prstGeom>
        </p:spPr>
      </p:pic>
      <p:sp>
        <p:nvSpPr>
          <p:cNvPr id="9219" name="文本框 3"/>
          <p:cNvSpPr txBox="1"/>
          <p:nvPr/>
        </p:nvSpPr>
        <p:spPr>
          <a:xfrm>
            <a:off x="353378" y="528082"/>
            <a:ext cx="6150769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 dirty="0">
                <a:latin typeface="微软雅黑" panose="020B0503020204020204" charset="-122"/>
                <a:ea typeface="微软雅黑" panose="020B0503020204020204" charset="-122"/>
              </a:rPr>
              <a:t>教材版本：人教版八年级下册</a:t>
            </a:r>
            <a:endParaRPr lang="zh-CN" altLang="zh-CN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0" name="文本框 4"/>
          <p:cNvSpPr txBox="1"/>
          <p:nvPr/>
        </p:nvSpPr>
        <p:spPr>
          <a:xfrm>
            <a:off x="1179592" y="1703150"/>
            <a:ext cx="5787628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3000" b="1" dirty="0">
                <a:latin typeface="微软雅黑" panose="020B0503020204020204" charset="-122"/>
                <a:ea typeface="微软雅黑" panose="020B0503020204020204" charset="-122"/>
              </a:rPr>
              <a:t>录课单元：第六单元</a:t>
            </a:r>
            <a:endParaRPr lang="zh-CN" altLang="zh-CN" sz="3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221" name="文本框 5"/>
          <p:cNvSpPr txBox="1"/>
          <p:nvPr/>
        </p:nvSpPr>
        <p:spPr>
          <a:xfrm>
            <a:off x="1974215" y="3278505"/>
            <a:ext cx="588835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课《</a:t>
            </a:r>
            <a:r>
              <a:rPr lang="zh-CN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唐诗二首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22" name="文本框 6"/>
          <p:cNvSpPr txBox="1"/>
          <p:nvPr/>
        </p:nvSpPr>
        <p:spPr>
          <a:xfrm>
            <a:off x="5079206" y="5361623"/>
            <a:ext cx="3571875" cy="460375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zh-CN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执教教师：邓洪文</a:t>
            </a:r>
            <a:endParaRPr lang="zh-CN" altLang="zh-CN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50177" descr="11D59410U60129317"/>
          <p:cNvPicPr>
            <a:picLocks noChangeAspect="1"/>
          </p:cNvPicPr>
          <p:nvPr/>
        </p:nvPicPr>
        <p:blipFill>
          <a:blip r:embed="rId1">
            <a:lum bright="70001" contrast="-70000"/>
          </a:blip>
          <a:stretch>
            <a:fillRect/>
          </a:stretch>
        </p:blipFill>
        <p:spPr>
          <a:xfrm>
            <a:off x="79375" y="706438"/>
            <a:ext cx="8986838" cy="5818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0" name="文本框 50179"/>
          <p:cNvSpPr txBox="1"/>
          <p:nvPr/>
        </p:nvSpPr>
        <p:spPr>
          <a:xfrm>
            <a:off x="3219450" y="3705225"/>
            <a:ext cx="3000375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algn="ctr" defTabSz="914400" eaLnBrk="1" hangingPunct="1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4000" b="1" kern="1200" cap="none" spc="0" normalizeH="0" baseline="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卖炭翁</a:t>
            </a:r>
            <a:endParaRPr kumimoji="0" lang="zh-CN" altLang="en-US" sz="4000" b="1" kern="1200" cap="none" spc="0" normalizeH="0" baseline="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316" name="文本框 1"/>
          <p:cNvSpPr txBox="1"/>
          <p:nvPr/>
        </p:nvSpPr>
        <p:spPr>
          <a:xfrm>
            <a:off x="1849438" y="2165350"/>
            <a:ext cx="5445125" cy="1096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en-US" altLang="zh-CN" sz="6600" b="1">
                <a:latin typeface="Times New Roman" panose="02020603050405020304" pitchFamily="18" charset="0"/>
              </a:rPr>
              <a:t>24  </a:t>
            </a:r>
            <a:r>
              <a:rPr lang="zh-CN" altLang="zh-CN" sz="6600" b="1" dirty="0">
                <a:latin typeface="Times New Roman" panose="02020603050405020304" pitchFamily="18" charset="0"/>
              </a:rPr>
              <a:t>唐诗二首</a:t>
            </a:r>
            <a:endParaRPr lang="zh-CN" altLang="zh-CN" sz="6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标题 72705"/>
          <p:cNvSpPr>
            <a:spLocks noGrp="1"/>
          </p:cNvSpPr>
          <p:nvPr>
            <p:ph type="title" idx="4294967295"/>
          </p:nvPr>
        </p:nvSpPr>
        <p:spPr>
          <a:xfrm>
            <a:off x="-306070" y="38735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6666"/>
                </a:solidFill>
              </a:rPr>
              <a:t>设疑自探</a:t>
            </a:r>
            <a:r>
              <a:rPr lang="zh-CN" altLang="en-US" dirty="0"/>
              <a:t>   </a:t>
            </a:r>
            <a:r>
              <a:rPr lang="zh-CN" altLang="en-US" sz="3400" b="1" dirty="0">
                <a:solidFill>
                  <a:srgbClr val="FF0000"/>
                </a:solidFill>
              </a:rPr>
              <a:t>品读诗文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27651" name="文本占位符 72706"/>
          <p:cNvSpPr>
            <a:spLocks noGrp="1"/>
          </p:cNvSpPr>
          <p:nvPr>
            <p:ph idx="4294967295"/>
          </p:nvPr>
        </p:nvSpPr>
        <p:spPr>
          <a:xfrm>
            <a:off x="299085" y="1165860"/>
            <a:ext cx="8430895" cy="5044440"/>
          </a:xfrm>
          <a:solidFill>
            <a:schemeClr val="accent1"/>
          </a:solidFill>
        </p:spPr>
        <p:txBody>
          <a:bodyPr vert="horz" wrap="square" lIns="91440" tIns="45720" rIns="91440" bIns="45720" anchor="t"/>
          <a:p>
            <a:pPr>
              <a:lnSpc>
                <a:spcPct val="90000"/>
              </a:lnSpc>
              <a:buNone/>
            </a:pPr>
            <a:r>
              <a:rPr lang="zh-CN" altLang="en-US" sz="3600" b="1" dirty="0">
                <a:solidFill>
                  <a:srgbClr val="0033CC"/>
                </a:solidFill>
              </a:rPr>
              <a:t>针对角度二：</a:t>
            </a:r>
            <a:r>
              <a:rPr lang="zh-CN" altLang="en-US" sz="3600" b="1" dirty="0">
                <a:solidFill>
                  <a:srgbClr val="FF0000"/>
                </a:solidFill>
              </a:rPr>
              <a:t>学会名句赏析</a:t>
            </a:r>
            <a:endParaRPr lang="zh-CN" altLang="en-US" sz="3600" b="1" dirty="0"/>
          </a:p>
          <a:p>
            <a:pPr>
              <a:lnSpc>
                <a:spcPct val="90000"/>
              </a:lnSpc>
            </a:pPr>
            <a:r>
              <a:rPr lang="zh-CN" altLang="en-US" sz="3600" b="1" dirty="0"/>
              <a:t>示例一：</a:t>
            </a:r>
            <a:r>
              <a:rPr lang="zh-CN" altLang="en-US" sz="2800" b="1" dirty="0">
                <a:solidFill>
                  <a:srgbClr val="FF0000"/>
                </a:solidFill>
              </a:rPr>
              <a:t>满面尘灰烟火色，两鬓苍苍十指黑</a:t>
            </a:r>
            <a:endParaRPr lang="zh-CN" altLang="en-US" sz="2800" b="1" dirty="0"/>
          </a:p>
          <a:p>
            <a:pPr>
              <a:lnSpc>
                <a:spcPct val="90000"/>
              </a:lnSpc>
            </a:pPr>
            <a:r>
              <a:rPr lang="zh-CN" altLang="en-US" b="1" dirty="0"/>
              <a:t>他满脸灰尘，完全是烟熏火燎的颜色；两鬓花白，十个指头就如乌炭一样黑。诗人用简练的笔触勾勒出人物外貌，抓住三个部位（脸、鬓、手）、三种颜色（脸是焦黄色，鬓发是灰白，十指是乌黑），形象地描绘出卖炭翁的生存状态：</a:t>
            </a:r>
            <a:r>
              <a:rPr lang="zh-CN" altLang="en-US" b="1" u="sng" dirty="0"/>
              <a:t>一是劳动的艰辛，一是年岁已老</a:t>
            </a:r>
            <a:r>
              <a:rPr lang="zh-CN" altLang="en-US" b="1" dirty="0"/>
              <a:t>。后一句中，“苍苍”与“黑”形成鲜明对照。</a:t>
            </a:r>
            <a:endParaRPr lang="zh-CN" altLang="en-US" sz="3600" b="1" dirty="0"/>
          </a:p>
          <a:p>
            <a:pPr>
              <a:lnSpc>
                <a:spcPct val="90000"/>
              </a:lnSpc>
              <a:buNone/>
            </a:pPr>
            <a:r>
              <a:rPr lang="zh-CN" altLang="en-US" b="1" dirty="0"/>
              <a:t>  </a:t>
            </a:r>
            <a:endParaRPr lang="zh-CN" altLang="en-US" b="1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标题 76801"/>
          <p:cNvSpPr>
            <a:spLocks noGrp="1"/>
          </p:cNvSpPr>
          <p:nvPr>
            <p:ph type="title" idx="4294967295"/>
          </p:nvPr>
        </p:nvSpPr>
        <p:spPr>
          <a:xfrm>
            <a:off x="-262890" y="298450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6666"/>
                </a:solidFill>
              </a:rPr>
              <a:t>设疑自探</a:t>
            </a:r>
            <a:r>
              <a:rPr lang="zh-CN" altLang="en-US" dirty="0"/>
              <a:t>   </a:t>
            </a:r>
            <a:r>
              <a:rPr lang="zh-CN" altLang="en-US" sz="3400" b="1" dirty="0">
                <a:solidFill>
                  <a:srgbClr val="FF0000"/>
                </a:solidFill>
              </a:rPr>
              <a:t>品读诗文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28675" name="文本占位符 7680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517255" cy="4813300"/>
          </a:xfrm>
          <a:solidFill>
            <a:schemeClr val="accent5"/>
          </a:solidFill>
        </p:spPr>
        <p:txBody>
          <a:bodyPr vert="horz" wrap="square" lIns="91440" tIns="45720" rIns="91440" bIns="45720" anchor="t"/>
          <a:p>
            <a:pPr>
              <a:lnSpc>
                <a:spcPct val="9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针对角度二：学会名句赏析</a:t>
            </a:r>
            <a:endParaRPr lang="zh-CN" altLang="en-US" sz="3600" b="1" dirty="0"/>
          </a:p>
          <a:p>
            <a:pPr>
              <a:lnSpc>
                <a:spcPct val="90000"/>
              </a:lnSpc>
            </a:pPr>
            <a:r>
              <a:rPr lang="zh-CN" altLang="en-US" sz="3600" b="1" dirty="0"/>
              <a:t>示例二：</a:t>
            </a:r>
            <a:r>
              <a:rPr lang="zh-CN" altLang="en-US" sz="2800" b="1" dirty="0">
                <a:solidFill>
                  <a:srgbClr val="FF0000"/>
                </a:solidFill>
              </a:rPr>
              <a:t>　卖炭得钱何所营？身上衣裳口中食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b="1" dirty="0"/>
              <a:t>卖了炭得到一点钱，拿来做什么用呢？只不过是为了身上的衣裳和口中的饭食。卖炭翁年老体衰，却仍不得不在深山从事繁重艰辛的体力劳动，究竟是为什么？这两句作了回答。这一问一答，让文章不显呆板，文势跌宕起伏。其贫困悲惨的境遇已经说明了生活的不幸，然而不幸还不止这些。因此，这又为下文作了铺垫。</a:t>
            </a:r>
            <a:endParaRPr lang="zh-CN" altLang="en-US" sz="40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/>
              <a:t>  </a:t>
            </a:r>
            <a:endParaRPr lang="zh-CN" altLang="en-US" sz="3600" b="1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标题 77825"/>
          <p:cNvSpPr>
            <a:spLocks noGrp="1"/>
          </p:cNvSpPr>
          <p:nvPr>
            <p:ph type="title" idx="4294967295"/>
          </p:nvPr>
        </p:nvSpPr>
        <p:spPr>
          <a:xfrm>
            <a:off x="269875" y="161925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6666"/>
                </a:solidFill>
              </a:rPr>
              <a:t>设疑自探</a:t>
            </a:r>
            <a:r>
              <a:rPr lang="zh-CN" altLang="en-US" dirty="0"/>
              <a:t>   </a:t>
            </a:r>
            <a:r>
              <a:rPr lang="zh-CN" altLang="en-US" sz="3400" b="1" dirty="0">
                <a:solidFill>
                  <a:srgbClr val="FF0000"/>
                </a:solidFill>
              </a:rPr>
              <a:t>品读诗文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29699" name="文本占位符 77826"/>
          <p:cNvSpPr>
            <a:spLocks noGrp="1"/>
          </p:cNvSpPr>
          <p:nvPr>
            <p:ph idx="4294967295"/>
          </p:nvPr>
        </p:nvSpPr>
        <p:spPr>
          <a:xfrm>
            <a:off x="269875" y="1165860"/>
            <a:ext cx="8460740" cy="4526280"/>
          </a:xfrm>
          <a:solidFill>
            <a:schemeClr val="accent5"/>
          </a:solidFill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3600" b="1" dirty="0"/>
              <a:t>针对角度二：学会名句赏析</a:t>
            </a:r>
            <a:endParaRPr lang="zh-CN" altLang="en-US" sz="3600" b="1" dirty="0"/>
          </a:p>
          <a:p>
            <a:r>
              <a:rPr lang="zh-CN" altLang="en-US" sz="3600" b="1" dirty="0">
                <a:solidFill>
                  <a:srgbClr val="FF0000"/>
                </a:solidFill>
              </a:rPr>
              <a:t>示例三：</a:t>
            </a:r>
            <a:r>
              <a:rPr lang="zh-CN" altLang="en-US" sz="2800" b="1" dirty="0">
                <a:solidFill>
                  <a:srgbClr val="FF0000"/>
                </a:solidFill>
              </a:rPr>
              <a:t>　可怜身上衣正单，心忧炭贱愿天寒</a:t>
            </a:r>
            <a:endParaRPr lang="zh-CN" altLang="en-US" sz="2800" b="1" dirty="0"/>
          </a:p>
          <a:p>
            <a:r>
              <a:rPr lang="zh-CN" altLang="en-US" sz="2800" b="1" dirty="0"/>
              <a:t>可怜他身上的衣服破旧又单薄，但他却担心炭价太低，只盼望天气更加寒冷。“衣正单”，本该希望天暖，然而却“愿天寒”，只因为他把解决衣食问题的全部希望都寄托在“卖炭得钱”上。这两句写出了主人公艰难的处境和复杂矛盾的内心活动。“可怜”二字，倾注着诗人深深的同情，不平之感，自在不言之中。</a:t>
            </a:r>
            <a:endParaRPr lang="zh-CN" altLang="en-US" sz="2800" b="1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73729"/>
          <p:cNvSpPr>
            <a:spLocks noGrp="1"/>
          </p:cNvSpPr>
          <p:nvPr>
            <p:ph type="title" idx="4294967295"/>
          </p:nvPr>
        </p:nvSpPr>
        <p:spPr>
          <a:xfrm>
            <a:off x="-288290" y="81598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6666"/>
                </a:solidFill>
              </a:rPr>
              <a:t>设疑自探</a:t>
            </a:r>
            <a:r>
              <a:rPr lang="zh-CN" altLang="en-US" dirty="0"/>
              <a:t>   </a:t>
            </a:r>
            <a:r>
              <a:rPr lang="zh-CN" altLang="en-US" sz="3400" b="1" dirty="0">
                <a:solidFill>
                  <a:srgbClr val="FF0000"/>
                </a:solidFill>
              </a:rPr>
              <a:t>品读诗文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30723" name="文本占位符 73730"/>
          <p:cNvSpPr>
            <a:spLocks noGrp="1"/>
          </p:cNvSpPr>
          <p:nvPr>
            <p:ph idx="4294967295"/>
          </p:nvPr>
        </p:nvSpPr>
        <p:spPr>
          <a:xfrm>
            <a:off x="416560" y="1038225"/>
            <a:ext cx="8229600" cy="1223963"/>
          </a:xfrm>
        </p:spPr>
        <p:txBody>
          <a:bodyPr vert="horz" wrap="square" lIns="91440" tIns="45720" rIns="91440" bIns="45720" anchor="t"/>
          <a:p>
            <a:pPr>
              <a:lnSpc>
                <a:spcPct val="9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针对角度三：对比的写作手法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3600" b="1" dirty="0"/>
              <a:t>我设计的问题是：</a:t>
            </a:r>
            <a:endParaRPr lang="zh-CN" altLang="en-US" sz="3600" b="1" dirty="0"/>
          </a:p>
        </p:txBody>
      </p:sp>
      <p:sp>
        <p:nvSpPr>
          <p:cNvPr id="73733" name="文本框 73732"/>
          <p:cNvSpPr txBox="1"/>
          <p:nvPr/>
        </p:nvSpPr>
        <p:spPr>
          <a:xfrm>
            <a:off x="499745" y="2262505"/>
            <a:ext cx="8146415" cy="107632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>
                <a:solidFill>
                  <a:srgbClr val="0033CC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0033CC"/>
                </a:solidFill>
                <a:latin typeface="宋体" panose="02010600030101010101" pitchFamily="2" charset="-122"/>
              </a:rPr>
              <a:t>文中多处运用了对比，请分别找出，并说说各自的作用。</a:t>
            </a:r>
            <a:endParaRPr lang="zh-CN" altLang="en-US" sz="3200" b="1" dirty="0">
              <a:solidFill>
                <a:srgbClr val="0033CC"/>
              </a:solidFill>
              <a:latin typeface="宋体" panose="02010600030101010101" pitchFamily="2" charset="-122"/>
            </a:endParaRPr>
          </a:p>
        </p:txBody>
      </p:sp>
      <p:sp>
        <p:nvSpPr>
          <p:cNvPr id="73734" name="文本框 73733"/>
          <p:cNvSpPr txBox="1"/>
          <p:nvPr/>
        </p:nvSpPr>
        <p:spPr>
          <a:xfrm>
            <a:off x="539750" y="3494088"/>
            <a:ext cx="8064500" cy="2833687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endParaRPr lang="en-US" altLang="zh-CN" sz="2400" b="1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400" b="1">
                <a:latin typeface="宋体" panose="02010600030101010101" pitchFamily="2" charset="-122"/>
              </a:rPr>
              <a:t>“</a:t>
            </a:r>
            <a:r>
              <a:rPr lang="zh-CN" altLang="en-US" sz="2400" b="1" dirty="0">
                <a:latin typeface="宋体" panose="02010600030101010101" pitchFamily="2" charset="-122"/>
              </a:rPr>
              <a:t>一车炭，千余斤”与“半匹红一丈绫” 对比，写出了宫使掠夺的残酷；“牛困人饥”与“翩翩两骑”对比，反衬出劳动者与统治者境遇的悬殊：劳动者的艰辛，宫使的得意忘形、骄横无理；“衣正单”与“愿天寒”对比，写出卖炭翁买衣食的迫切心情及艰难处境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2400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ldLvl="0" animBg="1"/>
      <p:bldP spid="7373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标题 74753"/>
          <p:cNvSpPr>
            <a:spLocks noGrp="1"/>
          </p:cNvSpPr>
          <p:nvPr>
            <p:ph type="title" idx="4294967295"/>
          </p:nvPr>
        </p:nvSpPr>
        <p:spPr>
          <a:xfrm>
            <a:off x="-205740" y="118428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6666"/>
                </a:solidFill>
              </a:rPr>
              <a:t>设疑自探</a:t>
            </a:r>
            <a:r>
              <a:rPr lang="zh-CN" altLang="en-US" dirty="0"/>
              <a:t>   </a:t>
            </a:r>
            <a:r>
              <a:rPr lang="zh-CN" altLang="en-US" sz="3400" b="1" dirty="0">
                <a:solidFill>
                  <a:srgbClr val="FF0000"/>
                </a:solidFill>
              </a:rPr>
              <a:t>品读诗文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74755" name="内容占位符 74754"/>
          <p:cNvSpPr>
            <a:spLocks noGrp="1"/>
          </p:cNvSpPr>
          <p:nvPr>
            <p:ph idx="4294967295"/>
          </p:nvPr>
        </p:nvSpPr>
        <p:spPr>
          <a:xfrm>
            <a:off x="303530" y="1261745"/>
            <a:ext cx="8229600" cy="2190750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4000" b="1" dirty="0"/>
              <a:t>针对角度四：</a:t>
            </a:r>
            <a:r>
              <a:rPr lang="zh-CN" altLang="en-US" sz="4000" b="1" dirty="0">
                <a:solidFill>
                  <a:srgbClr val="FF0000"/>
                </a:solidFill>
              </a:rPr>
              <a:t>把握作者的情感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/>
              <a:t>我设计的问题是：</a:t>
            </a:r>
            <a:endParaRPr lang="zh-CN" altLang="en-US" sz="3600" b="1" dirty="0"/>
          </a:p>
        </p:txBody>
      </p:sp>
      <p:sp>
        <p:nvSpPr>
          <p:cNvPr id="74756" name="文本框 74755"/>
          <p:cNvSpPr txBox="1"/>
          <p:nvPr/>
        </p:nvSpPr>
        <p:spPr>
          <a:xfrm>
            <a:off x="410210" y="3211830"/>
            <a:ext cx="8310245" cy="1768475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CC00CC"/>
                </a:solidFill>
                <a:latin typeface="宋体" panose="02010600030101010101" pitchFamily="2" charset="-122"/>
              </a:rPr>
              <a:t>作者对卖炭翁给予深切的同情，对宫市的暴行进行了揭露，你从什么地方可以看出来？</a:t>
            </a:r>
            <a:endParaRPr lang="zh-CN" altLang="en-US" sz="3200" b="1" dirty="0">
              <a:solidFill>
                <a:srgbClr val="CC00CC"/>
              </a:solidFill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b="1" dirty="0">
                <a:latin typeface="宋体" panose="02010600030101010101" pitchFamily="2" charset="-122"/>
              </a:rPr>
              <a:t>  </a:t>
            </a:r>
            <a:endParaRPr lang="zh-CN" altLang="en-US" b="1" dirty="0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75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14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755">
                                            <p:txEl>
                                              <p:charRg st="14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5">
                                            <p:txEl>
                                              <p:charRg st="14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bldLvl="0" animBg="1"/>
      <p:bldP spid="74755" grpId="0" build="p"/>
      <p:bldP spid="74756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75777"/>
          <p:cNvSpPr>
            <a:spLocks noGrp="1"/>
          </p:cNvSpPr>
          <p:nvPr>
            <p:ph type="title" idx="4294967295"/>
          </p:nvPr>
        </p:nvSpPr>
        <p:spPr>
          <a:xfrm>
            <a:off x="96520" y="109538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6666"/>
                </a:solidFill>
              </a:rPr>
              <a:t>设疑自探</a:t>
            </a:r>
            <a:r>
              <a:rPr lang="zh-CN" altLang="en-US" dirty="0"/>
              <a:t>   </a:t>
            </a:r>
            <a:r>
              <a:rPr lang="zh-CN" altLang="en-US" sz="3400" b="1" dirty="0">
                <a:solidFill>
                  <a:srgbClr val="FF0000"/>
                </a:solidFill>
              </a:rPr>
              <a:t>品读诗文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sp>
        <p:nvSpPr>
          <p:cNvPr id="32771" name="文本占位符 75778"/>
          <p:cNvSpPr>
            <a:spLocks noGrp="1"/>
          </p:cNvSpPr>
          <p:nvPr>
            <p:ph idx="4294967295"/>
          </p:nvPr>
        </p:nvSpPr>
        <p:spPr>
          <a:xfrm>
            <a:off x="457200" y="1252855"/>
            <a:ext cx="8229600" cy="3316605"/>
          </a:xfrm>
          <a:solidFill>
            <a:schemeClr val="accent5"/>
          </a:solidFill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4000" b="1" dirty="0"/>
              <a:t>针对角度五：</a:t>
            </a:r>
            <a:r>
              <a:rPr lang="zh-CN" altLang="en-US" sz="4000" b="1" dirty="0">
                <a:solidFill>
                  <a:srgbClr val="0033CC"/>
                </a:solidFill>
              </a:rPr>
              <a:t>尝试归纳主旨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4000" b="1" dirty="0"/>
              <a:t>我设计的问题是：本诗</a:t>
            </a:r>
            <a:r>
              <a:rPr lang="zh-CN" altLang="en-US" b="1" dirty="0">
                <a:solidFill>
                  <a:srgbClr val="FF0000"/>
                </a:solidFill>
              </a:rPr>
              <a:t>通过记叙（     ），揭露了（    ）的罪恶和（   ）的残暴，同时也表现了作者对下层劳动人民的（         ）。</a:t>
            </a:r>
            <a:r>
              <a:rPr lang="zh-CN" altLang="en-US" dirty="0"/>
              <a:t> </a:t>
            </a:r>
            <a:endParaRPr lang="zh-CN" altLang="en-US" sz="4000" b="1" dirty="0"/>
          </a:p>
          <a:p>
            <a:pPr>
              <a:buNone/>
            </a:pPr>
            <a:r>
              <a:rPr lang="zh-CN" altLang="en-US" sz="3600" b="1" dirty="0"/>
              <a:t>  </a:t>
            </a:r>
            <a:endParaRPr lang="zh-CN" altLang="en-US" sz="3600" b="1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67585" descr="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6650" y="758825"/>
            <a:ext cx="2514600" cy="5440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文本框 67586"/>
          <p:cNvSpPr txBox="1"/>
          <p:nvPr/>
        </p:nvSpPr>
        <p:spPr>
          <a:xfrm>
            <a:off x="414338" y="600075"/>
            <a:ext cx="5837237" cy="435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solidFill>
                  <a:srgbClr val="990099"/>
                </a:solidFill>
                <a:latin typeface="宋体" panose="02010600030101010101" pitchFamily="2" charset="-122"/>
              </a:rPr>
              <a:t>卖炭翁</a:t>
            </a:r>
            <a:endParaRPr lang="zh-CN" altLang="en-US" sz="2000" b="1" dirty="0">
              <a:solidFill>
                <a:srgbClr val="990099"/>
              </a:solidFill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zh-CN" altLang="en-US" sz="2000" b="1" dirty="0">
              <a:solidFill>
                <a:schemeClr val="tx2"/>
              </a:solidFill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宋体" panose="02010600030101010101" pitchFamily="2" charset="-122"/>
              </a:rPr>
              <a:t>卖炭翁，        伐薪烧炭南山中。</a:t>
            </a:r>
            <a:r>
              <a:rPr lang="en-US" altLang="zh-CN" sz="2000" b="1">
                <a:latin typeface="宋体" panose="02010600030101010101" pitchFamily="2" charset="-122"/>
              </a:rPr>
              <a:t>   </a:t>
            </a:r>
            <a:br>
              <a:rPr lang="en-US" altLang="zh-CN" sz="2000" b="1">
                <a:latin typeface="宋体" panose="02010600030101010101" pitchFamily="2" charset="-122"/>
              </a:rPr>
            </a:br>
            <a:endParaRPr lang="en-US" altLang="zh-CN" sz="2000" b="1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000" b="1">
                <a:latin typeface="宋体" panose="02010600030101010101" pitchFamily="2" charset="-122"/>
              </a:rPr>
              <a:t>   </a:t>
            </a:r>
            <a:br>
              <a:rPr lang="en-US" altLang="zh-CN" sz="2000" b="1">
                <a:latin typeface="宋体" panose="02010600030101010101" pitchFamily="2" charset="-122"/>
              </a:rPr>
            </a:br>
            <a:r>
              <a:rPr lang="en-US" altLang="zh-CN" sz="2000" b="1">
                <a:latin typeface="宋体" panose="02010600030101010101" pitchFamily="2" charset="-122"/>
              </a:rPr>
              <a:t> </a:t>
            </a:r>
            <a:br>
              <a:rPr lang="en-US" altLang="zh-CN" sz="2000" b="1">
                <a:latin typeface="宋体" panose="02010600030101010101" pitchFamily="2" charset="-122"/>
              </a:rPr>
            </a:br>
            <a:endParaRPr lang="en-US" altLang="zh-CN" sz="2000" b="1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endParaRPr lang="en-US" altLang="zh-CN" sz="2000" b="1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000" b="1">
                <a:latin typeface="宋体" panose="02010600030101010101" pitchFamily="2" charset="-122"/>
              </a:rPr>
              <a:t>   </a:t>
            </a:r>
            <a:br>
              <a:rPr lang="en-US" altLang="zh-CN" sz="2000" b="1">
                <a:latin typeface="宋体" panose="02010600030101010101" pitchFamily="2" charset="-122"/>
              </a:rPr>
            </a:br>
            <a:endParaRPr lang="en-US" altLang="zh-CN" sz="2000" b="1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000" b="1">
                <a:latin typeface="宋体" panose="02010600030101010101" pitchFamily="2" charset="-122"/>
              </a:rPr>
              <a:t> </a:t>
            </a:r>
            <a:br>
              <a:rPr lang="en-US" altLang="zh-CN" sz="2000" b="1">
                <a:latin typeface="宋体" panose="02010600030101010101" pitchFamily="2" charset="-122"/>
              </a:rPr>
            </a:br>
            <a:endParaRPr lang="en-US" altLang="zh-CN" sz="2000" b="1">
              <a:latin typeface="宋体" panose="02010600030101010101" pitchFamily="2" charset="-122"/>
            </a:endParaRPr>
          </a:p>
          <a:p>
            <a:pPr eaLnBrk="1" hangingPunct="1">
              <a:buFont typeface="Arial" panose="020B0604020202020204" pitchFamily="34" charset="0"/>
            </a:pPr>
            <a:r>
              <a:rPr lang="en-US" altLang="zh-CN" sz="2000" b="1">
                <a:latin typeface="宋体" panose="02010600030101010101" pitchFamily="2" charset="-122"/>
              </a:rPr>
              <a:t>   </a:t>
            </a:r>
            <a:br>
              <a:rPr lang="en-US" altLang="zh-CN" sz="2000" b="1">
                <a:latin typeface="宋体" panose="02010600030101010101" pitchFamily="2" charset="-122"/>
              </a:rPr>
            </a:br>
            <a:endParaRPr lang="en-US" altLang="zh-CN" sz="2000" b="1">
              <a:latin typeface="宋体" panose="02010600030101010101" pitchFamily="2" charset="-122"/>
            </a:endParaRPr>
          </a:p>
        </p:txBody>
      </p:sp>
      <p:sp>
        <p:nvSpPr>
          <p:cNvPr id="33796" name="文本框 67588">
            <a:hlinkClick r:id="rId2" action="ppaction://hlinksldjump"/>
          </p:cNvPr>
          <p:cNvSpPr txBox="1"/>
          <p:nvPr/>
        </p:nvSpPr>
        <p:spPr>
          <a:xfrm>
            <a:off x="323850" y="1628775"/>
            <a:ext cx="92170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 dirty="0">
                <a:latin typeface="宋体" panose="02010600030101010101" pitchFamily="2" charset="-122"/>
              </a:rPr>
              <a:t>满面尘灰烟火色，两鬓苍苍十指黑。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33797" name="文本框 67589">
            <a:hlinkClick r:id="rId3" action="ppaction://hlinksldjump"/>
          </p:cNvPr>
          <p:cNvSpPr txBox="1"/>
          <p:nvPr/>
        </p:nvSpPr>
        <p:spPr>
          <a:xfrm>
            <a:off x="449263" y="2025650"/>
            <a:ext cx="5538787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 dirty="0">
                <a:latin typeface="宋体" panose="02010600030101010101" pitchFamily="2" charset="-122"/>
              </a:rPr>
              <a:t>卖炭得钱何所营，身上衣裳口中食。</a:t>
            </a:r>
            <a:r>
              <a:rPr lang="en-US" altLang="zh-CN" sz="2000" b="1">
                <a:latin typeface="宋体" panose="02010600030101010101" pitchFamily="2" charset="-122"/>
              </a:rPr>
              <a:t>   </a:t>
            </a:r>
            <a:br>
              <a:rPr lang="en-US" altLang="zh-CN" sz="2000" b="1">
                <a:latin typeface="宋体" panose="02010600030101010101" pitchFamily="2" charset="-122"/>
              </a:rPr>
            </a:br>
            <a:r>
              <a:rPr lang="zh-CN" altLang="en-US" sz="2000" b="1" dirty="0">
                <a:latin typeface="宋体" panose="02010600030101010101" pitchFamily="2" charset="-122"/>
              </a:rPr>
              <a:t>可怜身上衣正单，心忧炭贱愿天寒。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33798" name="文本框 67590">
            <a:hlinkClick r:id="rId4" action="ppaction://hlinksldjump"/>
          </p:cNvPr>
          <p:cNvSpPr txBox="1"/>
          <p:nvPr/>
        </p:nvSpPr>
        <p:spPr>
          <a:xfrm>
            <a:off x="358775" y="2889250"/>
            <a:ext cx="6169025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 dirty="0">
                <a:latin typeface="宋体" panose="02010600030101010101" pitchFamily="2" charset="-122"/>
              </a:rPr>
              <a:t>夜来城外一尺雪，晓驾炭车辗冰辙。</a:t>
            </a:r>
            <a:r>
              <a:rPr lang="en-US" altLang="zh-CN" sz="2000" b="1">
                <a:latin typeface="宋体" panose="02010600030101010101" pitchFamily="2" charset="-122"/>
              </a:rPr>
              <a:t>   </a:t>
            </a:r>
            <a:br>
              <a:rPr lang="en-US" altLang="zh-CN" sz="2000" b="1">
                <a:latin typeface="宋体" panose="02010600030101010101" pitchFamily="2" charset="-122"/>
              </a:rPr>
            </a:br>
            <a:r>
              <a:rPr lang="zh-CN" altLang="en-US" sz="2000" b="1" dirty="0">
                <a:latin typeface="宋体" panose="02010600030101010101" pitchFamily="2" charset="-122"/>
              </a:rPr>
              <a:t>牛困人饥日已高，市南门外泥中歇。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33799" name="文本框 67591">
            <a:hlinkClick r:id="rId5" action="ppaction://hlinksldjump"/>
          </p:cNvPr>
          <p:cNvSpPr txBox="1"/>
          <p:nvPr/>
        </p:nvSpPr>
        <p:spPr>
          <a:xfrm>
            <a:off x="414338" y="3692525"/>
            <a:ext cx="8316912" cy="395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 dirty="0">
                <a:latin typeface="宋体" panose="02010600030101010101" pitchFamily="2" charset="-122"/>
              </a:rPr>
              <a:t>翩翩两骑来是谁，黄衣使者白衫儿。</a:t>
            </a:r>
            <a:r>
              <a:rPr lang="en-US" altLang="zh-CN" sz="2000" b="1">
                <a:latin typeface="宋体" panose="02010600030101010101" pitchFamily="2" charset="-122"/>
              </a:rPr>
              <a:t>  </a:t>
            </a:r>
            <a:endParaRPr lang="en-US" altLang="zh-CN" sz="2000" b="1">
              <a:latin typeface="宋体" panose="02010600030101010101" pitchFamily="2" charset="-122"/>
            </a:endParaRPr>
          </a:p>
        </p:txBody>
      </p:sp>
      <p:sp>
        <p:nvSpPr>
          <p:cNvPr id="33800" name="文本框 67592">
            <a:hlinkClick r:id="rId6" action="ppaction://hlinksldjump"/>
          </p:cNvPr>
          <p:cNvSpPr txBox="1"/>
          <p:nvPr/>
        </p:nvSpPr>
        <p:spPr>
          <a:xfrm>
            <a:off x="412750" y="4191000"/>
            <a:ext cx="7812088" cy="395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000" b="1" dirty="0">
                <a:latin typeface="宋体" panose="02010600030101010101" pitchFamily="2" charset="-122"/>
              </a:rPr>
              <a:t>手把文书口称敕，回车叱牛牵向北。</a:t>
            </a: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33801" name="文本框 67593"/>
          <p:cNvSpPr txBox="1"/>
          <p:nvPr/>
        </p:nvSpPr>
        <p:spPr>
          <a:xfrm>
            <a:off x="123825" y="5649913"/>
            <a:ext cx="81010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sz="2000" b="1" dirty="0">
              <a:latin typeface="宋体" panose="02010600030101010101" pitchFamily="2" charset="-122"/>
            </a:endParaRPr>
          </a:p>
        </p:txBody>
      </p:sp>
      <p:sp>
        <p:nvSpPr>
          <p:cNvPr id="33802" name="文本框 67594">
            <a:hlinkClick r:id="rId7" action="ppaction://hlinksldjump"/>
          </p:cNvPr>
          <p:cNvSpPr txBox="1"/>
          <p:nvPr/>
        </p:nvSpPr>
        <p:spPr>
          <a:xfrm>
            <a:off x="412750" y="4689475"/>
            <a:ext cx="8856663" cy="1157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000" b="1" dirty="0">
                <a:latin typeface="宋体" panose="02010600030101010101" pitchFamily="2" charset="-122"/>
              </a:rPr>
              <a:t>一车炭，千余斤，宫使驱将惜不得。</a:t>
            </a:r>
            <a:r>
              <a:rPr lang="en-US" altLang="zh-CN" sz="2000" b="1">
                <a:latin typeface="宋体" panose="02010600030101010101" pitchFamily="2" charset="-122"/>
              </a:rPr>
              <a:t>   </a:t>
            </a:r>
            <a:br>
              <a:rPr lang="en-US" altLang="zh-CN" sz="2000" b="1">
                <a:latin typeface="宋体" panose="02010600030101010101" pitchFamily="2" charset="-122"/>
              </a:rPr>
            </a:br>
            <a:r>
              <a:rPr lang="zh-CN" altLang="en-US" sz="2000" b="1" dirty="0">
                <a:latin typeface="宋体" panose="02010600030101010101" pitchFamily="2" charset="-122"/>
              </a:rPr>
              <a:t>半匹红绡一丈绫，系向牛头充炭直。</a:t>
            </a:r>
            <a:r>
              <a:rPr lang="en-US" altLang="zh-CN" sz="2000" b="1">
                <a:latin typeface="宋体" panose="02010600030101010101" pitchFamily="2" charset="-122"/>
              </a:rPr>
              <a:t>  </a:t>
            </a:r>
            <a:endParaRPr lang="en-US" altLang="zh-CN" sz="2000" b="1">
              <a:latin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en-US" altLang="zh-CN" sz="200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 descr="http://img1.gtimg.com/cul/pics/hv1/213/188/1993/12964297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8435" y="561975"/>
            <a:ext cx="7175500" cy="4954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Box 2"/>
          <p:cNvSpPr txBox="1"/>
          <p:nvPr/>
        </p:nvSpPr>
        <p:spPr>
          <a:xfrm>
            <a:off x="314325" y="623253"/>
            <a:ext cx="1584325" cy="3784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8000" b="1" dirty="0">
                <a:latin typeface="楷体" panose="02010609060101010101" pitchFamily="49" charset="-122"/>
                <a:ea typeface="楷体" panose="02010609060101010101" pitchFamily="49" charset="-122"/>
              </a:rPr>
              <a:t>卖炭翁</a:t>
            </a:r>
            <a:endParaRPr lang="zh-CN" altLang="en-US" sz="8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标题 82945"/>
          <p:cNvSpPr>
            <a:spLocks noGrp="1"/>
          </p:cNvSpPr>
          <p:nvPr>
            <p:ph type="title" idx="4294967295"/>
          </p:nvPr>
        </p:nvSpPr>
        <p:spPr>
          <a:xfrm>
            <a:off x="581025" y="276543"/>
            <a:ext cx="8229600" cy="985837"/>
          </a:xfrm>
        </p:spPr>
        <p:txBody>
          <a:bodyPr vert="horz" wrap="square" lIns="91440" tIns="45720" rIns="91440" bIns="45720" anchor="ctr"/>
          <a:p>
            <a:pPr algn="l"/>
            <a:r>
              <a:rPr lang="zh-CN" altLang="en-US" sz="3400" b="1" dirty="0">
                <a:solidFill>
                  <a:srgbClr val="006666"/>
                </a:solidFill>
              </a:rPr>
              <a:t>简答题</a:t>
            </a:r>
            <a:br>
              <a:rPr lang="zh-CN" altLang="en-US" sz="3400" dirty="0">
                <a:solidFill>
                  <a:srgbClr val="006666"/>
                </a:solidFill>
              </a:rPr>
            </a:br>
            <a:endParaRPr lang="zh-CN" altLang="en-US" sz="3400" dirty="0">
              <a:solidFill>
                <a:srgbClr val="006666"/>
              </a:solidFill>
            </a:endParaRPr>
          </a:p>
        </p:txBody>
      </p:sp>
      <p:sp>
        <p:nvSpPr>
          <p:cNvPr id="82950" name="内容占位符 82949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1038225"/>
          </a:xfrm>
        </p:spPr>
        <p:txBody>
          <a:bodyPr vert="horz" wrap="square" lIns="91440" tIns="45720" rIns="91440" bIns="45720" anchor="t"/>
          <a:p>
            <a:pPr marL="0" indent="0">
              <a:lnSpc>
                <a:spcPct val="100000"/>
              </a:lnSpc>
              <a:buNone/>
            </a:pPr>
            <a:r>
              <a:rPr lang="en-US" altLang="zh-CN" sz="4000" b="1"/>
              <a:t>1</a:t>
            </a:r>
            <a:r>
              <a:rPr lang="zh-CN" altLang="en-US" sz="4000" b="1" dirty="0"/>
              <a:t>、“晓驾炭车辗冰辙”中的</a:t>
            </a:r>
            <a:r>
              <a:rPr lang="zh-CN" altLang="en-US" sz="4000" b="1" dirty="0">
                <a:solidFill>
                  <a:srgbClr val="FF0000"/>
                </a:solidFill>
              </a:rPr>
              <a:t>“辗”</a:t>
            </a:r>
            <a:r>
              <a:rPr lang="zh-CN" altLang="en-US" sz="4000" b="1" dirty="0"/>
              <a:t>有什么表达作用？</a:t>
            </a:r>
            <a:endParaRPr lang="zh-CN" altLang="en-US" sz="4000" b="1" dirty="0"/>
          </a:p>
        </p:txBody>
      </p:sp>
      <p:sp>
        <p:nvSpPr>
          <p:cNvPr id="35844" name="文本框 82951"/>
          <p:cNvSpPr txBox="1"/>
          <p:nvPr/>
        </p:nvSpPr>
        <p:spPr>
          <a:xfrm>
            <a:off x="1403350" y="3141663"/>
            <a:ext cx="54737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sp>
        <p:nvSpPr>
          <p:cNvPr id="82953" name="文本框 82952"/>
          <p:cNvSpPr txBox="1"/>
          <p:nvPr/>
        </p:nvSpPr>
        <p:spPr>
          <a:xfrm>
            <a:off x="457200" y="3241675"/>
            <a:ext cx="8133715" cy="156845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u="sng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辗”</a:t>
            </a:r>
            <a:r>
              <a:rPr lang="en-US" altLang="zh-CN" sz="3200" b="1" u="sng">
                <a:solidFill>
                  <a:srgbClr val="FF0000"/>
                </a:solidFill>
                <a:latin typeface="宋体" panose="02010600030101010101" pitchFamily="2" charset="-122"/>
              </a:rPr>
              <a:t>_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字既写出了天寒冷，又写出了写出牛车的重量，从而突出说明了卖炭翁的艰辛。</a:t>
            </a:r>
            <a:endParaRPr lang="zh-CN" altLang="en-US" sz="3200" b="1" u="sng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5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50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ldLvl="0" animBg="1"/>
      <p:bldP spid="82950" grpId="0" build="p"/>
      <p:bldP spid="8295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5" name="内容占位符 84994"/>
          <p:cNvSpPr>
            <a:spLocks noGrp="1"/>
          </p:cNvSpPr>
          <p:nvPr>
            <p:ph idx="4294967295"/>
          </p:nvPr>
        </p:nvSpPr>
        <p:spPr>
          <a:xfrm>
            <a:off x="421005" y="519430"/>
            <a:ext cx="8229600" cy="1470025"/>
          </a:xfrm>
        </p:spPr>
        <p:txBody>
          <a:bodyPr vert="horz" wrap="square" lIns="91440" tIns="45720" rIns="91440" bIns="45720" anchor="t"/>
          <a:p>
            <a:pPr marL="0" indent="0">
              <a:lnSpc>
                <a:spcPct val="150000"/>
              </a:lnSpc>
              <a:buNone/>
            </a:pPr>
            <a:r>
              <a:rPr lang="en-US" altLang="zh-CN" sz="4000" b="1"/>
              <a:t>2</a:t>
            </a:r>
            <a:r>
              <a:rPr lang="zh-CN" altLang="en-US" sz="4000" b="1" dirty="0"/>
              <a:t>、“翩翩两骑来是谁”中的“翩翩”一词表现了宫使怎样的形象？</a:t>
            </a:r>
            <a:endParaRPr lang="zh-CN" altLang="en-US" sz="4000" b="1" dirty="0"/>
          </a:p>
        </p:txBody>
      </p:sp>
      <p:sp>
        <p:nvSpPr>
          <p:cNvPr id="84996" name="文本框 84995"/>
          <p:cNvSpPr txBox="1"/>
          <p:nvPr/>
        </p:nvSpPr>
        <p:spPr>
          <a:xfrm>
            <a:off x="999808" y="2507933"/>
            <a:ext cx="7416800" cy="37846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u="sng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翩翩“本意是形容轻快洒脱的情状。这里表现了宫使得意忘形，骄横无理的样子，与卖炭翁为生活操劳的凄惨的个人形象形成了鲜明的对比，揭露了唐代“宫市”的罪恶。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3" name="内容占位符 87042"/>
          <p:cNvSpPr>
            <a:spLocks noGrp="1"/>
          </p:cNvSpPr>
          <p:nvPr>
            <p:ph idx="4294967295"/>
          </p:nvPr>
        </p:nvSpPr>
        <p:spPr>
          <a:xfrm>
            <a:off x="457200" y="836295"/>
            <a:ext cx="8229600" cy="1470025"/>
          </a:xfrm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sz="4000" b="1"/>
              <a:t>3</a:t>
            </a:r>
            <a:r>
              <a:rPr lang="zh-CN" altLang="en-US" sz="4000" b="1" dirty="0"/>
              <a:t>、“宫使驱将惜不得”中的“惜不得”说明了卖炭翁怎样的心理？</a:t>
            </a:r>
            <a:endParaRPr lang="zh-CN" altLang="en-US" sz="4000" b="1" dirty="0"/>
          </a:p>
        </p:txBody>
      </p:sp>
      <p:sp>
        <p:nvSpPr>
          <p:cNvPr id="87044" name="文本框 87043"/>
          <p:cNvSpPr txBox="1"/>
          <p:nvPr/>
        </p:nvSpPr>
        <p:spPr>
          <a:xfrm>
            <a:off x="872808" y="2622233"/>
            <a:ext cx="66960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说明卖炭翁虽万般不舍却又无可奈何的心理。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7043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7" name="内容占位符 88066"/>
          <p:cNvSpPr>
            <a:spLocks noGrp="1"/>
          </p:cNvSpPr>
          <p:nvPr>
            <p:ph idx="4294967295"/>
          </p:nvPr>
        </p:nvSpPr>
        <p:spPr>
          <a:xfrm>
            <a:off x="457200" y="1577975"/>
            <a:ext cx="8229600" cy="1181100"/>
          </a:xfrm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sz="4000" b="1"/>
              <a:t>4</a:t>
            </a:r>
            <a:r>
              <a:rPr lang="zh-CN" altLang="en-US" sz="4000" b="1" dirty="0"/>
              <a:t>、全诗反映了封建社会怎样的情况？</a:t>
            </a:r>
            <a:endParaRPr lang="zh-CN" altLang="en-US" sz="4000" b="1" dirty="0"/>
          </a:p>
        </p:txBody>
      </p:sp>
      <p:sp>
        <p:nvSpPr>
          <p:cNvPr id="88068" name="文本框 88067"/>
          <p:cNvSpPr txBox="1"/>
          <p:nvPr/>
        </p:nvSpPr>
        <p:spPr>
          <a:xfrm>
            <a:off x="885190" y="2759075"/>
            <a:ext cx="7315835" cy="181483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反映了封建统治者的横暴掠夺，</a:t>
            </a:r>
            <a:endParaRPr lang="zh-CN" altLang="en-US" sz="3200" b="1" u="sng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反映了宫市的弊端带给劳动人民不幸。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68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1" name="内容占位符 89090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1254125"/>
          </a:xfrm>
        </p:spPr>
        <p:txBody>
          <a:bodyPr vert="horz" wrap="square" lIns="91440" tIns="45720" rIns="91440" bIns="45720" anchor="t"/>
          <a:p>
            <a:pPr marL="0" indent="0">
              <a:buNone/>
            </a:pPr>
            <a:r>
              <a:rPr lang="en-US" altLang="zh-CN" sz="4000" b="1"/>
              <a:t>5</a:t>
            </a:r>
            <a:r>
              <a:rPr lang="zh-CN" altLang="en-US" sz="4000" b="1" dirty="0"/>
              <a:t>、本诗表达了作者怎样的思想感情？</a:t>
            </a:r>
            <a:endParaRPr lang="zh-CN" altLang="en-US" sz="4000" b="1" dirty="0"/>
          </a:p>
        </p:txBody>
      </p:sp>
      <p:sp>
        <p:nvSpPr>
          <p:cNvPr id="89092" name="文本框 89091"/>
          <p:cNvSpPr txBox="1"/>
          <p:nvPr/>
        </p:nvSpPr>
        <p:spPr>
          <a:xfrm>
            <a:off x="1081088" y="2895600"/>
            <a:ext cx="6408737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</a:rPr>
              <a:t>本诗表达了作者对下层劳动人民的深切同情，对宫市的揭露抨击</a:t>
            </a:r>
            <a:r>
              <a:rPr lang="zh-CN" altLang="en-US" b="1" dirty="0">
                <a:latin typeface="宋体" panose="02010600030101010101" pitchFamily="2" charset="-122"/>
              </a:rPr>
              <a:t> </a:t>
            </a:r>
            <a:endParaRPr lang="zh-CN" altLang="en-US" b="1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9091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890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Rectangle 3"/>
          <p:cNvSpPr>
            <a:spLocks noGrp="1"/>
          </p:cNvSpPr>
          <p:nvPr>
            <p:ph idx="1"/>
          </p:nvPr>
        </p:nvSpPr>
        <p:spPr>
          <a:xfrm>
            <a:off x="269875" y="1139825"/>
            <a:ext cx="8621713" cy="5162550"/>
          </a:xfrm>
          <a:noFill/>
          <a:ln>
            <a:noFill/>
          </a:ln>
        </p:spPr>
        <p:txBody>
          <a:bodyPr/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</a:rPr>
              <a:t>下列对诗歌理解有误的一项是 </a:t>
            </a:r>
            <a:r>
              <a:rPr lang="zh-CN" altLang="en-US" sz="2400" b="1" u="sng" dirty="0">
                <a:latin typeface="宋体" panose="02010600030101010101" pitchFamily="2" charset="-122"/>
              </a:rPr>
              <a:t>         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A.“</a:t>
            </a:r>
            <a:r>
              <a:rPr lang="zh-CN" altLang="en-US" sz="2400" b="1" dirty="0">
                <a:latin typeface="宋体" panose="02010600030101010101" pitchFamily="2" charset="-122"/>
              </a:rPr>
              <a:t>满面尘灰烟火色，两鬓苍苍十指黑。”以外貌描写表现了卖炭翁劳作的辛酸。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B.“</a:t>
            </a:r>
            <a:r>
              <a:rPr lang="zh-CN" altLang="en-US" sz="2400" b="1" dirty="0">
                <a:latin typeface="宋体" panose="02010600030101010101" pitchFamily="2" charset="-122"/>
              </a:rPr>
              <a:t>可怜身上衣正单，心忧炭贱愿天寒。”以心理描写反映了卖炭翁悲惨的生活境遇。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C.“</a:t>
            </a:r>
            <a:r>
              <a:rPr lang="zh-CN" altLang="en-US" sz="2400" b="1" dirty="0">
                <a:latin typeface="宋体" panose="02010600030101010101" pitchFamily="2" charset="-122"/>
              </a:rPr>
              <a:t>一车炭，千余斤，宫使驱将惜不得。”以神态描写表现了卖炭翁的勇敢反抗。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D.“</a:t>
            </a:r>
            <a:r>
              <a:rPr lang="zh-CN" altLang="en-US" sz="2400" b="1" dirty="0">
                <a:latin typeface="宋体" panose="02010600030101010101" pitchFamily="2" charset="-122"/>
              </a:rPr>
              <a:t>半匹红纱一丈绫，系向牛头充炭直。”以动作描写揭露了宫使凶残掠夺的面目。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grpSp>
        <p:nvGrpSpPr>
          <p:cNvPr id="41987" name="组合 2"/>
          <p:cNvGrpSpPr/>
          <p:nvPr/>
        </p:nvGrpSpPr>
        <p:grpSpPr>
          <a:xfrm>
            <a:off x="90488" y="422275"/>
            <a:ext cx="2054225" cy="612775"/>
            <a:chOff x="128588" y="366713"/>
            <a:chExt cx="2053219" cy="613001"/>
          </a:xfrm>
        </p:grpSpPr>
        <p:pic>
          <p:nvPicPr>
            <p:cNvPr id="41989" name="Picture 7" descr="未标题-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8588" y="366713"/>
              <a:ext cx="1998662" cy="6130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990" name="文本框 2"/>
            <p:cNvSpPr txBox="1"/>
            <p:nvPr/>
          </p:nvSpPr>
          <p:spPr>
            <a:xfrm>
              <a:off x="467307" y="394706"/>
              <a:ext cx="1714500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/>
              <a:r>
                <a:rPr lang="zh-CN" altLang="en-US" sz="2600" b="1" dirty="0">
                  <a:solidFill>
                    <a:srgbClr val="0099CC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随堂检测</a:t>
              </a:r>
              <a:endParaRPr lang="zh-CN" altLang="en-US" sz="2600" b="1" dirty="0">
                <a:solidFill>
                  <a:srgbClr val="0099CC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927600" y="1074738"/>
            <a:ext cx="5588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矩形 2"/>
          <p:cNvSpPr/>
          <p:nvPr/>
        </p:nvSpPr>
        <p:spPr>
          <a:xfrm>
            <a:off x="265113" y="379413"/>
            <a:ext cx="8612187" cy="6235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-457200" defTabSz="1219200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2.下列对下列对诗歌理解有误的一项是          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-457200" defTabSz="1219200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A. 《卖炭翁》一诗揭露了宫市的弊端带给劳动人民的不幸，表达了作者对下层劳动人民的深切同情。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-457200" defTabSz="1219200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B.“把”、“称”、“叱”、“牵”，几个简洁而有力的动词，形象地描绘出宫使如狼似虎般的蛮横掠夺。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-457200" defTabSz="1219200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C.“手把文书口称敕”中的“文书”是行政机构间互相往来的平行公文，而小太监手里却有“文书”和“敕”，这两个词表现了宫使的狐假虎威、巧取豪夺。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indent="-457200" defTabSz="1219200">
              <a:lnSpc>
                <a:spcPct val="150000"/>
              </a:lnSpc>
              <a:spcBef>
                <a:spcPts val="1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D.“牛困人饥日已高”七个字就直接写出了卖炭翁在雪地赶车行走的整个过程，形象地写出了卖炭翁卖炭的艰难困苦：路远、车重、雪厚、人苦。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61050" y="388938"/>
            <a:ext cx="5175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280988" y="698500"/>
            <a:ext cx="8594725" cy="5105400"/>
          </a:xfrm>
          <a:noFill/>
          <a:ln>
            <a:noFill/>
          </a:ln>
        </p:spPr>
        <p:txBody>
          <a:bodyPr/>
          <a:p>
            <a:pPr marL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3.下列对诗歌理解赏析正确的一项是         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A.这首诗是一首讽喻诗，也是一首叙事诗。从题下自注“苦宫市也”，可以看出诗的主题在于揭露唐朝宫市的公开掠夺性。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B.白居易是宋朝伟大的现实主义诗人，是新乐府运动的倡导者，他与唐代的李白、杜甫一样都是著名诗人。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C.全诗完整地记述了卖炭老人烧炭、运炭和卖炭的经过，刻画了卖炭翁受压榨受欺凌但敢于反抗的人物形象。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>
              <a:lnSpc>
                <a:spcPct val="150000"/>
              </a:lnSpc>
              <a:spcBef>
                <a:spcPts val="100"/>
              </a:spcBef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</a:rPr>
              <a:t>D.“卖炭翁，伐薪烧炭南山中”运用叙述，“满面尘灰烟火色，两鬓苍苍十指黑”则运用说明，全诗笔法简洁，富有表现力。</a:t>
            </a:r>
            <a:endParaRPr lang="en-US" altLang="zh-CN" sz="24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marL="0">
              <a:lnSpc>
                <a:spcPct val="90000"/>
              </a:lnSpc>
            </a:pPr>
            <a:endParaRPr lang="en-US" altLang="zh-CN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5459413" y="790575"/>
            <a:ext cx="57308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en-US" altLang="zh-CN" sz="36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片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-51435"/>
            <a:ext cx="9154795" cy="6321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6398" y="2332990"/>
            <a:ext cx="5669280" cy="2084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柳州市第八中学录制</a:t>
            </a: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b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</a:b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2019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年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5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月</a:t>
            </a:r>
            <a:r>
              <a:rPr lang="en-US" altLang="zh-CN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21</a:t>
            </a:r>
            <a:r>
              <a:rPr lang="zh-CN" altLang="en-US" sz="480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日</a:t>
            </a:r>
            <a:endParaRPr kumimoji="1" lang="zh-CN" altLang="en-US" sz="480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7416" descr="白居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6963" y="766763"/>
            <a:ext cx="2743200" cy="558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矩形 17417"/>
          <p:cNvSpPr/>
          <p:nvPr/>
        </p:nvSpPr>
        <p:spPr>
          <a:xfrm>
            <a:off x="163830" y="1326515"/>
            <a:ext cx="5913438" cy="52562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   白居易</a:t>
            </a:r>
            <a:r>
              <a:rPr lang="en-US" altLang="zh-CN" sz="4000" b="1">
                <a:solidFill>
                  <a:srgbClr val="000000"/>
                </a:solidFill>
                <a:latin typeface="宋体" panose="02010600030101010101" pitchFamily="2" charset="-122"/>
              </a:rPr>
              <a:t>(772--846)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，字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乐天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，自号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香山居士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，是杜甫之后，唐朝的又一杰出的</a:t>
            </a:r>
            <a:r>
              <a:rPr lang="zh-CN" altLang="en-US" sz="4000" b="1" dirty="0">
                <a:solidFill>
                  <a:srgbClr val="0000FF"/>
                </a:solidFill>
                <a:latin typeface="宋体" panose="02010600030101010101" pitchFamily="2" charset="-122"/>
              </a:rPr>
              <a:t>现实主义诗人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，是唐代诗人中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</a:rPr>
              <a:t>作品最多</a:t>
            </a:r>
            <a:r>
              <a:rPr lang="zh-CN" altLang="en-US" sz="4000" b="1" dirty="0">
                <a:solidFill>
                  <a:srgbClr val="000000"/>
                </a:solidFill>
                <a:latin typeface="宋体" panose="02010600030101010101" pitchFamily="2" charset="-122"/>
              </a:rPr>
              <a:t>的一个。</a:t>
            </a:r>
            <a:endParaRPr lang="zh-CN" altLang="en-US" sz="40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0" name="文本框 17419"/>
          <p:cNvSpPr txBox="1"/>
          <p:nvPr/>
        </p:nvSpPr>
        <p:spPr>
          <a:xfrm>
            <a:off x="593090" y="493078"/>
            <a:ext cx="3527425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作者简介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7416" descr="白居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6963" y="766763"/>
            <a:ext cx="2743200" cy="558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矩形 17417"/>
          <p:cNvSpPr/>
          <p:nvPr/>
        </p:nvSpPr>
        <p:spPr>
          <a:xfrm>
            <a:off x="163830" y="1340485"/>
            <a:ext cx="5913438" cy="52562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   他主张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“</a:t>
            </a:r>
            <a:r>
              <a:rPr lang="zh-CN" altLang="en-US" sz="3600" b="1" dirty="0">
                <a:solidFill>
                  <a:srgbClr val="0000FF"/>
                </a:solidFill>
                <a:latin typeface="华文中宋" panose="02010600040101010101" charset="-122"/>
                <a:ea typeface="华文中宋" panose="02010600040101010101" charset="-122"/>
              </a:rPr>
              <a:t>文章合为时而著，诗歌合为事而作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。”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倡导了“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新乐府运动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”，他曾将自己的诗分为四类：讽喻、闲适、感伤、杂律。他的诗，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</a:rPr>
              <a:t>语言通俗易懂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，被称为“老妪能解”。</a:t>
            </a: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3600" b="1">
                <a:solidFill>
                  <a:srgbClr val="000000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卖炭翁</a:t>
            </a:r>
            <a:r>
              <a:rPr lang="en-US" altLang="zh-CN" sz="3600" b="1">
                <a:solidFill>
                  <a:srgbClr val="000000"/>
                </a:solidFill>
                <a:latin typeface="宋体" panose="02010600030101010101" pitchFamily="2" charset="-122"/>
              </a:rPr>
              <a:t>》</a:t>
            </a:r>
            <a:r>
              <a:rPr lang="zh-CN" altLang="en-US" sz="3600" b="1" dirty="0">
                <a:solidFill>
                  <a:srgbClr val="000000"/>
                </a:solidFill>
                <a:latin typeface="宋体" panose="02010600030101010101" pitchFamily="2" charset="-122"/>
              </a:rPr>
              <a:t>是一首</a:t>
            </a:r>
            <a:r>
              <a:rPr lang="zh-CN" altLang="en-US" sz="3600" b="1" dirty="0">
                <a:solidFill>
                  <a:srgbClr val="0000FF"/>
                </a:solidFill>
                <a:latin typeface="宋体" panose="02010600030101010101" pitchFamily="2" charset="-122"/>
              </a:rPr>
              <a:t>叙事讽喻诗。</a:t>
            </a: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</a:pPr>
            <a:endParaRPr lang="zh-CN" altLang="en-US" sz="3600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0" name="文本框 17419"/>
          <p:cNvSpPr txBox="1"/>
          <p:nvPr/>
        </p:nvSpPr>
        <p:spPr>
          <a:xfrm>
            <a:off x="593090" y="493078"/>
            <a:ext cx="3527425" cy="700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000" b="1" dirty="0">
                <a:solidFill>
                  <a:schemeClr val="hlink"/>
                </a:solidFill>
                <a:latin typeface="宋体" panose="02010600030101010101" pitchFamily="2" charset="-122"/>
              </a:rPr>
              <a:t>作者简介</a:t>
            </a:r>
            <a:endParaRPr lang="zh-CN" altLang="en-US" sz="4000" b="1" dirty="0">
              <a:solidFill>
                <a:schemeClr val="hlink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70657"/>
          <p:cNvSpPr>
            <a:spLocks noGrp="1"/>
          </p:cNvSpPr>
          <p:nvPr>
            <p:ph type="title" idx="4294967295"/>
          </p:nvPr>
        </p:nvSpPr>
        <p:spPr>
          <a:xfrm>
            <a:off x="-3810" y="26035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写作背景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3" name="文本占位符 70658"/>
          <p:cNvSpPr>
            <a:spLocks noGrp="1"/>
          </p:cNvSpPr>
          <p:nvPr>
            <p:ph idx="4294967295"/>
          </p:nvPr>
        </p:nvSpPr>
        <p:spPr>
          <a:xfrm>
            <a:off x="284480" y="1165860"/>
            <a:ext cx="8546465" cy="5404485"/>
          </a:xfrm>
          <a:solidFill>
            <a:schemeClr val="accent1"/>
          </a:solidFill>
        </p:spPr>
        <p:txBody>
          <a:bodyPr vert="horz" wrap="square" lIns="91440" tIns="45720" rIns="91440" bIns="45720" anchor="t"/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    这首诗是白居易</a:t>
            </a:r>
            <a:r>
              <a:rPr lang="en-US" altLang="zh-CN" sz="3600" b="1"/>
              <a:t>《</a:t>
            </a:r>
            <a:r>
              <a:rPr lang="zh-CN" altLang="en-US" sz="3600" b="1" dirty="0"/>
              <a:t>新乐府</a:t>
            </a:r>
            <a:r>
              <a:rPr lang="en-US" altLang="zh-CN" sz="3600" b="1"/>
              <a:t>》</a:t>
            </a:r>
            <a:r>
              <a:rPr lang="zh-CN" altLang="en-US" sz="3600" b="1" dirty="0"/>
              <a:t>五十首中的第三十二首，作于元和四年（</a:t>
            </a:r>
            <a:r>
              <a:rPr lang="en-US" altLang="zh-CN" sz="3600" b="1"/>
              <a:t>809</a:t>
            </a:r>
            <a:r>
              <a:rPr lang="zh-CN" altLang="en-US" sz="3600" b="1" dirty="0"/>
              <a:t>）。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题下自注：</a:t>
            </a:r>
            <a:r>
              <a:rPr lang="zh-CN" altLang="en-US" sz="3600" b="1" dirty="0">
                <a:solidFill>
                  <a:srgbClr val="FF0000"/>
                </a:solidFill>
              </a:rPr>
              <a:t>“苦宫市也”。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说明了</a:t>
            </a:r>
            <a:r>
              <a:rPr lang="zh-CN" altLang="en-US" sz="3600" b="1" dirty="0">
                <a:solidFill>
                  <a:srgbClr val="FF0000"/>
                </a:solidFill>
              </a:rPr>
              <a:t>诗的主旨</a:t>
            </a:r>
            <a:r>
              <a:rPr lang="zh-CN" altLang="en-US" sz="3600" b="1" dirty="0"/>
              <a:t>：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一是指百姓苦于宫市的巧取豪夺；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二是指宦官的恶行，败坏了宫市之名，毁了皇家的声誉。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既为民生叫屈，又为皇上担忧。</a:t>
            </a:r>
            <a:endParaRPr lang="zh-CN" altLang="en-US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“宫”指皇宫，“市”是买的意思。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70657"/>
          <p:cNvSpPr>
            <a:spLocks noGrp="1"/>
          </p:cNvSpPr>
          <p:nvPr>
            <p:ph type="title" idx="4294967295"/>
          </p:nvPr>
        </p:nvSpPr>
        <p:spPr>
          <a:xfrm>
            <a:off x="-3810" y="26035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p>
            <a:pPr algn="l"/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写作背景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363" name="文本占位符 70658"/>
          <p:cNvSpPr>
            <a:spLocks noGrp="1"/>
          </p:cNvSpPr>
          <p:nvPr>
            <p:ph idx="4294967295"/>
          </p:nvPr>
        </p:nvSpPr>
        <p:spPr>
          <a:xfrm>
            <a:off x="377190" y="1070610"/>
            <a:ext cx="8229600" cy="5144770"/>
          </a:xfrm>
          <a:solidFill>
            <a:schemeClr val="accent1"/>
          </a:solidFill>
        </p:spPr>
        <p:txBody>
          <a:bodyPr vert="horz" wrap="square" lIns="91440" tIns="45720" rIns="91440" bIns="45720" anchor="t"/>
          <a:p>
            <a:pPr marL="0" indent="0">
              <a:lnSpc>
                <a:spcPct val="90000"/>
              </a:lnSpc>
              <a:buNone/>
            </a:pPr>
            <a:r>
              <a:rPr lang="zh-CN" altLang="en-US" sz="3600" b="1" dirty="0"/>
              <a:t>    自唐德宗贞元（</a:t>
            </a:r>
            <a:r>
              <a:rPr lang="en-US" altLang="zh-CN" sz="3600" b="1"/>
              <a:t>785</a:t>
            </a:r>
            <a:r>
              <a:rPr lang="en-US" altLang="zh-CN" sz="3600" b="1">
                <a:latin typeface="Arial" panose="020B0604020202020204" pitchFamily="34" charset="0"/>
              </a:rPr>
              <a:t>—</a:t>
            </a:r>
            <a:r>
              <a:rPr lang="en-US" altLang="zh-CN" sz="3600" b="1"/>
              <a:t>805</a:t>
            </a:r>
            <a:r>
              <a:rPr lang="zh-CN" altLang="en-US" sz="3600" b="1" dirty="0"/>
              <a:t>）末年起，宫中日用所需，不再经官府承办，由</a:t>
            </a:r>
            <a:r>
              <a:rPr lang="zh-CN" altLang="en-US" sz="3600" b="1" dirty="0">
                <a:solidFill>
                  <a:srgbClr val="0000FF"/>
                </a:solidFill>
              </a:rPr>
              <a:t>太监直接向民间“采购”</a:t>
            </a:r>
            <a:r>
              <a:rPr lang="zh-CN" altLang="en-US" sz="3600" b="1" dirty="0"/>
              <a:t>，谓之</a:t>
            </a:r>
            <a:r>
              <a:rPr lang="zh-CN" altLang="en-US" sz="3600" b="1" dirty="0">
                <a:solidFill>
                  <a:srgbClr val="FF0000"/>
                </a:solidFill>
              </a:rPr>
              <a:t>“宫市”</a:t>
            </a:r>
            <a:r>
              <a:rPr lang="zh-CN" altLang="en-US" sz="3600" b="1" dirty="0"/>
              <a:t>，又称</a:t>
            </a:r>
            <a:r>
              <a:rPr lang="zh-CN" altLang="en-US" sz="3600" b="1" dirty="0">
                <a:solidFill>
                  <a:srgbClr val="FF0000"/>
                </a:solidFill>
              </a:rPr>
              <a:t>“白望”</a:t>
            </a:r>
            <a:r>
              <a:rPr lang="zh-CN" altLang="en-US" sz="3600" b="1" dirty="0"/>
              <a:t>（言使人于市中左右望，白取其物）。太监常率爪牙在长安东市、西市和热闹街坊，以</a:t>
            </a:r>
            <a:r>
              <a:rPr lang="zh-CN" altLang="en-US" sz="3600" b="1" dirty="0">
                <a:solidFill>
                  <a:srgbClr val="FF0000"/>
                </a:solidFill>
              </a:rPr>
              <a:t>低价强购</a:t>
            </a:r>
            <a:r>
              <a:rPr lang="zh-CN" altLang="en-US" sz="3600" b="1" dirty="0"/>
              <a:t>货物，</a:t>
            </a:r>
            <a:r>
              <a:rPr lang="zh-CN" altLang="en-US" sz="3600" b="1" dirty="0">
                <a:solidFill>
                  <a:srgbClr val="FF0000"/>
                </a:solidFill>
              </a:rPr>
              <a:t>甚至不给</a:t>
            </a:r>
            <a:r>
              <a:rPr lang="zh-CN" altLang="en-US" sz="3600" b="1" dirty="0"/>
              <a:t>分文，还勒索进奉的“门户钱”及“脚价钱”，百姓深受其害。韩愈</a:t>
            </a:r>
            <a:r>
              <a:rPr lang="en-US" altLang="zh-CN" sz="3600" b="1"/>
              <a:t>《</a:t>
            </a:r>
            <a:r>
              <a:rPr lang="zh-CN" altLang="en-US" sz="3600" b="1" dirty="0"/>
              <a:t>顺宗实录</a:t>
            </a:r>
            <a:r>
              <a:rPr lang="en-US" altLang="zh-CN" sz="3600" b="1"/>
              <a:t>》</a:t>
            </a:r>
            <a:r>
              <a:rPr lang="zh-CN" altLang="en-US" sz="3600" b="1" dirty="0"/>
              <a:t>一语道破：“名为宫市，其实夺之。”</a:t>
            </a:r>
            <a:endParaRPr lang="zh-CN" altLang="en-US" sz="3600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46083" descr="v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lum bright="70001" contrast="-70000"/>
          </a:blip>
          <a:stretch>
            <a:fillRect/>
          </a:stretch>
        </p:blipFill>
        <p:spPr>
          <a:xfrm>
            <a:off x="6289675" y="600075"/>
            <a:ext cx="2514600" cy="565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2" name="文本框 46081"/>
          <p:cNvSpPr txBox="1"/>
          <p:nvPr/>
        </p:nvSpPr>
        <p:spPr>
          <a:xfrm>
            <a:off x="231775" y="132715"/>
            <a:ext cx="8681085" cy="61239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卖炭翁</a:t>
            </a:r>
            <a:endParaRPr lang="en-US" altLang="zh-CN" sz="40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[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唐</a:t>
            </a:r>
            <a:r>
              <a:rPr lang="en-US" altLang="zh-CN" sz="3200" b="1">
                <a:solidFill>
                  <a:srgbClr val="0000FF"/>
                </a:solidFill>
                <a:latin typeface="宋体" panose="02010600030101010101" pitchFamily="2" charset="-122"/>
              </a:rPr>
              <a:t>]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</a:rPr>
              <a:t>白居易</a:t>
            </a:r>
            <a:endParaRPr lang="zh-CN" altLang="en-US" sz="3200" b="1" dirty="0">
              <a:solidFill>
                <a:srgbClr val="990099"/>
              </a:solidFill>
              <a:latin typeface="宋体" panose="02010600030101010101" pitchFamily="2" charset="-122"/>
            </a:endParaRPr>
          </a:p>
          <a:p>
            <a:pPr algn="ctr" eaLnBrk="1" hangingPunct="1">
              <a:buFont typeface="Arial" panose="020B0604020202020204" pitchFamily="34" charset="0"/>
            </a:pP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卖炭翁，          伐薪烧炭南山中。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满面尘灰烟火色，  两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鬓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苍苍十指黑。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卖炭得钱何所营，  身上衣裳口中食。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可怜身上衣正单，  心忧炭贱愿天寒。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夜来城外一尺雪，  晓驾炭车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辗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冰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辙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牛困人饥日已高，  市南门外泥中歇。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翩翩两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骑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来是谁，  黄衣使者白衫儿。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手把文书口称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敕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，  回车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叱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牛牵向北。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一车炭，千余斤，  宫使驱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将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惜不得。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 </a:t>
            </a:r>
            <a:b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</a:b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半匹红绡一丈绫，  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系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</a:rPr>
              <a:t>向牛头充炭直。</a:t>
            </a:r>
            <a:r>
              <a:rPr lang="en-US" altLang="zh-CN" sz="3200" b="1">
                <a:solidFill>
                  <a:schemeClr val="tx2"/>
                </a:solidFill>
                <a:latin typeface="宋体" panose="02010600030101010101" pitchFamily="2" charset="-122"/>
              </a:rPr>
              <a:t>  </a:t>
            </a:r>
            <a:endParaRPr lang="en-US" altLang="zh-CN" sz="3200" b="1">
              <a:solidFill>
                <a:schemeClr val="tx2"/>
              </a:solidFill>
              <a:latin typeface="宋体" panose="02010600030101010101" pitchFamily="2" charset="-122"/>
            </a:endParaRPr>
          </a:p>
        </p:txBody>
      </p:sp>
      <p:pic>
        <p:nvPicPr>
          <p:cNvPr id="2" name="卖炭翁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7095" y="4114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48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60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66561"/>
          <p:cNvSpPr>
            <a:spLocks noGrp="1"/>
          </p:cNvSpPr>
          <p:nvPr>
            <p:ph type="title" idx="4294967295"/>
          </p:nvPr>
        </p:nvSpPr>
        <p:spPr>
          <a:xfrm>
            <a:off x="457200" y="485775"/>
            <a:ext cx="8229600" cy="1143000"/>
          </a:xfrm>
        </p:spPr>
        <p:txBody>
          <a:bodyPr vert="horz" wrap="square" lIns="91440" tIns="45720" rIns="91440" bIns="45720" anchor="ctr"/>
          <a:p>
            <a:r>
              <a:rPr lang="zh-CN" altLang="en-US" b="1" dirty="0">
                <a:solidFill>
                  <a:srgbClr val="0000FF"/>
                </a:solidFill>
              </a:rPr>
              <a:t>读准字音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17411" name="文本占位符 66562"/>
          <p:cNvSpPr>
            <a:spLocks noGrp="1"/>
          </p:cNvSpPr>
          <p:nvPr>
            <p:ph idx="4294967295"/>
          </p:nvPr>
        </p:nvSpPr>
        <p:spPr>
          <a:xfrm>
            <a:off x="695325" y="1628775"/>
            <a:ext cx="8460105" cy="4526280"/>
          </a:xfrm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sz="3600" b="1" dirty="0"/>
              <a:t>鬓           辗             辙</a:t>
            </a:r>
            <a:endParaRPr lang="zh-CN" altLang="en-US" sz="3600" b="1" dirty="0"/>
          </a:p>
          <a:p>
            <a:pPr>
              <a:buNone/>
            </a:pP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骑            敕           叱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  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将                系</a:t>
            </a:r>
            <a:endParaRPr lang="zh-CN" altLang="en-US" sz="3600" b="1" dirty="0"/>
          </a:p>
        </p:txBody>
      </p:sp>
      <p:sp>
        <p:nvSpPr>
          <p:cNvPr id="66564" name="文本框 66563"/>
          <p:cNvSpPr txBox="1"/>
          <p:nvPr/>
        </p:nvSpPr>
        <p:spPr>
          <a:xfrm>
            <a:off x="3188970" y="2936875"/>
            <a:ext cx="1079500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chì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5" name="文本框 66564"/>
          <p:cNvSpPr txBox="1"/>
          <p:nvPr/>
        </p:nvSpPr>
        <p:spPr>
          <a:xfrm>
            <a:off x="1403350" y="1628775"/>
            <a:ext cx="1008063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bìn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6" name="文本框 66565">
            <a:hlinkClick r:id="rId1" action="ppaction://hlinksldjump"/>
          </p:cNvPr>
          <p:cNvSpPr txBox="1"/>
          <p:nvPr/>
        </p:nvSpPr>
        <p:spPr>
          <a:xfrm>
            <a:off x="3924300" y="4275138"/>
            <a:ext cx="647700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jì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7" name="文本框 66566"/>
          <p:cNvSpPr txBox="1"/>
          <p:nvPr/>
        </p:nvSpPr>
        <p:spPr>
          <a:xfrm>
            <a:off x="5256530" y="2936875"/>
            <a:ext cx="936625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chì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8" name="文本框 66567"/>
          <p:cNvSpPr txBox="1"/>
          <p:nvPr/>
        </p:nvSpPr>
        <p:spPr>
          <a:xfrm>
            <a:off x="1482725" y="3000375"/>
            <a:ext cx="821055" cy="64516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jì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69" name="文本框 66568"/>
          <p:cNvSpPr txBox="1"/>
          <p:nvPr/>
        </p:nvSpPr>
        <p:spPr>
          <a:xfrm>
            <a:off x="5360988" y="1542415"/>
            <a:ext cx="1079500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zhé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70" name="文本框 66569"/>
          <p:cNvSpPr txBox="1"/>
          <p:nvPr/>
        </p:nvSpPr>
        <p:spPr>
          <a:xfrm>
            <a:off x="3188653" y="1628775"/>
            <a:ext cx="1368425" cy="65087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600" b="1" err="1">
                <a:solidFill>
                  <a:srgbClr val="C00000"/>
                </a:solidFill>
                <a:latin typeface="宋体" panose="02010600030101010101" pitchFamily="2" charset="-122"/>
              </a:rPr>
              <a:t>niǎn</a:t>
            </a:r>
            <a:endParaRPr lang="en-US" altLang="zh-CN" sz="36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66571" name="文本框 66570"/>
          <p:cNvSpPr txBox="1"/>
          <p:nvPr/>
        </p:nvSpPr>
        <p:spPr>
          <a:xfrm>
            <a:off x="1230630" y="4337050"/>
            <a:ext cx="1223645" cy="58356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00" b="1" err="1">
                <a:solidFill>
                  <a:srgbClr val="C00000"/>
                </a:solidFill>
                <a:latin typeface="宋体" panose="02010600030101010101" pitchFamily="2" charset="-122"/>
              </a:rPr>
              <a:t>jiāng</a:t>
            </a:r>
            <a:endParaRPr lang="en-US" altLang="zh-CN" sz="3200" b="1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ldLvl="0" animBg="1"/>
      <p:bldP spid="66565" grpId="0" bldLvl="0" animBg="1"/>
      <p:bldP spid="66566" grpId="0" bldLvl="0" animBg="1"/>
      <p:bldP spid="66567" grpId="0" bldLvl="0" animBg="1"/>
      <p:bldP spid="66568" grpId="0" bldLvl="0" animBg="1"/>
      <p:bldP spid="66569" grpId="0" bldLvl="0" animBg="1"/>
      <p:bldP spid="66570" grpId="0" bldLvl="0" animBg="1"/>
      <p:bldP spid="66571" grpId="0" bldLvl="0" animBg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160162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ags/tag3.xml><?xml version="1.0" encoding="utf-8"?>
<p:tagLst xmlns:p="http://schemas.openxmlformats.org/presentationml/2006/main">
  <p:tag name="KSO_WM_TEMPLATE_CATEGORY" val="custom"/>
  <p:tag name="KSO_WM_TEMPLATE_INDEX" val="16016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160162"/>
</p:tagLst>
</file>

<file path=ppt/theme/theme1.xml><?xml version="1.0" encoding="utf-8"?>
<a:theme xmlns:a="http://schemas.openxmlformats.org/drawingml/2006/main" name=" 语文PPT课件资料店 ">
  <a:themeElements>
    <a:clrScheme name=" 语文PPT课件资料店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 语文PPT课件资料店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 语文PPT课件资料店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语文PPT课件资料店 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语文PPT课件资料店 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3625</Words>
  <Application>WPS 演示</Application>
  <PresentationFormat>全屏显示(4:3)</PresentationFormat>
  <Paragraphs>311</Paragraphs>
  <Slides>38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Times New Roman</vt:lpstr>
      <vt:lpstr>楷体</vt:lpstr>
      <vt:lpstr>华文中宋</vt:lpstr>
      <vt:lpstr>黑体</vt:lpstr>
      <vt:lpstr>Arial Unicode MS</vt:lpstr>
      <vt:lpstr> 语文PPT课件资料店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写作背景</vt:lpstr>
      <vt:lpstr>写作背景</vt:lpstr>
      <vt:lpstr>PowerPoint 演示文稿</vt:lpstr>
      <vt:lpstr>读准字音</vt:lpstr>
      <vt:lpstr>设疑自探    整体感知</vt:lpstr>
      <vt:lpstr>设疑自探   品读诗文</vt:lpstr>
      <vt:lpstr>设疑自探   品读诗文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设疑自探   品读诗文</vt:lpstr>
      <vt:lpstr>设疑自探   品读诗文</vt:lpstr>
      <vt:lpstr>设疑自探   品读诗文</vt:lpstr>
      <vt:lpstr>设疑自探   品读诗文</vt:lpstr>
      <vt:lpstr>设疑自探   品读诗文</vt:lpstr>
      <vt:lpstr>设疑自探   品读诗文</vt:lpstr>
      <vt:lpstr>PowerPoint 演示文稿</vt:lpstr>
      <vt:lpstr>简答题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语文PPT课件资料店</dc:creator>
  <cp:lastModifiedBy>Administrator</cp:lastModifiedBy>
  <cp:revision>154</cp:revision>
  <dcterms:created xsi:type="dcterms:W3CDTF">2018-02-04T11:13:00Z</dcterms:created>
  <dcterms:modified xsi:type="dcterms:W3CDTF">2019-05-21T02:22:06Z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