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2" r:id="rId3"/>
    <p:sldId id="286" r:id="rId5"/>
    <p:sldId id="287" r:id="rId6"/>
    <p:sldId id="262" r:id="rId7"/>
    <p:sldId id="273" r:id="rId8"/>
    <p:sldId id="282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336BD-2D03-44F3-AC88-82B4A90A62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DD11C-492E-4F11-A996-5AB054BE2C9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www.33ppt.com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DD11C-492E-4F11-A996-5AB054BE2C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www.33ppt.com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DD11C-492E-4F11-A996-5AB054BE2C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DD11C-492E-4F11-A996-5AB054BE2C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www.33ppt.com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DD11C-492E-4F11-A996-5AB054BE2C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image" Target="../media/image4.wmf"/><Relationship Id="rId2" Type="http://schemas.openxmlformats.org/officeDocument/2006/relationships/control" Target="../activeX/activeX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标题 35"/>
          <p:cNvSpPr>
            <a:spLocks noGrp="1"/>
          </p:cNvSpPr>
          <p:nvPr>
            <p:ph type="title"/>
          </p:nvPr>
        </p:nvSpPr>
        <p:spPr>
          <a:xfrm>
            <a:off x="1583055" y="1864995"/>
            <a:ext cx="9144000" cy="1219200"/>
          </a:xfrm>
        </p:spPr>
        <p:txBody>
          <a:bodyPr>
            <a:noAutofit/>
          </a:bodyPr>
          <a:lstStyle/>
          <a:p>
            <a:r>
              <a:rPr lang="zh-CN" altLang="en-US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观察物体（二）</a:t>
            </a:r>
            <a:endParaRPr lang="zh-CN" altLang="en-US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89730" y="3556635"/>
            <a:ext cx="38125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柳州市白云小学    数学团队</a:t>
            </a:r>
            <a:endParaRPr lang="zh-CN" altLang="en-US" sz="2400"/>
          </a:p>
        </p:txBody>
      </p:sp>
      <p:pic>
        <p:nvPicPr>
          <p:cNvPr id="17419" name="Picture 11" descr="校徽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020108" y="-114300"/>
            <a:ext cx="1036637" cy="1466850"/>
          </a:xfrm>
          <a:prstGeom prst="rect">
            <a:avLst/>
          </a:prstGeom>
          <a:noFill/>
          <a:effectLst>
            <a:outerShdw blurRad="76200" dist="762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511810" y="304165"/>
            <a:ext cx="34861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/>
              <a:t>小学数学人教版第三册  第五单元</a:t>
            </a:r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13709"/>
          <a:stretch>
            <a:fillRect/>
          </a:stretch>
        </p:blipFill>
        <p:spPr>
          <a:xfrm>
            <a:off x="-635" y="-36195"/>
            <a:ext cx="12193270" cy="69138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27195" y="118745"/>
            <a:ext cx="7385050" cy="32918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pPr algn="l"/>
            <a:r>
              <a:rPr lang="en-US" altLang="zh-CN" sz="3600">
                <a:latin typeface="+mj-ea"/>
                <a:ea typeface="+mj-ea"/>
                <a:cs typeface="+mj-ea"/>
              </a:rPr>
              <a:t> </a:t>
            </a:r>
            <a:r>
              <a:rPr lang="zh-CN" altLang="en-US" sz="3600">
                <a:latin typeface="楷体_GB2312" charset="0"/>
                <a:ea typeface="+mj-ea"/>
                <a:cs typeface="楷体_GB2312" charset="0"/>
              </a:rPr>
              <a:t>《</a:t>
            </a:r>
            <a:r>
              <a:rPr lang="zh-CN" altLang="zh-CN" sz="3600">
                <a:latin typeface="楷体_GB2312" charset="0"/>
                <a:ea typeface="+mj-ea"/>
                <a:cs typeface="楷体_GB2312" charset="0"/>
                <a:sym typeface="+mn-ea"/>
              </a:rPr>
              <a:t>题西林壁</a:t>
            </a:r>
            <a:r>
              <a:rPr lang="zh-CN" altLang="en-US" sz="3600">
                <a:latin typeface="楷体_GB2312" charset="0"/>
                <a:ea typeface="+mj-ea"/>
                <a:cs typeface="楷体_GB2312" charset="0"/>
              </a:rPr>
              <a:t>》</a:t>
            </a:r>
            <a:r>
              <a:rPr lang="en-US" altLang="zh-CN" sz="3600">
                <a:latin typeface="楷体_GB2312" charset="0"/>
                <a:ea typeface="+mj-ea"/>
                <a:cs typeface="楷体_GB2312" charset="0"/>
              </a:rPr>
              <a:t> </a:t>
            </a:r>
            <a:endParaRPr lang="zh-CN" altLang="zh-CN" sz="3600">
              <a:latin typeface="楷体_GB2312" charset="0"/>
              <a:ea typeface="+mj-ea"/>
              <a:cs typeface="楷体_GB2312" charset="0"/>
            </a:endParaRPr>
          </a:p>
          <a:p>
            <a:pPr algn="l"/>
            <a:r>
              <a:rPr lang="zh-CN" altLang="zh-CN" sz="3600">
                <a:latin typeface="楷体_GB2312" charset="0"/>
                <a:ea typeface="+mj-ea"/>
                <a:cs typeface="楷体_GB2312" charset="0"/>
              </a:rPr>
              <a:t>       </a:t>
            </a:r>
            <a:r>
              <a:rPr lang="zh-CN" altLang="zh-CN" sz="2400">
                <a:latin typeface="楷体_GB2312" charset="0"/>
                <a:ea typeface="+mj-ea"/>
                <a:cs typeface="楷体_GB2312" charset="0"/>
              </a:rPr>
              <a:t>苏 轼</a:t>
            </a:r>
            <a:endParaRPr lang="zh-CN" altLang="zh-CN" sz="3600">
              <a:latin typeface="楷体_GB2312" charset="0"/>
              <a:ea typeface="+mj-ea"/>
              <a:cs typeface="楷体_GB2312" charset="0"/>
            </a:endParaRPr>
          </a:p>
          <a:p>
            <a:pPr algn="l"/>
            <a:endParaRPr lang="zh-CN" altLang="zh-CN" sz="3600">
              <a:latin typeface="楷体_GB2312" charset="0"/>
              <a:ea typeface="+mj-ea"/>
              <a:cs typeface="楷体_GB2312" charset="0"/>
            </a:endParaRPr>
          </a:p>
          <a:p>
            <a:pPr algn="l"/>
            <a:r>
              <a:rPr lang="zh-CN" altLang="zh-CN" sz="3600">
                <a:latin typeface="楷体_GB2312" charset="0"/>
                <a:ea typeface="+mj-ea"/>
                <a:cs typeface="楷体_GB2312" charset="0"/>
              </a:rPr>
              <a:t>横看成岭侧成峰</a:t>
            </a:r>
            <a:endParaRPr lang="zh-CN" altLang="zh-CN" sz="3600">
              <a:latin typeface="楷体_GB2312" charset="0"/>
              <a:ea typeface="+mj-ea"/>
              <a:cs typeface="楷体_GB2312" charset="0"/>
            </a:endParaRPr>
          </a:p>
          <a:p>
            <a:pPr algn="l"/>
            <a:endParaRPr lang="zh-CN" altLang="zh-CN" sz="3600">
              <a:latin typeface="楷体_GB2312" charset="0"/>
              <a:ea typeface="+mj-ea"/>
              <a:cs typeface="楷体_GB2312" charset="0"/>
            </a:endParaRPr>
          </a:p>
          <a:p>
            <a:pPr algn="l"/>
            <a:endParaRPr lang="zh-CN" altLang="zh-CN" sz="3600">
              <a:latin typeface="楷体_GB2312" charset="0"/>
              <a:ea typeface="+mj-ea"/>
              <a:cs typeface="楷体_GB2312" charset="0"/>
            </a:endParaRPr>
          </a:p>
          <a:p>
            <a:pPr algn="l"/>
            <a:r>
              <a:rPr lang="zh-CN" altLang="zh-CN" sz="3600">
                <a:latin typeface="楷体_GB2312" charset="0"/>
                <a:ea typeface="+mj-ea"/>
                <a:cs typeface="楷体_GB2312" charset="0"/>
              </a:rPr>
              <a:t>远近高低各不同</a:t>
            </a:r>
            <a:endParaRPr lang="zh-CN" altLang="zh-CN" sz="3600">
              <a:latin typeface="楷体_GB2312" charset="0"/>
              <a:ea typeface="+mj-ea"/>
              <a:cs typeface="楷体_GB2312" charset="0"/>
            </a:endParaRPr>
          </a:p>
          <a:p>
            <a:pPr algn="l"/>
            <a:endParaRPr lang="zh-CN" altLang="zh-CN" sz="3600">
              <a:latin typeface="楷体_GB2312" charset="0"/>
              <a:ea typeface="+mj-ea"/>
              <a:cs typeface="楷体_GB2312" charset="0"/>
            </a:endParaRPr>
          </a:p>
          <a:p>
            <a:pPr algn="l"/>
            <a:endParaRPr lang="zh-CN" altLang="zh-CN" sz="3600">
              <a:latin typeface="楷体_GB2312" charset="0"/>
              <a:ea typeface="+mj-ea"/>
              <a:cs typeface="楷体_GB2312" charset="0"/>
            </a:endParaRPr>
          </a:p>
          <a:p>
            <a:pPr algn="l"/>
            <a:r>
              <a:rPr lang="zh-CN" altLang="zh-CN" sz="3600">
                <a:latin typeface="楷体_GB2312" charset="0"/>
                <a:ea typeface="+mj-ea"/>
                <a:cs typeface="楷体_GB2312" charset="0"/>
              </a:rPr>
              <a:t>不识庐山真面目</a:t>
            </a:r>
            <a:endParaRPr lang="zh-CN" altLang="zh-CN" sz="3600">
              <a:latin typeface="楷体_GB2312" charset="0"/>
              <a:ea typeface="+mj-ea"/>
              <a:cs typeface="楷体_GB2312" charset="0"/>
            </a:endParaRPr>
          </a:p>
          <a:p>
            <a:pPr algn="l"/>
            <a:endParaRPr lang="zh-CN" altLang="zh-CN" sz="3600">
              <a:latin typeface="楷体_GB2312" charset="0"/>
              <a:ea typeface="+mj-ea"/>
              <a:cs typeface="楷体_GB2312" charset="0"/>
            </a:endParaRPr>
          </a:p>
          <a:p>
            <a:pPr algn="l"/>
            <a:endParaRPr lang="zh-CN" altLang="zh-CN" sz="3600">
              <a:latin typeface="楷体_GB2312" charset="0"/>
              <a:ea typeface="+mj-ea"/>
              <a:cs typeface="楷体_GB2312" charset="0"/>
            </a:endParaRPr>
          </a:p>
          <a:p>
            <a:pPr algn="l"/>
            <a:r>
              <a:rPr lang="zh-CN" altLang="zh-CN" sz="3600">
                <a:latin typeface="楷体_GB2312" charset="0"/>
                <a:ea typeface="+mj-ea"/>
                <a:cs typeface="楷体_GB2312" charset="0"/>
              </a:rPr>
              <a:t>只缘身在此山中</a:t>
            </a:r>
            <a:endParaRPr lang="zh-CN" altLang="zh-CN" sz="3600">
              <a:latin typeface="楷体_GB2312" charset="0"/>
              <a:ea typeface="+mj-ea"/>
              <a:cs typeface="楷体_GB2312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标题 35"/>
          <p:cNvSpPr>
            <a:spLocks noGrp="1"/>
          </p:cNvSpPr>
          <p:nvPr>
            <p:ph type="title"/>
          </p:nvPr>
        </p:nvSpPr>
        <p:spPr>
          <a:xfrm>
            <a:off x="243840" y="240665"/>
            <a:ext cx="1584960" cy="585470"/>
          </a:xfrm>
        </p:spPr>
        <p:txBody>
          <a:bodyPr>
            <a:normAutofit/>
          </a:bodyPr>
          <a:p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自主探究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9" name="Picture 11" descr="校徽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020108" y="-114300"/>
            <a:ext cx="1036637" cy="1466850"/>
          </a:xfrm>
          <a:prstGeom prst="rect">
            <a:avLst/>
          </a:prstGeom>
          <a:noFill/>
          <a:effectLst>
            <a:outerShdw blurRad="76200" dist="76200" dir="5400000" algn="ctr" rotWithShape="0">
              <a:srgbClr val="000000">
                <a:alpha val="18000"/>
              </a:srgbClr>
            </a:outerShd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1027" name="" r:id="rId2" imgW="8533765" imgH="4457065"/>
        </mc:Choice>
        <mc:Fallback>
          <p:control name="" r:id="rId2" imgW="8533765" imgH="4457065">
            <p:pic>
              <p:nvPicPr>
                <p:cNvPr id="0" name="Host Control  1026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28800" y="1200150"/>
                  <a:ext cx="8533765" cy="44570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标题 35"/>
          <p:cNvSpPr>
            <a:spLocks noGrp="1"/>
          </p:cNvSpPr>
          <p:nvPr>
            <p:ph type="title"/>
          </p:nvPr>
        </p:nvSpPr>
        <p:spPr>
          <a:xfrm>
            <a:off x="243840" y="240665"/>
            <a:ext cx="1807845" cy="585470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自主探究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" name="Freeform 22"/>
          <p:cNvSpPr/>
          <p:nvPr/>
        </p:nvSpPr>
        <p:spPr bwMode="auto">
          <a:xfrm rot="780000">
            <a:off x="7771130" y="407670"/>
            <a:ext cx="1673225" cy="1670685"/>
          </a:xfrm>
          <a:custGeom>
            <a:avLst/>
            <a:gdLst/>
            <a:ahLst/>
            <a:cxnLst>
              <a:cxn ang="0">
                <a:pos x="993" y="955"/>
              </a:cxn>
              <a:cxn ang="0">
                <a:pos x="788" y="750"/>
              </a:cxn>
              <a:cxn ang="0">
                <a:pos x="963" y="576"/>
              </a:cxn>
              <a:cxn ang="0">
                <a:pos x="972" y="527"/>
              </a:cxn>
              <a:cxn ang="0">
                <a:pos x="943" y="480"/>
              </a:cxn>
              <a:cxn ang="0">
                <a:pos x="554" y="91"/>
              </a:cxn>
              <a:cxn ang="0">
                <a:pos x="488" y="59"/>
              </a:cxn>
              <a:cxn ang="0">
                <a:pos x="457" y="71"/>
              </a:cxn>
              <a:cxn ang="0">
                <a:pos x="283" y="245"/>
              </a:cxn>
              <a:cxn ang="0">
                <a:pos x="50" y="12"/>
              </a:cxn>
              <a:cxn ang="0">
                <a:pos x="25" y="0"/>
              </a:cxn>
              <a:cxn ang="0">
                <a:pos x="0" y="33"/>
              </a:cxn>
              <a:cxn ang="0">
                <a:pos x="0" y="953"/>
              </a:cxn>
              <a:cxn ang="0">
                <a:pos x="52" y="1005"/>
              </a:cxn>
              <a:cxn ang="0">
                <a:pos x="972" y="1005"/>
              </a:cxn>
              <a:cxn ang="0">
                <a:pos x="1003" y="988"/>
              </a:cxn>
              <a:cxn ang="0">
                <a:pos x="993" y="955"/>
              </a:cxn>
            </a:cxnLst>
            <a:rect l="0" t="0" r="r" b="b"/>
            <a:pathLst>
              <a:path w="1008" h="1005">
                <a:moveTo>
                  <a:pt x="993" y="955"/>
                </a:moveTo>
                <a:cubicBezTo>
                  <a:pt x="788" y="750"/>
                  <a:pt x="788" y="750"/>
                  <a:pt x="788" y="750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974" y="564"/>
                  <a:pt x="978" y="546"/>
                  <a:pt x="972" y="527"/>
                </a:cubicBezTo>
                <a:cubicBezTo>
                  <a:pt x="967" y="510"/>
                  <a:pt x="957" y="494"/>
                  <a:pt x="943" y="480"/>
                </a:cubicBezTo>
                <a:cubicBezTo>
                  <a:pt x="554" y="91"/>
                  <a:pt x="554" y="91"/>
                  <a:pt x="554" y="91"/>
                </a:cubicBezTo>
                <a:cubicBezTo>
                  <a:pt x="534" y="71"/>
                  <a:pt x="509" y="59"/>
                  <a:pt x="488" y="59"/>
                </a:cubicBezTo>
                <a:cubicBezTo>
                  <a:pt x="476" y="59"/>
                  <a:pt x="465" y="63"/>
                  <a:pt x="457" y="71"/>
                </a:cubicBezTo>
                <a:cubicBezTo>
                  <a:pt x="283" y="245"/>
                  <a:pt x="283" y="245"/>
                  <a:pt x="283" y="245"/>
                </a:cubicBezTo>
                <a:cubicBezTo>
                  <a:pt x="50" y="12"/>
                  <a:pt x="50" y="12"/>
                  <a:pt x="50" y="12"/>
                </a:cubicBezTo>
                <a:cubicBezTo>
                  <a:pt x="42" y="4"/>
                  <a:pt x="33" y="0"/>
                  <a:pt x="25" y="0"/>
                </a:cubicBezTo>
                <a:cubicBezTo>
                  <a:pt x="13" y="0"/>
                  <a:pt x="0" y="8"/>
                  <a:pt x="0" y="33"/>
                </a:cubicBezTo>
                <a:cubicBezTo>
                  <a:pt x="0" y="953"/>
                  <a:pt x="0" y="953"/>
                  <a:pt x="0" y="953"/>
                </a:cubicBezTo>
                <a:cubicBezTo>
                  <a:pt x="0" y="982"/>
                  <a:pt x="23" y="1005"/>
                  <a:pt x="52" y="1005"/>
                </a:cubicBezTo>
                <a:cubicBezTo>
                  <a:pt x="972" y="1005"/>
                  <a:pt x="972" y="1005"/>
                  <a:pt x="972" y="1005"/>
                </a:cubicBezTo>
                <a:cubicBezTo>
                  <a:pt x="993" y="1005"/>
                  <a:pt x="1001" y="995"/>
                  <a:pt x="1003" y="988"/>
                </a:cubicBezTo>
                <a:cubicBezTo>
                  <a:pt x="1006" y="982"/>
                  <a:pt x="1008" y="970"/>
                  <a:pt x="993" y="955"/>
                </a:cubicBezTo>
                <a:close/>
              </a:path>
            </a:pathLst>
          </a:custGeom>
          <a:solidFill>
            <a:schemeClr val="accent2"/>
          </a:solidFill>
          <a:ln w="28575" cap="flat">
            <a:noFill/>
            <a:prstDash val="solid"/>
            <a:miter lim="800000"/>
          </a:ln>
          <a:effectLst>
            <a:outerShdw blurRad="203200" dist="1016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121888" tIns="60944" rIns="121888" bIns="60944" numCol="1" anchor="t" anchorCtr="0" compatLnSpc="1"/>
          <a:lstStyle/>
          <a:p>
            <a:endParaRPr lang="en-US" altLang="en-US" sz="3200"/>
          </a:p>
        </p:txBody>
      </p:sp>
      <p:grpSp>
        <p:nvGrpSpPr>
          <p:cNvPr id="81" name="组合 25"/>
          <p:cNvGrpSpPr/>
          <p:nvPr/>
        </p:nvGrpSpPr>
        <p:grpSpPr>
          <a:xfrm rot="0">
            <a:off x="8491855" y="2372995"/>
            <a:ext cx="3529965" cy="2112010"/>
            <a:chOff x="497329" y="2770637"/>
            <a:chExt cx="3210265" cy="1093106"/>
          </a:xfrm>
        </p:grpSpPr>
        <p:sp>
          <p:nvSpPr>
            <p:cNvPr id="82" name="矩形 26"/>
            <p:cNvSpPr/>
            <p:nvPr/>
          </p:nvSpPr>
          <p:spPr>
            <a:xfrm>
              <a:off x="503238" y="3053880"/>
              <a:ext cx="3204356" cy="809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2800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1.</a:t>
              </a:r>
              <a:r>
                <a:rPr lang="zh-CN" altLang="en-US" sz="2800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独立完成</a:t>
              </a:r>
              <a:endPara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>
                <a:lnSpc>
                  <a:spcPct val="114000"/>
                </a:lnSpc>
              </a:pPr>
              <a:r>
                <a:rPr lang="en-US" altLang="zh-CN" sz="2800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2.</a:t>
              </a:r>
              <a:r>
                <a:rPr lang="zh-CN" altLang="en-US" sz="2800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讨论</a:t>
              </a:r>
              <a:endPara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>
                <a:lnSpc>
                  <a:spcPct val="114000"/>
                </a:lnSpc>
              </a:pPr>
              <a:r>
                <a:rPr lang="en-US" altLang="zh-CN" sz="2800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3.</a:t>
              </a:r>
              <a:r>
                <a:rPr lang="zh-CN" altLang="en-US" sz="2800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猜测</a:t>
              </a:r>
              <a:endPara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矩形 27"/>
            <p:cNvSpPr/>
            <p:nvPr/>
          </p:nvSpPr>
          <p:spPr>
            <a:xfrm>
              <a:off x="497329" y="2770637"/>
              <a:ext cx="1598431" cy="270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学习要求：</a:t>
              </a:r>
              <a:endParaRPr lang="zh-CN" altLang="en-US" sz="2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073742851" name="图片 1073742850" descr="$WCWM43B5UYUXEU{}YO8GP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7925" y="1183005"/>
            <a:ext cx="6338570" cy="52812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1905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419" name="Picture 11" descr="校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20108" y="-114300"/>
            <a:ext cx="1036637" cy="1466850"/>
          </a:xfrm>
          <a:prstGeom prst="rect">
            <a:avLst/>
          </a:prstGeom>
          <a:noFill/>
          <a:effectLst>
            <a:outerShdw blurRad="76200" dist="76200" dir="5400000" algn="ctr" rotWithShape="0">
              <a:srgbClr val="000000">
                <a:alpha val="18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863850" y="3263265"/>
            <a:ext cx="1101090" cy="1270635"/>
            <a:chOff x="13376" y="6481"/>
            <a:chExt cx="1734" cy="2001"/>
          </a:xfrm>
        </p:grpSpPr>
        <p:sp>
          <p:nvSpPr>
            <p:cNvPr id="13" name="流程图: 合并 12"/>
            <p:cNvSpPr/>
            <p:nvPr/>
          </p:nvSpPr>
          <p:spPr>
            <a:xfrm>
              <a:off x="13377" y="6740"/>
              <a:ext cx="1732" cy="1742"/>
            </a:xfrm>
            <a:prstGeom prst="flowChartMerge">
              <a:avLst/>
            </a:prstGeom>
            <a:scene3d>
              <a:camera prst="orthographicFront"/>
              <a:lightRig rig="threePt" dir="t">
                <a:rot lat="0" lon="0" rev="78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3376" y="6481"/>
              <a:ext cx="1734" cy="52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1" name="流程图: 磁盘 10"/>
          <p:cNvSpPr/>
          <p:nvPr/>
        </p:nvSpPr>
        <p:spPr>
          <a:xfrm>
            <a:off x="2770505" y="2962275"/>
            <a:ext cx="1194435" cy="1317625"/>
          </a:xfrm>
          <a:prstGeom prst="flowChartMagneticDisk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4120" t="15626" r="10960" b="13209"/>
          <a:stretch>
            <a:fillRect/>
          </a:stretch>
        </p:blipFill>
        <p:spPr>
          <a:xfrm>
            <a:off x="2912745" y="2467610"/>
            <a:ext cx="1704340" cy="1732280"/>
          </a:xfrm>
          <a:prstGeom prst="rect">
            <a:avLst/>
          </a:prstGeom>
        </p:spPr>
      </p:pic>
      <p:sp>
        <p:nvSpPr>
          <p:cNvPr id="36" name="标题 35"/>
          <p:cNvSpPr>
            <a:spLocks noGrp="1"/>
          </p:cNvSpPr>
          <p:nvPr>
            <p:ph type="title"/>
          </p:nvPr>
        </p:nvSpPr>
        <p:spPr>
          <a:xfrm>
            <a:off x="443230" y="5208270"/>
            <a:ext cx="6043930" cy="859155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猜一猜：可能是什么？并说说理由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7004333" y="1551167"/>
            <a:ext cx="1213801" cy="466141"/>
            <a:chOff x="138498" y="3248582"/>
            <a:chExt cx="910588" cy="349697"/>
          </a:xfrm>
        </p:grpSpPr>
        <p:sp>
          <p:nvSpPr>
            <p:cNvPr id="15" name="椭圆 10"/>
            <p:cNvSpPr/>
            <p:nvPr/>
          </p:nvSpPr>
          <p:spPr>
            <a:xfrm>
              <a:off x="138498" y="3248582"/>
              <a:ext cx="349697" cy="3496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135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zh-CN" altLang="en-US" sz="2135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文本框 11"/>
            <p:cNvSpPr txBox="1"/>
            <p:nvPr/>
          </p:nvSpPr>
          <p:spPr>
            <a:xfrm>
              <a:off x="683231" y="3248907"/>
              <a:ext cx="365855" cy="345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球</a:t>
              </a:r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7017029" y="2729067"/>
            <a:ext cx="1387156" cy="504629"/>
            <a:chOff x="138498" y="3267632"/>
            <a:chExt cx="1040638" cy="378570"/>
          </a:xfrm>
        </p:grpSpPr>
        <p:sp>
          <p:nvSpPr>
            <p:cNvPr id="19" name="椭圆 10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135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zh-CN" altLang="en-US" sz="2135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文本框 11"/>
            <p:cNvSpPr txBox="1"/>
            <p:nvPr/>
          </p:nvSpPr>
          <p:spPr>
            <a:xfrm>
              <a:off x="584621" y="3300831"/>
              <a:ext cx="594515" cy="345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圆柱</a:t>
              </a:r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7017025" y="4199974"/>
            <a:ext cx="1749739" cy="466337"/>
            <a:chOff x="138022" y="3286064"/>
            <a:chExt cx="1312646" cy="349844"/>
          </a:xfrm>
        </p:grpSpPr>
        <p:sp>
          <p:nvSpPr>
            <p:cNvPr id="23" name="椭圆 10"/>
            <p:cNvSpPr/>
            <p:nvPr/>
          </p:nvSpPr>
          <p:spPr>
            <a:xfrm>
              <a:off x="138022" y="3286211"/>
              <a:ext cx="349697" cy="3496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135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zh-CN" altLang="en-US" sz="2135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文本框 11"/>
            <p:cNvSpPr txBox="1"/>
            <p:nvPr/>
          </p:nvSpPr>
          <p:spPr>
            <a:xfrm>
              <a:off x="627494" y="3286064"/>
              <a:ext cx="823174" cy="345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圆锥体</a:t>
              </a:r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椭圆 6"/>
          <p:cNvSpPr/>
          <p:nvPr/>
        </p:nvSpPr>
        <p:spPr>
          <a:xfrm>
            <a:off x="1365885" y="1697990"/>
            <a:ext cx="3644265" cy="3397250"/>
          </a:xfrm>
          <a:prstGeom prst="ellipse">
            <a:avLst/>
          </a:prstGeom>
          <a:solidFill>
            <a:srgbClr val="92D050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标题 35"/>
          <p:cNvSpPr>
            <a:spLocks noGrp="1"/>
          </p:cNvSpPr>
          <p:nvPr/>
        </p:nvSpPr>
        <p:spPr>
          <a:xfrm>
            <a:off x="243840" y="240665"/>
            <a:ext cx="3105785" cy="585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巩固练习  提升能力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:\素材\春\e240c0b8487713bec91b1f64504ed526.pnge240c0b8487713bec91b1f64504ed52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70" y="2540"/>
            <a:ext cx="5233670" cy="7400290"/>
          </a:xfrm>
          <a:prstGeom prst="rect">
            <a:avLst/>
          </a:prstGeom>
        </p:spPr>
      </p:pic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4718213" y="2730540"/>
            <a:ext cx="633730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8000" b="1" dirty="0">
                <a:latin typeface="微软雅黑" panose="020B0503020204020204" charset="-122"/>
                <a:ea typeface="微软雅黑" panose="020B0503020204020204" charset="-122"/>
              </a:rPr>
              <a:t>白云数学团队</a:t>
            </a:r>
            <a:endParaRPr lang="zh-CN" altLang="en-US" sz="8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heme/theme1.xml><?xml version="1.0" encoding="utf-8"?>
<a:theme xmlns:a="http://schemas.openxmlformats.org/drawingml/2006/main" name="www.33ppt.com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WPS 演示</Application>
  <PresentationFormat>宽屏</PresentationFormat>
  <Paragraphs>48</Paragraphs>
  <Slides>6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楷体_GB2312</vt:lpstr>
      <vt:lpstr>Calibri</vt:lpstr>
      <vt:lpstr>Arial Unicode MS</vt:lpstr>
      <vt:lpstr>Calibri Light</vt:lpstr>
      <vt:lpstr>等线</vt:lpstr>
      <vt:lpstr>新宋体</vt:lpstr>
      <vt:lpstr>www.33ppt.com</vt:lpstr>
      <vt:lpstr>观察物体（二）</vt:lpstr>
      <vt:lpstr>PowerPoint 演示文稿</vt:lpstr>
      <vt:lpstr>自主探究</vt:lpstr>
      <vt:lpstr>自主探究</vt:lpstr>
      <vt:lpstr>猜一猜：可能是什么？并说说理由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wwww.33ppt.com</dc:title>
  <dc:creator/>
  <cp:lastModifiedBy>Administrator</cp:lastModifiedBy>
  <cp:revision>4</cp:revision>
  <dcterms:created xsi:type="dcterms:W3CDTF">2017-06-27T11:50:00Z</dcterms:created>
  <dcterms:modified xsi:type="dcterms:W3CDTF">2018-10-02T02:59:05Z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2052-11.1.0.7849</vt:lpwstr>
  </property>
</Properties>
</file>