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88" r:id="rId3"/>
    <p:sldId id="317" r:id="rId4"/>
    <p:sldId id="320" r:id="rId5"/>
    <p:sldId id="325" r:id="rId6"/>
    <p:sldId id="318" r:id="rId7"/>
    <p:sldId id="319" r:id="rId8"/>
    <p:sldId id="321" r:id="rId9"/>
    <p:sldId id="331" r:id="rId10"/>
    <p:sldId id="327" r:id="rId11"/>
    <p:sldId id="322" r:id="rId12"/>
    <p:sldId id="328" r:id="rId13"/>
    <p:sldId id="330" r:id="rId14"/>
    <p:sldId id="324" r:id="rId15"/>
  </p:sldIdLst>
  <p:sldSz cx="9144000" cy="5145088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3300"/>
    <a:srgbClr val="FDD05F"/>
    <a:srgbClr val="FFF560"/>
    <a:srgbClr val="BD7600"/>
    <a:srgbClr val="FFC400"/>
    <a:srgbClr val="FFEFBD"/>
    <a:srgbClr val="FFCD2D"/>
    <a:srgbClr val="CC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5906" autoAdjust="0"/>
  </p:normalViewPr>
  <p:slideViewPr>
    <p:cSldViewPr>
      <p:cViewPr>
        <p:scale>
          <a:sx n="100" d="100"/>
          <a:sy n="100" d="100"/>
        </p:scale>
        <p:origin x="-846" y="-13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2018-6-12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2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2018-6-12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79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2018-6-12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2018-6-12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2018-6-12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 rot="3469877">
            <a:off x="7123025" y="2117749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045492" y="729945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6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2560177" y="77736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15316"/>
            <a:ext cx="5400600" cy="1557227"/>
          </a:xfrm>
          <a:prstGeom prst="rect">
            <a:avLst/>
          </a:prstGeom>
        </p:spPr>
      </p:pic>
      <p:sp>
        <p:nvSpPr>
          <p:cNvPr id="42" name="文本框 8"/>
          <p:cNvSpPr txBox="1"/>
          <p:nvPr/>
        </p:nvSpPr>
        <p:spPr>
          <a:xfrm>
            <a:off x="2444846" y="1254000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b="1" noProof="0" dirty="0">
                <a:ln w="254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康布丁体W12(P)" pitchFamily="82" charset="-122"/>
                <a:ea typeface="华康布丁体W12(P)" pitchFamily="82" charset="-122"/>
              </a:rPr>
              <a:t>位置与</a:t>
            </a:r>
            <a:r>
              <a:rPr lang="zh-CN" altLang="en-US" sz="6000" b="1" noProof="0" dirty="0" smtClean="0">
                <a:ln w="254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康布丁体W12(P)" pitchFamily="82" charset="-122"/>
                <a:ea typeface="华康布丁体W12(P)" pitchFamily="82" charset="-122"/>
              </a:rPr>
              <a:t>方向</a:t>
            </a:r>
            <a:endParaRPr kumimoji="0" lang="zh-CN" altLang="en-US" sz="6000" b="1" i="0" u="none" strike="noStrike" kern="1200" normalizeH="0" baseline="0" noProof="0" dirty="0">
              <a:ln w="2540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康布丁体W12(P)" pitchFamily="82" charset="-122"/>
              <a:ea typeface="华康布丁体W12(P)" pitchFamily="82" charset="-122"/>
            </a:endParaRPr>
          </a:p>
        </p:txBody>
      </p:sp>
      <p:sp>
        <p:nvSpPr>
          <p:cNvPr id="45" name="TextBox 37"/>
          <p:cNvSpPr txBox="1"/>
          <p:nvPr/>
        </p:nvSpPr>
        <p:spPr>
          <a:xfrm>
            <a:off x="6372199" y="94336"/>
            <a:ext cx="2765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康布丁体W12(P)" pitchFamily="82" charset="-122"/>
                <a:ea typeface="华康布丁体W12(P)" pitchFamily="82" charset="-122"/>
                <a:cs typeface="+mn-ea"/>
                <a:sym typeface="+mn-lt"/>
              </a:rPr>
              <a:t>人教版小学数学六（上）</a:t>
            </a: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4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07504" y="119936"/>
            <a:ext cx="8424936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某城市在</a:t>
            </a:r>
            <a:r>
              <a:rPr lang="en-US" altLang="zh-CN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A</a:t>
            </a:r>
            <a:r>
              <a:rPr lang="zh-CN" altLang="en-US" sz="28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市</a:t>
            </a:r>
            <a:r>
              <a:rPr lang="zh-CN" altLang="zh-CN" sz="28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南偏东</a:t>
            </a:r>
            <a:r>
              <a:rPr lang="en-US" altLang="zh-CN" sz="28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30</a:t>
            </a:r>
            <a:r>
              <a:rPr lang="zh-CN" altLang="zh-CN" sz="28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°</a:t>
            </a:r>
            <a:r>
              <a:rPr lang="zh-CN" altLang="zh-CN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方向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，距离</a:t>
            </a:r>
            <a:r>
              <a:rPr lang="en-US" altLang="zh-CN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A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市</a:t>
            </a:r>
            <a:r>
              <a:rPr lang="en-US" altLang="zh-CN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600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千米</a:t>
            </a:r>
            <a:endParaRPr lang="zh-CN" altLang="en-US" sz="280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28661" y="8251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7604537" y="861960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8" name="组合 4"/>
          <p:cNvGrpSpPr/>
          <p:nvPr/>
        </p:nvGrpSpPr>
        <p:grpSpPr>
          <a:xfrm>
            <a:off x="1704481" y="1066800"/>
            <a:ext cx="6042272" cy="3759614"/>
            <a:chOff x="2396927" y="1499642"/>
            <a:chExt cx="8496944" cy="5285035"/>
          </a:xfrm>
        </p:grpSpPr>
        <p:cxnSp>
          <p:nvCxnSpPr>
            <p:cNvPr id="29" name="直接箭头连接符 28"/>
            <p:cNvCxnSpPr/>
            <p:nvPr/>
          </p:nvCxnSpPr>
          <p:spPr>
            <a:xfrm>
              <a:off x="2396927" y="3919998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 flipV="1">
              <a:off x="6643687" y="1499642"/>
              <a:ext cx="1711" cy="528503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1"/>
          <p:cNvGrpSpPr/>
          <p:nvPr/>
        </p:nvGrpSpPr>
        <p:grpSpPr>
          <a:xfrm>
            <a:off x="4162356" y="2726217"/>
            <a:ext cx="638316" cy="451334"/>
            <a:chOff x="5853311" y="3832349"/>
            <a:chExt cx="897632" cy="634458"/>
          </a:xfrm>
        </p:grpSpPr>
        <p:sp>
          <p:nvSpPr>
            <p:cNvPr id="32" name="椭圆 31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53311" y="3904357"/>
              <a:ext cx="897632" cy="562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0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47096" y="4159040"/>
            <a:ext cx="972574" cy="328414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r>
              <a:rPr lang="en-US" altLang="zh-CN" sz="17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600</a:t>
            </a:r>
            <a:r>
              <a:rPr lang="zh-CN" altLang="en-US" sz="17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千米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2217F17F-7D86-43CF-8B18-6F33FEDB3B9B}"/>
              </a:ext>
            </a:extLst>
          </p:cNvPr>
          <p:cNvSpPr/>
          <p:nvPr/>
        </p:nvSpPr>
        <p:spPr>
          <a:xfrm>
            <a:off x="5915212" y="220297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xmlns="" id="{44E11586-D39E-4FB6-BEFD-87089192AE7F}"/>
              </a:ext>
            </a:extLst>
          </p:cNvPr>
          <p:cNvSpPr/>
          <p:nvPr/>
        </p:nvSpPr>
        <p:spPr>
          <a:xfrm>
            <a:off x="3758173" y="170844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xmlns="" id="{5D67F79A-45D8-4942-9BC8-C5636E5F7517}"/>
              </a:ext>
            </a:extLst>
          </p:cNvPr>
          <p:cNvSpPr/>
          <p:nvPr/>
        </p:nvSpPr>
        <p:spPr>
          <a:xfrm>
            <a:off x="3297322" y="271558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12E67850-67A9-4E5D-8DB8-568BA8ED2FBB}"/>
              </a:ext>
            </a:extLst>
          </p:cNvPr>
          <p:cNvSpPr/>
          <p:nvPr/>
        </p:nvSpPr>
        <p:spPr>
          <a:xfrm>
            <a:off x="3358343" y="1420416"/>
            <a:ext cx="2725825" cy="26518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1622BCE9-A64B-4056-A87E-F5EDAE6D4E16}"/>
              </a:ext>
            </a:extLst>
          </p:cNvPr>
          <p:cNvSpPr/>
          <p:nvPr/>
        </p:nvSpPr>
        <p:spPr>
          <a:xfrm>
            <a:off x="3826980" y="3750703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744B86FC-6E64-4F2E-8C24-F74F9BE778B3}"/>
              </a:ext>
            </a:extLst>
          </p:cNvPr>
          <p:cNvGrpSpPr/>
          <p:nvPr/>
        </p:nvGrpSpPr>
        <p:grpSpPr>
          <a:xfrm>
            <a:off x="3466940" y="1348408"/>
            <a:ext cx="2689236" cy="2963385"/>
            <a:chOff x="4953152" y="1585305"/>
            <a:chExt cx="3994863" cy="4264697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FE757066-7120-422A-B54F-4234266363AF}"/>
                </a:ext>
              </a:extLst>
            </p:cNvPr>
            <p:cNvSpPr/>
            <p:nvPr/>
          </p:nvSpPr>
          <p:spPr>
            <a:xfrm>
              <a:off x="8803999" y="3554254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0327A074-96EC-49A1-B704-C7C156BEB69D}"/>
                </a:ext>
              </a:extLst>
            </p:cNvPr>
            <p:cNvSpPr/>
            <p:nvPr/>
          </p:nvSpPr>
          <p:spPr>
            <a:xfrm>
              <a:off x="7771367" y="5171928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62E4CE5E-6EF5-4004-AF9C-AF61104C0D9C}"/>
                </a:ext>
              </a:extLst>
            </p:cNvPr>
            <p:cNvSpPr/>
            <p:nvPr/>
          </p:nvSpPr>
          <p:spPr>
            <a:xfrm>
              <a:off x="8376127" y="4694172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12171A23-19A9-4EB1-8DC3-4098DEEA52FA}"/>
                </a:ext>
              </a:extLst>
            </p:cNvPr>
            <p:cNvSpPr/>
            <p:nvPr/>
          </p:nvSpPr>
          <p:spPr>
            <a:xfrm>
              <a:off x="6754967" y="1585305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3CD5A75D-AC6B-4475-805C-E86B0771F516}"/>
                </a:ext>
              </a:extLst>
            </p:cNvPr>
            <p:cNvSpPr/>
            <p:nvPr/>
          </p:nvSpPr>
          <p:spPr>
            <a:xfrm>
              <a:off x="6725791" y="5705986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89AF2C12-FB28-4B90-8B0D-30C86C2DED4D}"/>
                </a:ext>
              </a:extLst>
            </p:cNvPr>
            <p:cNvSpPr/>
            <p:nvPr/>
          </p:nvSpPr>
          <p:spPr>
            <a:xfrm>
              <a:off x="4953152" y="4343846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D410D124-7CB0-41D4-BC6D-62625E284E86}"/>
              </a:ext>
            </a:extLst>
          </p:cNvPr>
          <p:cNvSpPr/>
          <p:nvPr/>
        </p:nvSpPr>
        <p:spPr>
          <a:xfrm>
            <a:off x="5411156" y="1564432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cxnSp>
        <p:nvCxnSpPr>
          <p:cNvPr id="58" name="直接连接符 57"/>
          <p:cNvCxnSpPr/>
          <p:nvPr/>
        </p:nvCxnSpPr>
        <p:spPr>
          <a:xfrm>
            <a:off x="4728348" y="2752299"/>
            <a:ext cx="1091322" cy="17393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21"/>
          <p:cNvGrpSpPr/>
          <p:nvPr/>
        </p:nvGrpSpPr>
        <p:grpSpPr>
          <a:xfrm rot="1337520">
            <a:off x="4493202" y="3138332"/>
            <a:ext cx="1193467" cy="594358"/>
            <a:chOff x="6321464" y="4389178"/>
            <a:chExt cx="2127445" cy="1081189"/>
          </a:xfrm>
        </p:grpSpPr>
        <p:sp>
          <p:nvSpPr>
            <p:cNvPr id="63" name="弧形 62"/>
            <p:cNvSpPr/>
            <p:nvPr/>
          </p:nvSpPr>
          <p:spPr>
            <a:xfrm rot="4820666">
              <a:off x="6450712" y="4259930"/>
              <a:ext cx="479233" cy="737730"/>
            </a:xfrm>
            <a:prstGeom prst="arc">
              <a:avLst>
                <a:gd name="adj1" fmla="val 16338696"/>
                <a:gd name="adj2" fmla="val 651382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TextBox 63"/>
            <p:cNvSpPr txBox="1"/>
            <p:nvPr/>
          </p:nvSpPr>
          <p:spPr>
            <a:xfrm rot="19851044">
              <a:off x="6653148" y="4630555"/>
              <a:ext cx="1795761" cy="83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30</a:t>
              </a:r>
              <a:r>
                <a:rPr lang="en-US" altLang="zh-CN" sz="2400" b="1" dirty="0">
                  <a:latin typeface="宋体"/>
                  <a:ea typeface="宋体"/>
                </a:rPr>
                <a:t>°</a:t>
              </a:r>
              <a:endParaRPr lang="zh-CN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1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6336704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60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你能</a:t>
            </a:r>
            <a:r>
              <a:rPr lang="zh-CN" altLang="zh-CN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描述台风</a:t>
            </a:r>
            <a:r>
              <a:rPr lang="zh-CN" altLang="en-US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中心</a:t>
            </a:r>
            <a:r>
              <a:rPr lang="zh-CN" altLang="zh-CN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的</a:t>
            </a:r>
            <a:r>
              <a:rPr lang="zh-CN" altLang="en-US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具体</a:t>
            </a:r>
            <a:r>
              <a:rPr lang="zh-CN" altLang="zh-CN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位置</a:t>
            </a:r>
            <a:r>
              <a:rPr lang="zh-CN" altLang="en-US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吗</a:t>
            </a:r>
            <a:r>
              <a:rPr lang="en-US" altLang="zh-CN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?</a:t>
            </a:r>
            <a:endParaRPr lang="zh-CN" altLang="en-US" sz="32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pic>
        <p:nvPicPr>
          <p:cNvPr id="2" name="6.24微课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99" y="897132"/>
            <a:ext cx="6552729" cy="3685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4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70025" y="186202"/>
            <a:ext cx="4084915" cy="645968"/>
            <a:chOff x="1639213" y="119936"/>
            <a:chExt cx="4084915" cy="645968"/>
          </a:xfrm>
        </p:grpSpPr>
        <p:grpSp>
          <p:nvGrpSpPr>
            <p:cNvPr id="35" name="组合 34"/>
            <p:cNvGrpSpPr/>
            <p:nvPr/>
          </p:nvGrpSpPr>
          <p:grpSpPr>
            <a:xfrm>
              <a:off x="1639213" y="119936"/>
              <a:ext cx="3849314" cy="645968"/>
              <a:chOff x="3621063" y="4152006"/>
              <a:chExt cx="8208912" cy="900100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3621063" y="4152006"/>
                <a:ext cx="8208912" cy="900100"/>
              </a:xfrm>
              <a:prstGeom prst="roundRect">
                <a:avLst/>
              </a:prstGeom>
              <a:solidFill>
                <a:srgbClr val="A1D6F7"/>
              </a:solidFill>
              <a:ln>
                <a:prstDash val="dash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3697263" y="4190106"/>
                <a:ext cx="8060704" cy="7920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1783730" y="124272"/>
              <a:ext cx="39403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rgbClr val="0070C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华康布丁体W12(P)" pitchFamily="82" charset="-122"/>
                  <a:ea typeface="华康布丁体W12(P)" pitchFamily="82" charset="-122"/>
                </a:rPr>
                <a:t>活动：小小工程师</a:t>
              </a:r>
              <a:endParaRPr lang="zh-CN" altLang="en-US" sz="3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706611" y="988368"/>
            <a:ext cx="800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【落落补】pop粗体" panose="020B0502000000000001" pitchFamily="34" charset="-128"/>
                <a:ea typeface="【落落补】pop粗体" panose="020B0502000000000001" pitchFamily="34" charset="-128"/>
                <a:cs typeface="【落落补】pop粗体" panose="020B0502000000000001" pitchFamily="34" charset="-128"/>
              </a:rPr>
              <a:t>小组合作，先设计位置图，再选择喜欢的地点完成填空。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【落落补】pop粗体" panose="020B0502000000000001" pitchFamily="34" charset="-128"/>
              <a:ea typeface="【落落补】pop粗体" panose="020B0502000000000001" pitchFamily="34" charset="-128"/>
              <a:cs typeface="【落落补】pop粗体" panose="020B0502000000000001" pitchFamily="34" charset="-128"/>
            </a:endParaRPr>
          </a:p>
        </p:txBody>
      </p:sp>
      <p:pic>
        <p:nvPicPr>
          <p:cNvPr id="1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8" y="0"/>
            <a:ext cx="1536349" cy="11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4572000" y="1729976"/>
            <a:ext cx="4490967" cy="2483805"/>
            <a:chOff x="4572000" y="1729976"/>
            <a:chExt cx="4490967" cy="2483805"/>
          </a:xfrm>
        </p:grpSpPr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000" y="1729976"/>
              <a:ext cx="4490967" cy="248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941493" y="2340769"/>
              <a:ext cx="3888432" cy="152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zh-CN" altLang="en-US" sz="2000" b="1" dirty="0" smtClean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组 长：</a:t>
              </a:r>
              <a:r>
                <a:rPr lang="zh-CN" altLang="en-US" sz="2000" b="1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负责活动协调、发言。</a:t>
              </a:r>
              <a:endParaRPr lang="en-US" altLang="zh-CN" sz="2000" b="1" dirty="0" smtClean="0"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>
                <a:lnSpc>
                  <a:spcPts val="28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助理员：</a:t>
              </a:r>
              <a:r>
                <a:rPr lang="zh-CN" altLang="en-US" sz="2000" b="1" dirty="0">
                  <a:latin typeface="隶书" panose="02010509060101010101" pitchFamily="49" charset="-122"/>
                  <a:ea typeface="隶书" panose="02010509060101010101" pitchFamily="49" charset="-122"/>
                </a:rPr>
                <a:t>负责协助小组开展活动。</a:t>
              </a:r>
              <a:r>
                <a:rPr lang="zh-CN" altLang="en-US" sz="2000" b="1" dirty="0" smtClean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操作员：</a:t>
              </a:r>
              <a:r>
                <a:rPr lang="zh-CN" altLang="en-US" sz="2000" b="1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负责动手操作。</a:t>
              </a:r>
              <a:endParaRPr lang="en-US" altLang="zh-CN" sz="2000" b="1" dirty="0" smtClean="0"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pPr>
                <a:lnSpc>
                  <a:spcPts val="2800"/>
                </a:lnSpc>
              </a:pPr>
              <a:r>
                <a:rPr lang="zh-CN" altLang="en-US" sz="2000" b="1" dirty="0" smtClean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计时员</a:t>
              </a:r>
              <a:r>
                <a:rPr lang="zh-CN" altLang="en-US" sz="2000" b="1" dirty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：</a:t>
              </a:r>
              <a:r>
                <a:rPr lang="zh-CN" altLang="en-US" sz="2000" b="1" dirty="0">
                  <a:latin typeface="隶书" panose="02010509060101010101" pitchFamily="49" charset="-122"/>
                  <a:ea typeface="隶书" panose="02010509060101010101" pitchFamily="49" charset="-122"/>
                </a:rPr>
                <a:t>负责管理活动进度</a:t>
              </a:r>
              <a:r>
                <a:rPr lang="zh-CN" altLang="en-US" sz="2000" b="1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。</a:t>
              </a:r>
              <a:endParaRPr lang="en-US" altLang="zh-CN" sz="2000" b="1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35" name="矩形 134"/>
            <p:cNvSpPr/>
            <p:nvPr/>
          </p:nvSpPr>
          <p:spPr>
            <a:xfrm>
              <a:off x="5894840" y="1761292"/>
              <a:ext cx="1773504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bg1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altLang="en-US" sz="2800" b="1" spc="50" dirty="0" smtClean="0">
                  <a:ln w="11430"/>
                  <a:latin typeface="迷你简卡通" pitchFamily="65" charset="-122"/>
                  <a:ea typeface="迷你简卡通" pitchFamily="65" charset="-122"/>
                </a:rPr>
                <a:t>活动要求</a:t>
              </a:r>
              <a:endParaRPr lang="zh-CN" altLang="en-US" sz="2800" b="1" spc="50" dirty="0">
                <a:ln w="11430"/>
                <a:latin typeface="迷你简卡通" pitchFamily="65" charset="-122"/>
                <a:ea typeface="迷你简卡通" pitchFamily="65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20829" r="11805" b="3535"/>
          <a:stretch/>
        </p:blipFill>
        <p:spPr>
          <a:xfrm>
            <a:off x="323528" y="1742497"/>
            <a:ext cx="4047134" cy="292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53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79512" y="196280"/>
            <a:ext cx="8712968" cy="47525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87077" y="124272"/>
            <a:ext cx="5609661" cy="3936883"/>
            <a:chOff x="2300637" y="867909"/>
            <a:chExt cx="5609661" cy="3936883"/>
          </a:xfrm>
        </p:grpSpPr>
        <p:grpSp>
          <p:nvGrpSpPr>
            <p:cNvPr id="4" name="组合 3"/>
            <p:cNvGrpSpPr/>
            <p:nvPr/>
          </p:nvGrpSpPr>
          <p:grpSpPr>
            <a:xfrm>
              <a:off x="2843808" y="1115872"/>
              <a:ext cx="3960440" cy="3688920"/>
              <a:chOff x="2602834" y="1053155"/>
              <a:chExt cx="3960440" cy="368892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2602834" y="1053155"/>
                <a:ext cx="2367381" cy="3688920"/>
                <a:chOff x="2602834" y="1053155"/>
                <a:chExt cx="2367381" cy="3688920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 flipH="1">
                  <a:off x="3571252" y="2430605"/>
                  <a:ext cx="1293242" cy="216745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组合 58"/>
                <p:cNvGrpSpPr/>
                <p:nvPr/>
              </p:nvGrpSpPr>
              <p:grpSpPr>
                <a:xfrm rot="20974293">
                  <a:off x="3813777" y="1776445"/>
                  <a:ext cx="1156438" cy="479371"/>
                  <a:chOff x="3869279" y="1684602"/>
                  <a:chExt cx="1156438" cy="479371"/>
                </a:xfrm>
              </p:grpSpPr>
              <p:cxnSp>
                <p:nvCxnSpPr>
                  <p:cNvPr id="70" name="直接连接符 69"/>
                  <p:cNvCxnSpPr/>
                  <p:nvPr/>
                </p:nvCxnSpPr>
                <p:spPr>
                  <a:xfrm rot="21020313" flipH="1">
                    <a:off x="4426271" y="1848086"/>
                    <a:ext cx="103293" cy="4479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/>
                </p:nvCxnSpPr>
                <p:spPr>
                  <a:xfrm rot="1722010" flipH="1" flipV="1">
                    <a:off x="3869279" y="1684602"/>
                    <a:ext cx="1156438" cy="47937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3557932" y="1053155"/>
                  <a:ext cx="1061126" cy="562843"/>
                  <a:chOff x="7985876" y="4304679"/>
                  <a:chExt cx="1236700" cy="655967"/>
                </a:xfrm>
              </p:grpSpPr>
              <p:sp>
                <p:nvSpPr>
                  <p:cNvPr id="68" name="椭圆 67"/>
                  <p:cNvSpPr/>
                  <p:nvPr/>
                </p:nvSpPr>
                <p:spPr>
                  <a:xfrm>
                    <a:off x="8352319" y="4816630"/>
                    <a:ext cx="144016" cy="144016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7985876" y="4304679"/>
                    <a:ext cx="1236700" cy="4663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(        )</a:t>
                    </a:r>
                    <a:endParaRPr lang="zh-CN" altLang="en-US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61" name="组合 60"/>
                <p:cNvGrpSpPr/>
                <p:nvPr/>
              </p:nvGrpSpPr>
              <p:grpSpPr>
                <a:xfrm rot="21245760">
                  <a:off x="3830598" y="3119124"/>
                  <a:ext cx="795530" cy="1013101"/>
                  <a:chOff x="3836900" y="3201007"/>
                  <a:chExt cx="795530" cy="1013101"/>
                </a:xfrm>
              </p:grpSpPr>
              <p:cxnSp>
                <p:nvCxnSpPr>
                  <p:cNvPr id="65" name="直接连接符 64"/>
                  <p:cNvCxnSpPr/>
                  <p:nvPr/>
                </p:nvCxnSpPr>
                <p:spPr>
                  <a:xfrm rot="354240">
                    <a:off x="4532899" y="3201007"/>
                    <a:ext cx="99531" cy="46568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 rot="354240">
                    <a:off x="3836900" y="4158776"/>
                    <a:ext cx="89256" cy="55332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6"/>
                  <p:cNvCxnSpPr/>
                  <p:nvPr/>
                </p:nvCxnSpPr>
                <p:spPr>
                  <a:xfrm rot="354240">
                    <a:off x="4191851" y="3699616"/>
                    <a:ext cx="77896" cy="43899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2602834" y="4341965"/>
                  <a:ext cx="1059673" cy="400110"/>
                  <a:chOff x="8929403" y="6467014"/>
                  <a:chExt cx="1235000" cy="466310"/>
                </a:xfrm>
              </p:grpSpPr>
              <p:sp>
                <p:nvSpPr>
                  <p:cNvPr id="63" name="椭圆 62"/>
                  <p:cNvSpPr/>
                  <p:nvPr/>
                </p:nvSpPr>
                <p:spPr>
                  <a:xfrm>
                    <a:off x="10020387" y="6705389"/>
                    <a:ext cx="144016" cy="144014"/>
                  </a:xfrm>
                  <a:prstGeom prst="ellipse">
                    <a:avLst/>
                  </a:prstGeom>
                  <a:solidFill>
                    <a:srgbClr val="FC411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8929403" y="6467014"/>
                    <a:ext cx="1164278" cy="4663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(        )</a:t>
                    </a:r>
                    <a:endParaRPr lang="zh-CN" altLang="en-US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42" name="组合 41"/>
              <p:cNvGrpSpPr/>
              <p:nvPr/>
            </p:nvGrpSpPr>
            <p:grpSpPr>
              <a:xfrm>
                <a:off x="3826970" y="1780456"/>
                <a:ext cx="2736304" cy="1737483"/>
                <a:chOff x="3826970" y="1780456"/>
                <a:chExt cx="2736304" cy="1737483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5107422" y="2397749"/>
                  <a:ext cx="1311836" cy="400110"/>
                  <a:chOff x="5174555" y="2397749"/>
                  <a:chExt cx="1311836" cy="400110"/>
                </a:xfrm>
              </p:grpSpPr>
              <p:sp>
                <p:nvSpPr>
                  <p:cNvPr id="56" name="弧形 55"/>
                  <p:cNvSpPr/>
                  <p:nvPr/>
                </p:nvSpPr>
                <p:spPr>
                  <a:xfrm rot="3717777">
                    <a:off x="5227260" y="2370040"/>
                    <a:ext cx="235056" cy="340466"/>
                  </a:xfrm>
                  <a:prstGeom prst="arc">
                    <a:avLst>
                      <a:gd name="adj1" fmla="val 15607323"/>
                      <a:gd name="adj2" fmla="val 21424728"/>
                    </a:avLst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5575237" y="2397749"/>
                    <a:ext cx="91115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rgbClr val="FF0000"/>
                        </a:solidFill>
                      </a:rPr>
                      <a:t>30</a:t>
                    </a:r>
                    <a:r>
                      <a:rPr lang="en-US" altLang="zh-CN" sz="2000" b="1" dirty="0">
                        <a:solidFill>
                          <a:srgbClr val="FF0000"/>
                        </a:solidFill>
                        <a:latin typeface="宋体"/>
                        <a:ea typeface="宋体"/>
                      </a:rPr>
                      <a:t>°</a:t>
                    </a:r>
                    <a:endParaRPr lang="zh-CN" alt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5115424" y="1996480"/>
                  <a:ext cx="1447850" cy="540453"/>
                  <a:chOff x="5115424" y="1994799"/>
                  <a:chExt cx="1447850" cy="540453"/>
                </a:xfrm>
              </p:grpSpPr>
              <p:sp>
                <p:nvSpPr>
                  <p:cNvPr id="54" name="弧形 53"/>
                  <p:cNvSpPr/>
                  <p:nvPr/>
                </p:nvSpPr>
                <p:spPr>
                  <a:xfrm rot="4855884">
                    <a:off x="5103218" y="2007005"/>
                    <a:ext cx="540453" cy="516042"/>
                  </a:xfrm>
                  <a:prstGeom prst="arc">
                    <a:avLst>
                      <a:gd name="adj1" fmla="val 15155959"/>
                      <a:gd name="adj2" fmla="val 18608038"/>
                    </a:avLst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5652120" y="1994799"/>
                    <a:ext cx="91115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 b="1" dirty="0">
                        <a:solidFill>
                          <a:srgbClr val="FF0000"/>
                        </a:solidFill>
                      </a:rPr>
                      <a:t>30</a:t>
                    </a:r>
                    <a:r>
                      <a:rPr lang="en-US" altLang="zh-CN" sz="2400" b="1" dirty="0">
                        <a:solidFill>
                          <a:srgbClr val="FF0000"/>
                        </a:solidFill>
                        <a:latin typeface="宋体"/>
                        <a:ea typeface="宋体"/>
                      </a:rPr>
                      <a:t>°</a:t>
                    </a:r>
                    <a:endParaRPr lang="zh-CN" altLang="en-US" sz="24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4331026" y="2772319"/>
                  <a:ext cx="750974" cy="745620"/>
                  <a:chOff x="4331026" y="2772319"/>
                  <a:chExt cx="750974" cy="745620"/>
                </a:xfrm>
              </p:grpSpPr>
              <p:sp>
                <p:nvSpPr>
                  <p:cNvPr id="52" name="弧形 51"/>
                  <p:cNvSpPr/>
                  <p:nvPr/>
                </p:nvSpPr>
                <p:spPr>
                  <a:xfrm rot="7900337">
                    <a:off x="4591237" y="2758677"/>
                    <a:ext cx="313182" cy="340466"/>
                  </a:xfrm>
                  <a:prstGeom prst="arc">
                    <a:avLst>
                      <a:gd name="adj1" fmla="val 16766491"/>
                      <a:gd name="adj2" fmla="val 2664883"/>
                    </a:avLst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331026" y="3117829"/>
                    <a:ext cx="75097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solidFill>
                          <a:srgbClr val="FF0000"/>
                        </a:solidFill>
                      </a:rPr>
                      <a:t>30</a:t>
                    </a:r>
                    <a:r>
                      <a:rPr lang="en-US" altLang="zh-CN" sz="2000" b="1" dirty="0" smtClean="0">
                        <a:solidFill>
                          <a:srgbClr val="FF0000"/>
                        </a:solidFill>
                        <a:latin typeface="宋体"/>
                        <a:ea typeface="宋体"/>
                      </a:rPr>
                      <a:t>°</a:t>
                    </a:r>
                    <a:endParaRPr lang="zh-CN" alt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3826970" y="2077779"/>
                  <a:ext cx="911154" cy="400110"/>
                  <a:chOff x="3826970" y="2077779"/>
                  <a:chExt cx="911154" cy="400110"/>
                </a:xfrm>
              </p:grpSpPr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826970" y="2077779"/>
                    <a:ext cx="91115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solidFill>
                          <a:srgbClr val="FF0000"/>
                        </a:solidFill>
                      </a:rPr>
                      <a:t>30</a:t>
                    </a:r>
                    <a:r>
                      <a:rPr lang="en-US" altLang="zh-CN" sz="2000" b="1" dirty="0" smtClean="0">
                        <a:solidFill>
                          <a:srgbClr val="FF0000"/>
                        </a:solidFill>
                        <a:latin typeface="宋体"/>
                        <a:ea typeface="宋体"/>
                      </a:rPr>
                      <a:t>°</a:t>
                    </a:r>
                    <a:endParaRPr lang="zh-CN" alt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1" name="弧形 50"/>
                  <p:cNvSpPr/>
                  <p:nvPr/>
                </p:nvSpPr>
                <p:spPr>
                  <a:xfrm rot="13725928">
                    <a:off x="4393002" y="2129711"/>
                    <a:ext cx="235056" cy="340466"/>
                  </a:xfrm>
                  <a:prstGeom prst="arc">
                    <a:avLst>
                      <a:gd name="adj1" fmla="val 16249346"/>
                      <a:gd name="adj2" fmla="val 20529499"/>
                    </a:avLst>
                  </a:prstGeom>
                  <a:ln w="31750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4380926" y="1780456"/>
                  <a:ext cx="911154" cy="741338"/>
                  <a:chOff x="4380926" y="1780456"/>
                  <a:chExt cx="911154" cy="741338"/>
                </a:xfrm>
              </p:grpSpPr>
              <p:sp>
                <p:nvSpPr>
                  <p:cNvPr id="48" name="弧形 47"/>
                  <p:cNvSpPr/>
                  <p:nvPr/>
                </p:nvSpPr>
                <p:spPr>
                  <a:xfrm rot="16985146">
                    <a:off x="4659024" y="2071503"/>
                    <a:ext cx="399727" cy="500856"/>
                  </a:xfrm>
                  <a:prstGeom prst="arc">
                    <a:avLst>
                      <a:gd name="adj1" fmla="val 17009366"/>
                      <a:gd name="adj2" fmla="val 20605709"/>
                    </a:avLst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4380926" y="1780456"/>
                    <a:ext cx="91115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solidFill>
                          <a:srgbClr val="FF0000"/>
                        </a:solidFill>
                      </a:rPr>
                      <a:t>45</a:t>
                    </a:r>
                    <a:r>
                      <a:rPr lang="en-US" altLang="zh-CN" sz="2000" b="1" dirty="0" smtClean="0">
                        <a:solidFill>
                          <a:srgbClr val="FF0000"/>
                        </a:solidFill>
                        <a:latin typeface="宋体"/>
                        <a:ea typeface="宋体"/>
                      </a:rPr>
                      <a:t>°</a:t>
                    </a:r>
                    <a:endParaRPr lang="zh-CN" alt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组合 4"/>
            <p:cNvGrpSpPr/>
            <p:nvPr/>
          </p:nvGrpSpPr>
          <p:grpSpPr>
            <a:xfrm>
              <a:off x="2300637" y="867909"/>
              <a:ext cx="5609661" cy="3463530"/>
              <a:chOff x="2051720" y="803116"/>
              <a:chExt cx="5609661" cy="346353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2051720" y="988368"/>
                <a:ext cx="5609661" cy="3278278"/>
                <a:chOff x="2396927" y="1672109"/>
                <a:chExt cx="8496944" cy="5112568"/>
              </a:xfrm>
            </p:grpSpPr>
            <p:cxnSp>
              <p:nvCxnSpPr>
                <p:cNvPr id="39" name="直接箭头连接符 38"/>
                <p:cNvCxnSpPr/>
                <p:nvPr/>
              </p:nvCxnSpPr>
              <p:spPr>
                <a:xfrm>
                  <a:off x="2396927" y="3904357"/>
                  <a:ext cx="8496944" cy="0"/>
                </a:xfrm>
                <a:prstGeom prst="straightConnector1">
                  <a:avLst/>
                </a:prstGeom>
                <a:ln w="508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箭头连接符 39"/>
                <p:cNvCxnSpPr/>
                <p:nvPr/>
              </p:nvCxnSpPr>
              <p:spPr>
                <a:xfrm flipV="1">
                  <a:off x="6645399" y="1672109"/>
                  <a:ext cx="0" cy="5112568"/>
                </a:xfrm>
                <a:prstGeom prst="straightConnector1">
                  <a:avLst/>
                </a:prstGeom>
                <a:ln w="508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组合 6"/>
              <p:cNvGrpSpPr/>
              <p:nvPr/>
            </p:nvGrpSpPr>
            <p:grpSpPr>
              <a:xfrm>
                <a:off x="5722196" y="3731887"/>
                <a:ext cx="617683" cy="421210"/>
                <a:chOff x="6572513" y="3954315"/>
                <a:chExt cx="715298" cy="421210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6592142" y="4052234"/>
                  <a:ext cx="695669" cy="323291"/>
                  <a:chOff x="9596431" y="5540542"/>
                  <a:chExt cx="1077340" cy="500658"/>
                </a:xfrm>
              </p:grpSpPr>
              <p:grpSp>
                <p:nvGrpSpPr>
                  <p:cNvPr id="35" name="组合 34"/>
                  <p:cNvGrpSpPr/>
                  <p:nvPr/>
                </p:nvGrpSpPr>
                <p:grpSpPr>
                  <a:xfrm rot="12275367">
                    <a:off x="9668569" y="5540542"/>
                    <a:ext cx="953524" cy="500658"/>
                    <a:chOff x="7577325" y="3289775"/>
                    <a:chExt cx="953524" cy="500658"/>
                  </a:xfrm>
                </p:grpSpPr>
                <p:cxnSp>
                  <p:nvCxnSpPr>
                    <p:cNvPr id="37" name="直接连接符 36"/>
                    <p:cNvCxnSpPr/>
                    <p:nvPr/>
                  </p:nvCxnSpPr>
                  <p:spPr>
                    <a:xfrm rot="9324633" flipH="1" flipV="1">
                      <a:off x="7577325" y="3676744"/>
                      <a:ext cx="2753" cy="113689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连接符 37"/>
                    <p:cNvCxnSpPr/>
                    <p:nvPr/>
                  </p:nvCxnSpPr>
                  <p:spPr>
                    <a:xfrm rot="9324633" flipH="1" flipV="1">
                      <a:off x="8528096" y="3289775"/>
                      <a:ext cx="2753" cy="122510"/>
                    </a:xfrm>
                    <a:prstGeom prst="line">
                      <a:avLst/>
                    </a:prstGeom>
                    <a:ln w="317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9596431" y="5834994"/>
                    <a:ext cx="1077340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6572513" y="3954315"/>
                  <a:ext cx="6296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b="1" dirty="0" smtClean="0"/>
                    <a:t>200m</a:t>
                  </a:r>
                  <a:endParaRPr lang="zh-CN" altLang="en-US" sz="1200" b="1" dirty="0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2431454" y="1180829"/>
                <a:ext cx="4907416" cy="2563474"/>
                <a:chOff x="2431454" y="1180829"/>
                <a:chExt cx="4907416" cy="2563474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 rot="20854987">
                  <a:off x="2431454" y="1203094"/>
                  <a:ext cx="998991" cy="511013"/>
                  <a:chOff x="7902555" y="4748451"/>
                  <a:chExt cx="998991" cy="511013"/>
                </a:xfrm>
              </p:grpSpPr>
              <p:sp>
                <p:nvSpPr>
                  <p:cNvPr id="31" name="椭圆 30"/>
                  <p:cNvSpPr/>
                  <p:nvPr/>
                </p:nvSpPr>
                <p:spPr>
                  <a:xfrm>
                    <a:off x="8437261" y="5145229"/>
                    <a:ext cx="114235" cy="11423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solidFill>
                        <a:srgbClr val="005081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 rot="745013">
                    <a:off x="7902555" y="4748451"/>
                    <a:ext cx="99899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latin typeface="微软雅黑" pitchFamily="34" charset="-122"/>
                        <a:ea typeface="微软雅黑" pitchFamily="34" charset="-122"/>
                      </a:rPr>
                      <a:t>(        )</a:t>
                    </a:r>
                    <a:endParaRPr lang="zh-CN" altLang="en-US" sz="2000" b="1" dirty="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6339879" y="1180829"/>
                  <a:ext cx="998991" cy="527619"/>
                  <a:chOff x="8004423" y="4811714"/>
                  <a:chExt cx="998991" cy="527619"/>
                </a:xfrm>
              </p:grpSpPr>
              <p:sp>
                <p:nvSpPr>
                  <p:cNvPr id="29" name="椭圆 28"/>
                  <p:cNvSpPr/>
                  <p:nvPr/>
                </p:nvSpPr>
                <p:spPr>
                  <a:xfrm>
                    <a:off x="8354557" y="5225098"/>
                    <a:ext cx="114235" cy="11423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solidFill>
                        <a:srgbClr val="005081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8004423" y="4811714"/>
                    <a:ext cx="99899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latin typeface="微软雅黑" pitchFamily="34" charset="-122"/>
                        <a:ea typeface="微软雅黑" pitchFamily="34" charset="-122"/>
                      </a:rPr>
                      <a:t>(        )</a:t>
                    </a:r>
                    <a:endParaRPr lang="zh-CN" altLang="en-US" sz="2000" b="1" dirty="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cxnSp>
              <p:nvCxnSpPr>
                <p:cNvPr id="16" name="直接连接符 15"/>
                <p:cNvCxnSpPr>
                  <a:stCxn id="29" idx="3"/>
                </p:cNvCxnSpPr>
                <p:nvPr/>
              </p:nvCxnSpPr>
              <p:spPr>
                <a:xfrm flipH="1">
                  <a:off x="4890340" y="1691719"/>
                  <a:ext cx="1816402" cy="71548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119267" y="1836026"/>
                  <a:ext cx="35124" cy="8241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组合 17"/>
                <p:cNvGrpSpPr/>
                <p:nvPr/>
              </p:nvGrpSpPr>
              <p:grpSpPr>
                <a:xfrm rot="3098303">
                  <a:off x="3651997" y="1780041"/>
                  <a:ext cx="615870" cy="432872"/>
                  <a:chOff x="7898533" y="2791626"/>
                  <a:chExt cx="982279" cy="598756"/>
                </a:xfrm>
              </p:grpSpPr>
              <p:cxnSp>
                <p:nvCxnSpPr>
                  <p:cNvPr id="27" name="直接连接符 26"/>
                  <p:cNvCxnSpPr/>
                  <p:nvPr/>
                </p:nvCxnSpPr>
                <p:spPr>
                  <a:xfrm rot="16200000" flipH="1">
                    <a:off x="7862813" y="3283225"/>
                    <a:ext cx="142877" cy="71438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 rot="16200000" flipH="1">
                    <a:off x="8773654" y="2827346"/>
                    <a:ext cx="142877" cy="71438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" name="直接连接符 18"/>
                <p:cNvCxnSpPr>
                  <a:endCxn id="31" idx="4"/>
                </p:cNvCxnSpPr>
                <p:nvPr/>
              </p:nvCxnSpPr>
              <p:spPr>
                <a:xfrm flipH="1" flipV="1">
                  <a:off x="3076059" y="1688277"/>
                  <a:ext cx="1733884" cy="7155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 flipV="1">
                  <a:off x="4873643" y="2428529"/>
                  <a:ext cx="1877630" cy="86409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组合 20"/>
                <p:cNvGrpSpPr/>
                <p:nvPr/>
              </p:nvGrpSpPr>
              <p:grpSpPr>
                <a:xfrm rot="3123088">
                  <a:off x="5507682" y="2606358"/>
                  <a:ext cx="648921" cy="409600"/>
                  <a:chOff x="7385901" y="2705303"/>
                  <a:chExt cx="1034988" cy="566567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 rot="16200000" flipH="1">
                    <a:off x="7350181" y="3164713"/>
                    <a:ext cx="142877" cy="71437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rot="16200000" flipH="1">
                    <a:off x="8313732" y="2741023"/>
                    <a:ext cx="142877" cy="71437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组合 21"/>
                <p:cNvGrpSpPr/>
                <p:nvPr/>
              </p:nvGrpSpPr>
              <p:grpSpPr>
                <a:xfrm>
                  <a:off x="6339879" y="3220623"/>
                  <a:ext cx="998991" cy="523680"/>
                  <a:chOff x="7801695" y="4572697"/>
                  <a:chExt cx="1164281" cy="610324"/>
                </a:xfrm>
              </p:grpSpPr>
              <p:sp>
                <p:nvSpPr>
                  <p:cNvPr id="23" name="椭圆 22"/>
                  <p:cNvSpPr/>
                  <p:nvPr/>
                </p:nvSpPr>
                <p:spPr>
                  <a:xfrm>
                    <a:off x="8198882" y="4572697"/>
                    <a:ext cx="144016" cy="144015"/>
                  </a:xfrm>
                  <a:prstGeom prst="ellipse">
                    <a:avLst/>
                  </a:prstGeom>
                  <a:solidFill>
                    <a:srgbClr val="FC411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801695" y="4716712"/>
                    <a:ext cx="1164281" cy="4663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(        )</a:t>
                    </a:r>
                    <a:endParaRPr lang="zh-CN" altLang="en-US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3661329" y="2356512"/>
                <a:ext cx="1250261" cy="490929"/>
                <a:chOff x="5156299" y="3640677"/>
                <a:chExt cx="1457126" cy="572157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5156299" y="3746523"/>
                  <a:ext cx="1351105" cy="4663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      ）</a:t>
                  </a: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6469408" y="3640677"/>
                  <a:ext cx="144017" cy="144015"/>
                </a:xfrm>
                <a:prstGeom prst="ellipse">
                  <a:avLst/>
                </a:prstGeom>
                <a:solidFill>
                  <a:srgbClr val="FC411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890764" y="803116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华康布丁体W12(P)" pitchFamily="82" charset="-122"/>
                    <a:ea typeface="华康布丁体W12(P)" pitchFamily="82" charset="-122"/>
                  </a:rPr>
                  <a:t>北</a:t>
                </a: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5472980" y="2068488"/>
                <a:ext cx="35124" cy="824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/>
          <p:cNvSpPr txBox="1"/>
          <p:nvPr/>
        </p:nvSpPr>
        <p:spPr>
          <a:xfrm>
            <a:off x="1062777" y="4084712"/>
            <a:ext cx="811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方向，距离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处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15616" y="4484474"/>
            <a:ext cx="811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方向，距离</a:t>
            </a:r>
            <a:r>
              <a:rPr lang="zh-CN" altLang="en-US" sz="20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处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22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1728192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158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拓展题：</a:t>
            </a:r>
            <a:endParaRPr lang="zh-CN" altLang="en-US" sz="32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1877044" y="136466"/>
            <a:ext cx="5976664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在海面上有一号船，一号船的上方有一架飞机飞行。怎么确定它的位置？</a:t>
            </a:r>
            <a:endParaRPr kumimoji="0" lang="zh-CN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051720" y="988368"/>
            <a:ext cx="5609661" cy="3672408"/>
            <a:chOff x="2396927" y="1672109"/>
            <a:chExt cx="8496944" cy="5727225"/>
          </a:xfrm>
        </p:grpSpPr>
        <p:cxnSp>
          <p:nvCxnSpPr>
            <p:cNvPr id="26" name="直接箭头连接符 25"/>
            <p:cNvCxnSpPr/>
            <p:nvPr/>
          </p:nvCxnSpPr>
          <p:spPr>
            <a:xfrm>
              <a:off x="2396927" y="4142677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6641725" y="1672109"/>
              <a:ext cx="3675" cy="572722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951657" y="3017040"/>
            <a:ext cx="898212" cy="448940"/>
            <a:chOff x="8301583" y="4624437"/>
            <a:chExt cx="1046827" cy="523220"/>
          </a:xfrm>
        </p:grpSpPr>
        <p:sp>
          <p:nvSpPr>
            <p:cNvPr id="31" name="椭圆 30"/>
            <p:cNvSpPr/>
            <p:nvPr/>
          </p:nvSpPr>
          <p:spPr>
            <a:xfrm>
              <a:off x="8301583" y="4840461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445599" y="462443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台风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67944" y="2500534"/>
            <a:ext cx="847965" cy="448940"/>
            <a:chOff x="5729141" y="3828209"/>
            <a:chExt cx="988266" cy="523220"/>
          </a:xfrm>
        </p:grpSpPr>
        <p:sp>
          <p:nvSpPr>
            <p:cNvPr id="34" name="椭圆 33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29141" y="3828209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24194" y="3265925"/>
            <a:ext cx="912689" cy="400110"/>
            <a:chOff x="1624194" y="3265925"/>
            <a:chExt cx="912689" cy="400110"/>
          </a:xfrm>
        </p:grpSpPr>
        <p:sp>
          <p:nvSpPr>
            <p:cNvPr id="41" name="TextBox 40"/>
            <p:cNvSpPr txBox="1"/>
            <p:nvPr/>
          </p:nvSpPr>
          <p:spPr>
            <a:xfrm>
              <a:off x="1680558" y="3265925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号船</a:t>
              </a:r>
            </a:p>
          </p:txBody>
        </p:sp>
        <p:sp>
          <p:nvSpPr>
            <p:cNvPr id="42" name="Oval 3"/>
            <p:cNvSpPr>
              <a:spLocks noChangeArrowheads="1"/>
            </p:cNvSpPr>
            <p:nvPr/>
          </p:nvSpPr>
          <p:spPr bwMode="auto">
            <a:xfrm>
              <a:off x="1624194" y="3429839"/>
              <a:ext cx="107157" cy="1043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462548" y="1348408"/>
            <a:ext cx="912689" cy="400110"/>
            <a:chOff x="1624194" y="3265925"/>
            <a:chExt cx="912689" cy="400110"/>
          </a:xfrm>
        </p:grpSpPr>
        <p:sp>
          <p:nvSpPr>
            <p:cNvPr id="46" name="TextBox 45"/>
            <p:cNvSpPr txBox="1"/>
            <p:nvPr/>
          </p:nvSpPr>
          <p:spPr>
            <a:xfrm>
              <a:off x="1680558" y="3265925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号</a:t>
              </a: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船</a:t>
              </a:r>
            </a:p>
          </p:txBody>
        </p:sp>
        <p:sp>
          <p:nvSpPr>
            <p:cNvPr id="47" name="Oval 3"/>
            <p:cNvSpPr>
              <a:spLocks noChangeArrowheads="1"/>
            </p:cNvSpPr>
            <p:nvPr/>
          </p:nvSpPr>
          <p:spPr bwMode="auto">
            <a:xfrm>
              <a:off x="1624194" y="3429839"/>
              <a:ext cx="107157" cy="1043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915911" y="70471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7668344" y="861960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8661" y="8251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</p:spTree>
    <p:extLst>
      <p:ext uri="{BB962C8B-B14F-4D97-AF65-F5344CB8AC3E}">
        <p14:creationId xmlns:p14="http://schemas.microsoft.com/office/powerpoint/2010/main" val="10643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台风201521杜鹃(Dujuan)东亚卫星云图—在线播放—优酷网，视频高清在线观看 (2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83.4848"/>
                </p14:media>
              </p:ext>
            </p:extLst>
          </p:nvPr>
        </p:nvPicPr>
        <p:blipFill rotWithShape="1">
          <a:blip r:embed="rId7"/>
          <a:srcRect t="11514"/>
          <a:stretch/>
        </p:blipFill>
        <p:spPr>
          <a:xfrm>
            <a:off x="1619672" y="16793"/>
            <a:ext cx="5795573" cy="5128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514383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思源黑体" pitchFamily="34" charset="-122"/>
                <a:ea typeface="思源黑体" pitchFamily="34" charset="-122"/>
              </a:rPr>
              <a:t>        </a:t>
            </a:r>
            <a:r>
              <a:rPr lang="zh-CN" altLang="zh-CN" dirty="0">
                <a:latin typeface="思源黑体" pitchFamily="34" charset="-122"/>
                <a:ea typeface="思源黑体" pitchFamily="34" charset="-122"/>
              </a:rPr>
              <a:t>目前台风中心位在洋面上、距离Ａ市不远处，正以</a:t>
            </a:r>
            <a:r>
              <a:rPr lang="en-US" altLang="zh-CN" dirty="0">
                <a:latin typeface="思源黑体" pitchFamily="34" charset="-122"/>
                <a:ea typeface="思源黑体" pitchFamily="34" charset="-122"/>
              </a:rPr>
              <a:t>20</a:t>
            </a:r>
            <a:r>
              <a:rPr lang="zh-CN" altLang="zh-CN" dirty="0">
                <a:latin typeface="思源黑体" pitchFamily="34" charset="-122"/>
                <a:ea typeface="思源黑体" pitchFamily="34" charset="-122"/>
              </a:rPr>
              <a:t>千米／时的速度沿直线向</a:t>
            </a:r>
            <a:r>
              <a:rPr lang="en-US" altLang="zh-CN" dirty="0">
                <a:latin typeface="思源黑体" pitchFamily="34" charset="-122"/>
                <a:ea typeface="思源黑体" pitchFamily="34" charset="-122"/>
              </a:rPr>
              <a:t>A</a:t>
            </a:r>
            <a:r>
              <a:rPr lang="zh-CN" altLang="zh-CN" dirty="0">
                <a:latin typeface="思源黑体" pitchFamily="34" charset="-122"/>
                <a:ea typeface="思源黑体" pitchFamily="34" charset="-122"/>
              </a:rPr>
              <a:t>市移动</a:t>
            </a:r>
            <a:r>
              <a:rPr lang="zh-CN" altLang="zh-CN" dirty="0" smtClean="0">
                <a:latin typeface="思源黑体" pitchFamily="34" charset="-122"/>
                <a:ea typeface="思源黑体" pitchFamily="34" charset="-122"/>
              </a:rPr>
              <a:t>。</a:t>
            </a:r>
            <a:endParaRPr lang="zh-CN" altLang="en-US" sz="1200" dirty="0"/>
          </a:p>
        </p:txBody>
      </p:sp>
      <p:pic>
        <p:nvPicPr>
          <p:cNvPr id="2" name="台风消息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82" y="4012704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6336704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60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你能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描述台风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中心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的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具体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位置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吗</a:t>
            </a:r>
            <a:r>
              <a:rPr lang="en-US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698124" y="3004592"/>
            <a:ext cx="898212" cy="448940"/>
            <a:chOff x="8301583" y="4624437"/>
            <a:chExt cx="1046827" cy="523220"/>
          </a:xfrm>
        </p:grpSpPr>
        <p:sp>
          <p:nvSpPr>
            <p:cNvPr id="17" name="椭圆 16"/>
            <p:cNvSpPr/>
            <p:nvPr/>
          </p:nvSpPr>
          <p:spPr>
            <a:xfrm>
              <a:off x="8301583" y="4840461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45599" y="462443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台风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5578" y="988381"/>
            <a:ext cx="3384374" cy="633686"/>
            <a:chOff x="2302582" y="2820880"/>
            <a:chExt cx="2408764" cy="650465"/>
          </a:xfrm>
        </p:grpSpPr>
        <p:sp>
          <p:nvSpPr>
            <p:cNvPr id="24" name="圆角矩形标注 23"/>
            <p:cNvSpPr/>
            <p:nvPr/>
          </p:nvSpPr>
          <p:spPr>
            <a:xfrm>
              <a:off x="2302582" y="2820880"/>
              <a:ext cx="2408764" cy="650465"/>
            </a:xfrm>
            <a:prstGeom prst="wedgeRoundRectCallout">
              <a:avLst>
                <a:gd name="adj1" fmla="val -64811"/>
                <a:gd name="adj2" fmla="val 3686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73818" y="2905070"/>
              <a:ext cx="2286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台风</a:t>
              </a: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在</a:t>
              </a:r>
              <a:r>
                <a:rPr lang="en-US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市</a:t>
              </a:r>
              <a:r>
                <a:rPr lang="zh-CN" altLang="en-US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的什么方向上？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康布丁体W12(P)" pitchFamily="82" charset="-122"/>
                <a:ea typeface="华康布丁体W12(P)" pitchFamily="8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92882" y="2368195"/>
            <a:ext cx="3230780" cy="2880219"/>
            <a:chOff x="192882" y="2368195"/>
            <a:chExt cx="3230780" cy="2880219"/>
          </a:xfrm>
        </p:grpSpPr>
        <p:pic>
          <p:nvPicPr>
            <p:cNvPr id="29" name="Picture 3" descr="E:\丫头\png\小人\卡通类素材\l;'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0536">
              <a:off x="192882" y="2368195"/>
              <a:ext cx="3230780" cy="288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307798">
              <a:off x="994207" y="2692140"/>
              <a:ext cx="1773504" cy="523220"/>
            </a:xfrm>
            <a:prstGeom prst="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altLang="en-US" sz="2800" b="1" spc="50" dirty="0" smtClean="0">
                  <a:ln w="11430"/>
                  <a:latin typeface="迷你简卡通" pitchFamily="65" charset="-122"/>
                  <a:ea typeface="迷你简卡通" pitchFamily="65" charset="-122"/>
                </a:rPr>
                <a:t>活动要求</a:t>
              </a:r>
              <a:endParaRPr lang="zh-CN" altLang="en-US" sz="2800" b="1" spc="50" dirty="0">
                <a:ln w="11430"/>
                <a:latin typeface="迷你简卡通" pitchFamily="65" charset="-122"/>
                <a:ea typeface="迷你简卡通" pitchFamily="65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58861" y="3292624"/>
            <a:ext cx="2444196" cy="9612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先测量出角度，再描述方向</a:t>
            </a:r>
            <a:r>
              <a:rPr lang="zh-CN" altLang="en-US" sz="2000" b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44085" y="537156"/>
            <a:ext cx="5728315" cy="3729490"/>
            <a:chOff x="2051720" y="537156"/>
            <a:chExt cx="5728315" cy="3729490"/>
          </a:xfrm>
        </p:grpSpPr>
        <p:grpSp>
          <p:nvGrpSpPr>
            <p:cNvPr id="8" name="组合 7"/>
            <p:cNvGrpSpPr/>
            <p:nvPr/>
          </p:nvGrpSpPr>
          <p:grpSpPr>
            <a:xfrm>
              <a:off x="2051720" y="537156"/>
              <a:ext cx="5728315" cy="3729490"/>
              <a:chOff x="2396927" y="968432"/>
              <a:chExt cx="8676667" cy="5816245"/>
            </a:xfrm>
          </p:grpSpPr>
          <p:cxnSp>
            <p:nvCxnSpPr>
              <p:cNvPr id="9" name="直接箭头连接符 8"/>
              <p:cNvCxnSpPr/>
              <p:nvPr/>
            </p:nvCxnSpPr>
            <p:spPr>
              <a:xfrm>
                <a:off x="2396927" y="3904357"/>
                <a:ext cx="8496944" cy="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/>
              <p:cNvCxnSpPr/>
              <p:nvPr/>
            </p:nvCxnSpPr>
            <p:spPr>
              <a:xfrm flipV="1">
                <a:off x="6645399" y="1672109"/>
                <a:ext cx="0" cy="5112568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0249994" y="968432"/>
                <a:ext cx="823600" cy="815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latin typeface="华康布丁体W12(P)" pitchFamily="82" charset="-122"/>
                    <a:ea typeface="华康布丁体W12(P)" pitchFamily="82" charset="-122"/>
                  </a:rPr>
                  <a:t>北</a:t>
                </a:r>
              </a:p>
            </p:txBody>
          </p:sp>
        </p:grpSp>
        <p:cxnSp>
          <p:nvCxnSpPr>
            <p:cNvPr id="4" name="直接箭头连接符 3"/>
            <p:cNvCxnSpPr/>
            <p:nvPr/>
          </p:nvCxnSpPr>
          <p:spPr>
            <a:xfrm flipV="1">
              <a:off x="7212172" y="573928"/>
              <a:ext cx="0" cy="63046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4444115" y="2360073"/>
            <a:ext cx="847965" cy="572511"/>
            <a:chOff x="5729141" y="3832349"/>
            <a:chExt cx="988266" cy="667236"/>
          </a:xfrm>
        </p:grpSpPr>
        <p:sp>
          <p:nvSpPr>
            <p:cNvPr id="14" name="椭圆 13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9141" y="3976365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7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6336704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60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你能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描述台风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中心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的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具体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位置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吗</a:t>
            </a:r>
            <a:r>
              <a:rPr lang="en-US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华康布丁体W12(P)" pitchFamily="82" charset="-122"/>
              <a:ea typeface="华康布丁体W12(P)" pitchFamily="8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51720" y="988368"/>
            <a:ext cx="5609661" cy="3278278"/>
            <a:chOff x="2396927" y="1672109"/>
            <a:chExt cx="8496944" cy="5112568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2396927" y="3904357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6645399" y="1672109"/>
              <a:ext cx="0" cy="511256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4067944" y="2360072"/>
            <a:ext cx="847965" cy="517395"/>
            <a:chOff x="5729141" y="3832349"/>
            <a:chExt cx="988266" cy="603001"/>
          </a:xfrm>
        </p:grpSpPr>
        <p:sp>
          <p:nvSpPr>
            <p:cNvPr id="14" name="椭圆 13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9141" y="3912130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98124" y="3004592"/>
            <a:ext cx="898212" cy="448940"/>
            <a:chOff x="8301583" y="4624437"/>
            <a:chExt cx="1046827" cy="523220"/>
          </a:xfrm>
        </p:grpSpPr>
        <p:sp>
          <p:nvSpPr>
            <p:cNvPr id="17" name="椭圆 16"/>
            <p:cNvSpPr/>
            <p:nvPr/>
          </p:nvSpPr>
          <p:spPr>
            <a:xfrm>
              <a:off x="8301583" y="4840461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45599" y="462443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台风</a:t>
              </a:r>
            </a:p>
          </p:txBody>
        </p:sp>
      </p:grpSp>
      <p:sp>
        <p:nvSpPr>
          <p:cNvPr id="22" name="弧形 21"/>
          <p:cNvSpPr/>
          <p:nvPr/>
        </p:nvSpPr>
        <p:spPr>
          <a:xfrm rot="1715430">
            <a:off x="5364489" y="2384662"/>
            <a:ext cx="201777" cy="532083"/>
          </a:xfrm>
          <a:prstGeom prst="arc">
            <a:avLst>
              <a:gd name="adj1" fmla="val 16338696"/>
              <a:gd name="adj2" fmla="val 651382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652120" y="235652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30</a:t>
            </a:r>
            <a:r>
              <a:rPr lang="en-US" altLang="zh-CN" sz="2800" b="1" dirty="0">
                <a:latin typeface="宋体"/>
                <a:ea typeface="宋体"/>
              </a:rPr>
              <a:t>°</a:t>
            </a:r>
            <a:endParaRPr lang="zh-CN" altLang="en-US" sz="2800" b="1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858320" y="2426246"/>
            <a:ext cx="3714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873806" y="2426246"/>
            <a:ext cx="3730642" cy="244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868076" y="2438102"/>
            <a:ext cx="3716885" cy="503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861650" y="2429139"/>
            <a:ext cx="3711446" cy="735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832383" y="2424628"/>
            <a:ext cx="3740713" cy="9542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4811921" y="2428528"/>
            <a:ext cx="3576503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08304" y="53715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7308304" y="556320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888714" y="2438102"/>
            <a:ext cx="3628049" cy="1142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832384" y="2426246"/>
            <a:ext cx="3628048" cy="1298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755578" y="988381"/>
            <a:ext cx="3384374" cy="633686"/>
            <a:chOff x="2302582" y="2820880"/>
            <a:chExt cx="2408764" cy="650465"/>
          </a:xfrm>
        </p:grpSpPr>
        <p:sp>
          <p:nvSpPr>
            <p:cNvPr id="43" name="圆角矩形标注 42"/>
            <p:cNvSpPr/>
            <p:nvPr/>
          </p:nvSpPr>
          <p:spPr>
            <a:xfrm>
              <a:off x="2302582" y="2820880"/>
              <a:ext cx="2408764" cy="650465"/>
            </a:xfrm>
            <a:prstGeom prst="wedgeRoundRectCallout">
              <a:avLst>
                <a:gd name="adj1" fmla="val -64811"/>
                <a:gd name="adj2" fmla="val 3686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73818" y="2905070"/>
              <a:ext cx="2286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台风</a:t>
              </a: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在</a:t>
              </a:r>
              <a:r>
                <a:rPr lang="en-US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zh-CN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市</a:t>
              </a:r>
              <a:r>
                <a:rPr lang="zh-CN" altLang="en-US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康布丁体W12(P)" pitchFamily="82" charset="-122"/>
                  <a:ea typeface="华康布丁体W12(P)" pitchFamily="82" charset="-122"/>
                </a:rPr>
                <a:t>的什么方向上？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康布丁体W12(P)" pitchFamily="82" charset="-122"/>
                <a:ea typeface="华康布丁体W12(P)" pitchFamily="8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0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6336704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60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你能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描述台风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中心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的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具体</a:t>
            </a:r>
            <a:r>
              <a:rPr lang="zh-CN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位置</a:t>
            </a:r>
            <a:r>
              <a:rPr lang="zh-CN" altLang="en-US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吗</a:t>
            </a:r>
            <a:r>
              <a:rPr lang="en-US" altLang="zh-CN" sz="3200" dirty="0">
                <a:solidFill>
                  <a:srgbClr val="0070C0"/>
                </a:solidFill>
                <a:latin typeface="华康布丁体W12(P)" pitchFamily="82" charset="-122"/>
                <a:ea typeface="华康布丁体W12(P)" pitchFamily="82" charset="-122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华康布丁体W12(P)" pitchFamily="82" charset="-122"/>
              <a:ea typeface="华康布丁体W12(P)" pitchFamily="8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51720" y="988368"/>
            <a:ext cx="5609661" cy="3278278"/>
            <a:chOff x="2396927" y="1672109"/>
            <a:chExt cx="8496944" cy="5112568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2396927" y="3904357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6645399" y="1672109"/>
              <a:ext cx="0" cy="511256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弧形 21"/>
          <p:cNvSpPr/>
          <p:nvPr/>
        </p:nvSpPr>
        <p:spPr>
          <a:xfrm rot="2307229">
            <a:off x="5215197" y="2381087"/>
            <a:ext cx="235056" cy="340466"/>
          </a:xfrm>
          <a:prstGeom prst="arc">
            <a:avLst>
              <a:gd name="adj1" fmla="val 16338696"/>
              <a:gd name="adj2" fmla="val 651382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508104" y="2356520"/>
            <a:ext cx="91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30</a:t>
            </a:r>
            <a:r>
              <a:rPr lang="en-US" altLang="zh-CN" sz="2400" b="1" dirty="0">
                <a:latin typeface="宋体"/>
                <a:ea typeface="宋体"/>
              </a:rPr>
              <a:t>°</a:t>
            </a:r>
            <a:endParaRPr lang="zh-CN" altLang="en-US" sz="2400" b="1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4862009" y="2428528"/>
            <a:ext cx="3310391" cy="14475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5829916" y="4098896"/>
            <a:ext cx="675393" cy="464225"/>
            <a:chOff x="6421943" y="4216600"/>
            <a:chExt cx="754520" cy="464225"/>
          </a:xfrm>
        </p:grpSpPr>
        <p:grpSp>
          <p:nvGrpSpPr>
            <p:cNvPr id="28" name="组合 27"/>
            <p:cNvGrpSpPr/>
            <p:nvPr/>
          </p:nvGrpSpPr>
          <p:grpSpPr>
            <a:xfrm>
              <a:off x="6438391" y="4306116"/>
              <a:ext cx="738072" cy="374709"/>
              <a:chOff x="9358333" y="5933748"/>
              <a:chExt cx="1143008" cy="580289"/>
            </a:xfrm>
          </p:grpSpPr>
          <p:grpSp>
            <p:nvGrpSpPr>
              <p:cNvPr id="30" name="组合 29"/>
              <p:cNvGrpSpPr/>
              <p:nvPr/>
            </p:nvGrpSpPr>
            <p:grpSpPr>
              <a:xfrm rot="12275367">
                <a:off x="9420464" y="5933748"/>
                <a:ext cx="1002150" cy="580289"/>
                <a:chOff x="7576319" y="2763084"/>
                <a:chExt cx="1002150" cy="580289"/>
              </a:xfrm>
            </p:grpSpPr>
            <p:cxnSp>
              <p:nvCxnSpPr>
                <p:cNvPr id="32" name="直接连接符 31"/>
                <p:cNvCxnSpPr/>
                <p:nvPr/>
              </p:nvCxnSpPr>
              <p:spPr>
                <a:xfrm rot="9324633" flipH="1" flipV="1">
                  <a:off x="7576319" y="3229682"/>
                  <a:ext cx="2753" cy="11369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 rot="9324633" flipH="1" flipV="1">
                  <a:off x="8575717" y="2763084"/>
                  <a:ext cx="2752" cy="122512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接连接符 30"/>
              <p:cNvCxnSpPr/>
              <p:nvPr/>
            </p:nvCxnSpPr>
            <p:spPr>
              <a:xfrm>
                <a:off x="9358333" y="6280621"/>
                <a:ext cx="1143008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6421943" y="4216600"/>
              <a:ext cx="693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/>
                <a:t>200KM</a:t>
              </a:r>
              <a:endParaRPr lang="zh-CN" altLang="en-US" sz="1200" dirty="0"/>
            </a:p>
          </p:txBody>
        </p:sp>
      </p:grpSp>
      <p:grpSp>
        <p:nvGrpSpPr>
          <p:cNvPr id="4" name="组合 3"/>
          <p:cNvGrpSpPr/>
          <p:nvPr/>
        </p:nvGrpSpPr>
        <p:grpSpPr>
          <a:xfrm rot="21307219">
            <a:off x="5488526" y="2602658"/>
            <a:ext cx="724515" cy="386905"/>
            <a:chOff x="5427595" y="2725357"/>
            <a:chExt cx="724515" cy="386905"/>
          </a:xfrm>
        </p:grpSpPr>
        <p:cxnSp>
          <p:nvCxnSpPr>
            <p:cNvPr id="34" name="直接连接符 33"/>
            <p:cNvCxnSpPr/>
            <p:nvPr/>
          </p:nvCxnSpPr>
          <p:spPr>
            <a:xfrm rot="19323088" flipH="1">
              <a:off x="5427595" y="2725357"/>
              <a:ext cx="103293" cy="4479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rot="19323088" flipH="1">
              <a:off x="6048817" y="3067472"/>
              <a:ext cx="103293" cy="4479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698126" y="2839685"/>
            <a:ext cx="898210" cy="452939"/>
            <a:chOff x="8301583" y="4456596"/>
            <a:chExt cx="1046825" cy="527881"/>
          </a:xfrm>
        </p:grpSpPr>
        <p:sp>
          <p:nvSpPr>
            <p:cNvPr id="17" name="椭圆 16"/>
            <p:cNvSpPr/>
            <p:nvPr/>
          </p:nvSpPr>
          <p:spPr>
            <a:xfrm>
              <a:off x="8301583" y="4840461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45597" y="445659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台风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67944" y="2360072"/>
            <a:ext cx="847965" cy="517395"/>
            <a:chOff x="5729141" y="3832349"/>
            <a:chExt cx="988266" cy="603001"/>
          </a:xfrm>
        </p:grpSpPr>
        <p:sp>
          <p:nvSpPr>
            <p:cNvPr id="14" name="椭圆 13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9141" y="3912130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236296" y="48431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7236296" y="484312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6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503" y="176549"/>
            <a:ext cx="6743391" cy="595795"/>
            <a:chOff x="107503" y="176549"/>
            <a:chExt cx="6743391" cy="595795"/>
          </a:xfrm>
        </p:grpSpPr>
        <p:grpSp>
          <p:nvGrpSpPr>
            <p:cNvPr id="35" name="组合 34"/>
            <p:cNvGrpSpPr/>
            <p:nvPr/>
          </p:nvGrpSpPr>
          <p:grpSpPr>
            <a:xfrm>
              <a:off x="107503" y="176549"/>
              <a:ext cx="6743391" cy="595795"/>
              <a:chOff x="3621063" y="4152006"/>
              <a:chExt cx="8208912" cy="900100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3621063" y="4152006"/>
                <a:ext cx="8208912" cy="900100"/>
              </a:xfrm>
              <a:prstGeom prst="roundRect">
                <a:avLst/>
              </a:prstGeom>
              <a:solidFill>
                <a:srgbClr val="A1D6F7"/>
              </a:solidFill>
              <a:ln>
                <a:prstDash val="dash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3697263" y="4190106"/>
                <a:ext cx="8060704" cy="7920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251520" y="177116"/>
              <a:ext cx="65993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solidFill>
                    <a:srgbClr val="0070C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华康布丁体W12(P)" pitchFamily="82" charset="-122"/>
                  <a:ea typeface="华康布丁体W12(P)" pitchFamily="82" charset="-122"/>
                </a:rPr>
                <a:t>根据提示信息，猜一猜描述的是几号船？</a:t>
              </a:r>
              <a:endParaRPr lang="zh-CN" altLang="en-US" sz="28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b="27198"/>
          <a:stretch/>
        </p:blipFill>
        <p:spPr>
          <a:xfrm>
            <a:off x="0" y="4759940"/>
            <a:ext cx="9144000" cy="770295"/>
          </a:xfrm>
          <a:prstGeom prst="rect">
            <a:avLst/>
          </a:prstGeom>
        </p:spPr>
      </p:pic>
      <p:sp>
        <p:nvSpPr>
          <p:cNvPr id="105" name="矩形 104"/>
          <p:cNvSpPr/>
          <p:nvPr/>
        </p:nvSpPr>
        <p:spPr>
          <a:xfrm>
            <a:off x="323528" y="1276400"/>
            <a:ext cx="188546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离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市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600km</a:t>
            </a:r>
            <a:endParaRPr lang="zh-CN" alt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323528" y="1884402"/>
            <a:ext cx="190453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偏北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30°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323528" y="2460466"/>
            <a:ext cx="190453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西偏北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°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346715" y="669633"/>
            <a:ext cx="5609661" cy="3847127"/>
            <a:chOff x="2051720" y="419519"/>
            <a:chExt cx="5609661" cy="3847127"/>
          </a:xfrm>
        </p:grpSpPr>
        <p:grpSp>
          <p:nvGrpSpPr>
            <p:cNvPr id="55" name="组合 54"/>
            <p:cNvGrpSpPr/>
            <p:nvPr/>
          </p:nvGrpSpPr>
          <p:grpSpPr>
            <a:xfrm>
              <a:off x="2051720" y="988368"/>
              <a:ext cx="5609661" cy="3278278"/>
              <a:chOff x="2396927" y="1672109"/>
              <a:chExt cx="8496944" cy="5112568"/>
            </a:xfrm>
          </p:grpSpPr>
          <p:cxnSp>
            <p:nvCxnSpPr>
              <p:cNvPr id="56" name="直接箭头连接符 55"/>
              <p:cNvCxnSpPr/>
              <p:nvPr/>
            </p:nvCxnSpPr>
            <p:spPr>
              <a:xfrm>
                <a:off x="2396927" y="3904357"/>
                <a:ext cx="8496944" cy="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/>
              <p:nvPr/>
            </p:nvCxnSpPr>
            <p:spPr>
              <a:xfrm flipV="1">
                <a:off x="6645399" y="1672109"/>
                <a:ext cx="0" cy="5112568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5732374" y="3690582"/>
              <a:ext cx="614271" cy="462515"/>
              <a:chOff x="6584302" y="3913010"/>
              <a:chExt cx="711347" cy="462515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6592142" y="4052234"/>
                <a:ext cx="695669" cy="323291"/>
                <a:chOff x="9596431" y="5540542"/>
                <a:chExt cx="1077340" cy="500658"/>
              </a:xfrm>
            </p:grpSpPr>
            <p:grpSp>
              <p:nvGrpSpPr>
                <p:cNvPr id="97" name="组合 96"/>
                <p:cNvGrpSpPr/>
                <p:nvPr/>
              </p:nvGrpSpPr>
              <p:grpSpPr>
                <a:xfrm rot="12275367">
                  <a:off x="9668569" y="5540542"/>
                  <a:ext cx="953524" cy="500658"/>
                  <a:chOff x="7577325" y="3289775"/>
                  <a:chExt cx="953524" cy="500658"/>
                </a:xfrm>
              </p:grpSpPr>
              <p:cxnSp>
                <p:nvCxnSpPr>
                  <p:cNvPr id="99" name="直接连接符 98"/>
                  <p:cNvCxnSpPr/>
                  <p:nvPr/>
                </p:nvCxnSpPr>
                <p:spPr>
                  <a:xfrm rot="9324633" flipH="1" flipV="1">
                    <a:off x="7577325" y="3676744"/>
                    <a:ext cx="2753" cy="113689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/>
                </p:nvCxnSpPr>
                <p:spPr>
                  <a:xfrm rot="9324633" flipH="1" flipV="1">
                    <a:off x="8528096" y="3289775"/>
                    <a:ext cx="2753" cy="12251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直接连接符 97"/>
                <p:cNvCxnSpPr/>
                <p:nvPr/>
              </p:nvCxnSpPr>
              <p:spPr>
                <a:xfrm>
                  <a:off x="9596431" y="5834994"/>
                  <a:ext cx="1077340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Box 100"/>
              <p:cNvSpPr txBox="1"/>
              <p:nvPr/>
            </p:nvSpPr>
            <p:spPr>
              <a:xfrm>
                <a:off x="6584302" y="3913010"/>
                <a:ext cx="7113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/>
                  <a:t>200km</a:t>
                </a:r>
                <a:endParaRPr lang="zh-CN" altLang="en-US" sz="1200" dirty="0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2433105" y="1172145"/>
              <a:ext cx="5145780" cy="2620514"/>
              <a:chOff x="2433105" y="1172145"/>
              <a:chExt cx="5145780" cy="2620514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2483768" y="3178389"/>
                <a:ext cx="856325" cy="544087"/>
                <a:chOff x="7840800" y="4475040"/>
                <a:chExt cx="856325" cy="544087"/>
              </a:xfrm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8230621" y="4475040"/>
                  <a:ext cx="114235" cy="114235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solidFill>
                      <a:srgbClr val="00508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7840800" y="4619017"/>
                  <a:ext cx="85632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 smtClean="0">
                      <a:latin typeface="微软雅黑" pitchFamily="34" charset="-122"/>
                      <a:ea typeface="微软雅黑" pitchFamily="34" charset="-122"/>
                    </a:rPr>
                    <a:t>2</a:t>
                  </a:r>
                  <a:r>
                    <a:rPr lang="zh-CN" altLang="en-US" sz="2000" b="1" dirty="0" smtClean="0">
                      <a:latin typeface="微软雅黑" pitchFamily="34" charset="-122"/>
                      <a:ea typeface="微软雅黑" pitchFamily="34" charset="-122"/>
                    </a:rPr>
                    <a:t>号船</a:t>
                  </a:r>
                  <a:endParaRPr lang="zh-CN" altLang="en-US" sz="2000" b="1" dirty="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69" name="组合 68"/>
              <p:cNvGrpSpPr/>
              <p:nvPr/>
            </p:nvGrpSpPr>
            <p:grpSpPr>
              <a:xfrm rot="20854987">
                <a:off x="2433105" y="1202917"/>
                <a:ext cx="856325" cy="526350"/>
                <a:chOff x="7904225" y="4733114"/>
                <a:chExt cx="856325" cy="5263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8437261" y="5145229"/>
                  <a:ext cx="114235" cy="114235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solidFill>
                      <a:srgbClr val="00508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 rot="745013">
                  <a:off x="7904225" y="4733114"/>
                  <a:ext cx="85632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dirty="0" smtClean="0">
                      <a:latin typeface="微软雅黑" pitchFamily="34" charset="-122"/>
                      <a:ea typeface="微软雅黑" pitchFamily="34" charset="-122"/>
                    </a:rPr>
                    <a:t>3</a:t>
                  </a:r>
                  <a:r>
                    <a:rPr lang="zh-CN" altLang="en-US" sz="2000" b="1" dirty="0" smtClean="0">
                      <a:latin typeface="微软雅黑" pitchFamily="34" charset="-122"/>
                      <a:ea typeface="微软雅黑" pitchFamily="34" charset="-122"/>
                    </a:rPr>
                    <a:t>号船</a:t>
                  </a:r>
                  <a:endParaRPr lang="zh-CN" altLang="en-US" sz="2000" b="1" dirty="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>
                <a:off x="6429697" y="1172145"/>
                <a:ext cx="1149188" cy="536303"/>
                <a:chOff x="8094241" y="4803030"/>
                <a:chExt cx="1149188" cy="536303"/>
              </a:xfrm>
            </p:grpSpPr>
            <p:sp>
              <p:nvSpPr>
                <p:cNvPr id="73" name="椭圆 72"/>
                <p:cNvSpPr/>
                <p:nvPr/>
              </p:nvSpPr>
              <p:spPr>
                <a:xfrm>
                  <a:off x="8354557" y="5225098"/>
                  <a:ext cx="114235" cy="114235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solidFill>
                      <a:srgbClr val="00508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8094241" y="4803030"/>
                  <a:ext cx="11491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 smtClean="0">
                      <a:latin typeface="微软雅黑" pitchFamily="34" charset="-122"/>
                      <a:ea typeface="微软雅黑" pitchFamily="34" charset="-122"/>
                    </a:rPr>
                    <a:t>1</a:t>
                  </a:r>
                  <a:r>
                    <a:rPr lang="zh-CN" altLang="en-US" sz="2000" b="1" dirty="0" smtClean="0">
                      <a:latin typeface="微软雅黑" pitchFamily="34" charset="-122"/>
                      <a:ea typeface="微软雅黑" pitchFamily="34" charset="-122"/>
                    </a:rPr>
                    <a:t>号船</a:t>
                  </a:r>
                  <a:endParaRPr lang="zh-CN" altLang="en-US" sz="2000" b="1" dirty="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cxnSp>
            <p:nvCxnSpPr>
              <p:cNvPr id="83" name="直接连接符 82"/>
              <p:cNvCxnSpPr>
                <a:stCxn id="61" idx="6"/>
              </p:cNvCxnSpPr>
              <p:nvPr/>
            </p:nvCxnSpPr>
            <p:spPr>
              <a:xfrm flipH="1">
                <a:off x="2979936" y="2418304"/>
                <a:ext cx="1931663" cy="8023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组合 79"/>
              <p:cNvGrpSpPr/>
              <p:nvPr/>
            </p:nvGrpSpPr>
            <p:grpSpPr>
              <a:xfrm rot="21135577">
                <a:off x="3495889" y="2655674"/>
                <a:ext cx="725757" cy="301422"/>
                <a:chOff x="7408632" y="2520015"/>
                <a:chExt cx="1157543" cy="416931"/>
              </a:xfrm>
            </p:grpSpPr>
            <p:cxnSp>
              <p:nvCxnSpPr>
                <p:cNvPr id="81" name="直接连接符 80"/>
                <p:cNvCxnSpPr/>
                <p:nvPr/>
              </p:nvCxnSpPr>
              <p:spPr>
                <a:xfrm rot="16200000" flipH="1">
                  <a:off x="7372912" y="2829788"/>
                  <a:ext cx="142878" cy="71437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 rot="16200000" flipH="1">
                  <a:off x="8459017" y="2555735"/>
                  <a:ext cx="142878" cy="7143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>
                <a:stCxn id="73" idx="3"/>
              </p:cNvCxnSpPr>
              <p:nvPr/>
            </p:nvCxnSpPr>
            <p:spPr>
              <a:xfrm flipH="1">
                <a:off x="4890340" y="1691719"/>
                <a:ext cx="1816402" cy="7154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6119267" y="1836026"/>
                <a:ext cx="35124" cy="8241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组合 87"/>
              <p:cNvGrpSpPr/>
              <p:nvPr/>
            </p:nvGrpSpPr>
            <p:grpSpPr>
              <a:xfrm rot="3098303">
                <a:off x="3651997" y="1780041"/>
                <a:ext cx="615870" cy="432872"/>
                <a:chOff x="7898533" y="2791626"/>
                <a:chExt cx="982279" cy="598756"/>
              </a:xfrm>
            </p:grpSpPr>
            <p:cxnSp>
              <p:nvCxnSpPr>
                <p:cNvPr id="89" name="直接连接符 88"/>
                <p:cNvCxnSpPr/>
                <p:nvPr/>
              </p:nvCxnSpPr>
              <p:spPr>
                <a:xfrm rot="16200000" flipH="1">
                  <a:off x="7862813" y="3283225"/>
                  <a:ext cx="142877" cy="7143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 rot="16200000" flipH="1">
                  <a:off x="8773654" y="2827346"/>
                  <a:ext cx="142877" cy="7143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直接连接符 90"/>
              <p:cNvCxnSpPr>
                <a:endCxn id="70" idx="4"/>
              </p:cNvCxnSpPr>
              <p:nvPr/>
            </p:nvCxnSpPr>
            <p:spPr>
              <a:xfrm flipH="1" flipV="1">
                <a:off x="3076059" y="1688277"/>
                <a:ext cx="1733884" cy="7155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flipH="1" flipV="1">
                <a:off x="4873643" y="2428529"/>
                <a:ext cx="1877630" cy="8640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组合 92"/>
              <p:cNvGrpSpPr/>
              <p:nvPr/>
            </p:nvGrpSpPr>
            <p:grpSpPr>
              <a:xfrm rot="3123088">
                <a:off x="5507682" y="2606358"/>
                <a:ext cx="648921" cy="409600"/>
                <a:chOff x="7385901" y="2705303"/>
                <a:chExt cx="1034988" cy="566567"/>
              </a:xfrm>
            </p:grpSpPr>
            <p:cxnSp>
              <p:nvCxnSpPr>
                <p:cNvPr id="94" name="直接连接符 93"/>
                <p:cNvCxnSpPr/>
                <p:nvPr/>
              </p:nvCxnSpPr>
              <p:spPr>
                <a:xfrm rot="16200000" flipH="1">
                  <a:off x="7350181" y="3164713"/>
                  <a:ext cx="142877" cy="71437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 rot="16200000" flipH="1">
                  <a:off x="8313732" y="2741023"/>
                  <a:ext cx="142877" cy="71437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组合 62"/>
              <p:cNvGrpSpPr/>
              <p:nvPr/>
            </p:nvGrpSpPr>
            <p:grpSpPr>
              <a:xfrm>
                <a:off x="6555906" y="3220613"/>
                <a:ext cx="800219" cy="572046"/>
                <a:chOff x="8053466" y="4572697"/>
                <a:chExt cx="932621" cy="666694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8198882" y="4572697"/>
                  <a:ext cx="144016" cy="1440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8053466" y="4701341"/>
                  <a:ext cx="932621" cy="538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400" dirty="0" smtClean="0">
                      <a:latin typeface="华康布丁体W12" panose="040B0C09000000000000" pitchFamily="81" charset="-122"/>
                      <a:ea typeface="华康布丁体W12" panose="040B0C09000000000000" pitchFamily="81" charset="-122"/>
                      <a:cs typeface="【落落补】pop粗体" panose="020B0502000000000001" pitchFamily="34" charset="-128"/>
                    </a:rPr>
                    <a:t>台风</a:t>
                  </a:r>
                  <a:endParaRPr lang="zh-CN" altLang="en-US" sz="2400" dirty="0">
                    <a:latin typeface="华康布丁体W12" panose="040B0C09000000000000" pitchFamily="81" charset="-122"/>
                    <a:ea typeface="华康布丁体W12" panose="040B0C09000000000000" pitchFamily="81" charset="-122"/>
                    <a:cs typeface="【落落补】pop粗体" panose="020B0502000000000001" pitchFamily="34" charset="-128"/>
                  </a:endParaRPr>
                </a:p>
              </p:txBody>
            </p:sp>
          </p:grpSp>
        </p:grpSp>
        <p:grpSp>
          <p:nvGrpSpPr>
            <p:cNvPr id="60" name="组合 59"/>
            <p:cNvGrpSpPr/>
            <p:nvPr/>
          </p:nvGrpSpPr>
          <p:grpSpPr>
            <a:xfrm>
              <a:off x="4339406" y="2356528"/>
              <a:ext cx="729687" cy="613975"/>
              <a:chOff x="5946557" y="3640677"/>
              <a:chExt cx="850418" cy="715558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946557" y="3818186"/>
                <a:ext cx="850418" cy="538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latin typeface="华康布丁体W12(P)" pitchFamily="82" charset="-122"/>
                    <a:ea typeface="华康布丁体W12(P)" pitchFamily="82" charset="-122"/>
                  </a:rPr>
                  <a:t>A</a:t>
                </a:r>
                <a:r>
                  <a:rPr lang="zh-CN" altLang="en-US" sz="2400" dirty="0" smtClean="0">
                    <a:latin typeface="华康布丁体W12(P)" pitchFamily="82" charset="-122"/>
                    <a:ea typeface="华康布丁体W12(P)" pitchFamily="82" charset="-122"/>
                  </a:rPr>
                  <a:t>市</a:t>
                </a:r>
                <a:endParaRPr lang="zh-CN" altLang="en-US" sz="2400" dirty="0">
                  <a:latin typeface="华康布丁体W12(P)" pitchFamily="82" charset="-122"/>
                  <a:ea typeface="华康布丁体W12(P)" pitchFamily="82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469408" y="3640677"/>
                <a:ext cx="144017" cy="144015"/>
              </a:xfrm>
              <a:prstGeom prst="ellipse">
                <a:avLst/>
              </a:prstGeom>
              <a:solidFill>
                <a:srgbClr val="FC411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995156" y="44996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康布丁体W12(P)" pitchFamily="82" charset="-122"/>
                  <a:ea typeface="华康布丁体W12(P)" pitchFamily="82" charset="-122"/>
                </a:rPr>
                <a:t>北</a:t>
              </a:r>
            </a:p>
          </p:txBody>
        </p:sp>
        <p:cxnSp>
          <p:nvCxnSpPr>
            <p:cNvPr id="108" name="直接箭头连接符 107"/>
            <p:cNvCxnSpPr/>
            <p:nvPr/>
          </p:nvCxnSpPr>
          <p:spPr>
            <a:xfrm flipV="1">
              <a:off x="6987947" y="419519"/>
              <a:ext cx="0" cy="63046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5472980" y="2068488"/>
              <a:ext cx="35124" cy="824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03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 rotWithShape="1">
          <a:blip r:embed="rId5" cstate="print"/>
          <a:srcRect l="21976" b="31517"/>
          <a:stretch/>
        </p:blipFill>
        <p:spPr bwMode="auto">
          <a:xfrm>
            <a:off x="1974582" y="124272"/>
            <a:ext cx="4286490" cy="26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81355" y="2788568"/>
            <a:ext cx="6235792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）学校在小明家北偏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的方向上，距离是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米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）书店在小明家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偏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的方向上，距离是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米。         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</a:p>
          <a:p>
            <a:pPr>
              <a:lnSpc>
                <a:spcPct val="200000"/>
              </a:lnSpc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）邮局在小明家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偏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的方向上，距离是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米。</a:t>
            </a:r>
          </a:p>
          <a:p>
            <a:pPr>
              <a:lnSpc>
                <a:spcPct val="200000"/>
              </a:lnSpc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）游泳馆在小明家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偏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的方向上，距离是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米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197155" y="2882062"/>
            <a:ext cx="3811631" cy="1829236"/>
            <a:chOff x="3197155" y="2882062"/>
            <a:chExt cx="3811631" cy="1829236"/>
          </a:xfrm>
        </p:grpSpPr>
        <p:sp>
          <p:nvSpPr>
            <p:cNvPr id="13" name="TextBox 12"/>
            <p:cNvSpPr txBox="1"/>
            <p:nvPr/>
          </p:nvSpPr>
          <p:spPr>
            <a:xfrm>
              <a:off x="3565879" y="2882062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东</a:t>
              </a:r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25°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12160" y="2882062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400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7155" y="3386118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东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11678" y="3386118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200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29119" y="3386118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南</a:t>
              </a:r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30°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44208" y="4372744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600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36010" y="4372744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北</a:t>
              </a:r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35°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88458" y="4372744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西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28184" y="3868688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600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45519" y="3868688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南</a:t>
              </a:r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35°</a:t>
              </a:r>
              <a:endPara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97155" y="3868688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西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2699792" y="1492424"/>
            <a:ext cx="2376264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504" y="119936"/>
            <a:ext cx="5976664" cy="645968"/>
            <a:chOff x="3621063" y="4152006"/>
            <a:chExt cx="8208912" cy="900100"/>
          </a:xfrm>
        </p:grpSpPr>
        <p:sp>
          <p:nvSpPr>
            <p:cNvPr id="36" name="圆角矩形 35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38" name="矩形 37"/>
          <p:cNvSpPr/>
          <p:nvPr/>
        </p:nvSpPr>
        <p:spPr>
          <a:xfrm>
            <a:off x="251520" y="119936"/>
            <a:ext cx="60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某城市在</a:t>
            </a:r>
            <a:r>
              <a:rPr lang="en-US" altLang="zh-CN" sz="32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A</a:t>
            </a:r>
            <a:r>
              <a:rPr lang="zh-CN" altLang="en-US" sz="32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市</a:t>
            </a:r>
            <a:r>
              <a:rPr lang="zh-CN" altLang="zh-CN" sz="32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南偏东</a:t>
            </a:r>
            <a:r>
              <a:rPr lang="en-US" altLang="zh-CN" sz="32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30</a:t>
            </a:r>
            <a:r>
              <a:rPr lang="zh-CN" altLang="zh-CN" sz="32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°方向</a:t>
            </a:r>
            <a:endParaRPr lang="zh-CN" altLang="en-US" sz="320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b="27198"/>
          <a:stretch/>
        </p:blipFill>
        <p:spPr>
          <a:xfrm>
            <a:off x="0" y="4372744"/>
            <a:ext cx="9144000" cy="770295"/>
          </a:xfrm>
          <a:prstGeom prst="rect">
            <a:avLst/>
          </a:prstGeom>
        </p:spPr>
      </p:pic>
      <p:grpSp>
        <p:nvGrpSpPr>
          <p:cNvPr id="111" name="组合 21"/>
          <p:cNvGrpSpPr/>
          <p:nvPr/>
        </p:nvGrpSpPr>
        <p:grpSpPr>
          <a:xfrm rot="1337520">
            <a:off x="4610831" y="2756043"/>
            <a:ext cx="1193467" cy="594358"/>
            <a:chOff x="6321464" y="4389178"/>
            <a:chExt cx="2127445" cy="1081189"/>
          </a:xfrm>
        </p:grpSpPr>
        <p:sp>
          <p:nvSpPr>
            <p:cNvPr id="112" name="弧形 111"/>
            <p:cNvSpPr/>
            <p:nvPr/>
          </p:nvSpPr>
          <p:spPr>
            <a:xfrm rot="4820666">
              <a:off x="6450712" y="4259930"/>
              <a:ext cx="479233" cy="737730"/>
            </a:xfrm>
            <a:prstGeom prst="arc">
              <a:avLst>
                <a:gd name="adj1" fmla="val 16338696"/>
                <a:gd name="adj2" fmla="val 651382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TextBox 112"/>
            <p:cNvSpPr txBox="1"/>
            <p:nvPr/>
          </p:nvSpPr>
          <p:spPr>
            <a:xfrm rot="19851044">
              <a:off x="6653148" y="4630555"/>
              <a:ext cx="1795761" cy="83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30</a:t>
              </a:r>
              <a:r>
                <a:rPr lang="en-US" altLang="zh-CN" sz="2400" b="1" dirty="0">
                  <a:latin typeface="宋体"/>
                  <a:ea typeface="宋体"/>
                </a:rPr>
                <a:t>°</a:t>
              </a:r>
              <a:endParaRPr lang="zh-CN" altLang="en-US" sz="2400" b="1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051720" y="988368"/>
            <a:ext cx="5609661" cy="3278278"/>
            <a:chOff x="2396927" y="1672109"/>
            <a:chExt cx="8496944" cy="5112568"/>
          </a:xfrm>
        </p:grpSpPr>
        <p:cxnSp>
          <p:nvCxnSpPr>
            <p:cNvPr id="56" name="直接箭头连接符 55"/>
            <p:cNvCxnSpPr/>
            <p:nvPr/>
          </p:nvCxnSpPr>
          <p:spPr>
            <a:xfrm>
              <a:off x="2396927" y="3904357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flipV="1">
              <a:off x="6645399" y="1672109"/>
              <a:ext cx="0" cy="511256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直接连接符 109"/>
          <p:cNvCxnSpPr/>
          <p:nvPr/>
        </p:nvCxnSpPr>
        <p:spPr>
          <a:xfrm>
            <a:off x="4865337" y="2417394"/>
            <a:ext cx="1146823" cy="17393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4061368" y="2360086"/>
            <a:ext cx="854561" cy="537677"/>
            <a:chOff x="5721457" y="3832349"/>
            <a:chExt cx="995950" cy="626636"/>
          </a:xfrm>
        </p:grpSpPr>
        <p:sp>
          <p:nvSpPr>
            <p:cNvPr id="61" name="椭圆 60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21457" y="3935767"/>
              <a:ext cx="821056" cy="52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800" dirty="0" smtClean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  <a:endParaRPr lang="zh-CN" altLang="en-US" sz="2800" dirty="0">
                <a:latin typeface="华康布丁体W12(P)" pitchFamily="82" charset="-122"/>
                <a:ea typeface="华康布丁体W12(P)" pitchFamily="82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40629" y="53715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7308304" y="573928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1704481" y="1066800"/>
            <a:ext cx="6042272" cy="3759614"/>
            <a:chOff x="2396927" y="1499642"/>
            <a:chExt cx="8496944" cy="5285035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2396927" y="3919998"/>
              <a:ext cx="8496944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 flipV="1">
              <a:off x="6643687" y="1499642"/>
              <a:ext cx="1711" cy="528503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"/>
          <p:cNvGrpSpPr/>
          <p:nvPr/>
        </p:nvGrpSpPr>
        <p:grpSpPr>
          <a:xfrm>
            <a:off x="4162356" y="2726217"/>
            <a:ext cx="638316" cy="451334"/>
            <a:chOff x="5853311" y="3832349"/>
            <a:chExt cx="897632" cy="634458"/>
          </a:xfrm>
        </p:grpSpPr>
        <p:sp>
          <p:nvSpPr>
            <p:cNvPr id="11" name="椭圆 10"/>
            <p:cNvSpPr/>
            <p:nvPr/>
          </p:nvSpPr>
          <p:spPr>
            <a:xfrm>
              <a:off x="6573391" y="3832349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53311" y="3904357"/>
              <a:ext cx="897632" cy="562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华康布丁体W12(P)" pitchFamily="82" charset="-122"/>
                  <a:ea typeface="华康布丁体W12(P)" pitchFamily="82" charset="-122"/>
                </a:rPr>
                <a:t>A</a:t>
              </a:r>
              <a:r>
                <a:rPr lang="zh-CN" altLang="en-US" sz="2000" dirty="0">
                  <a:latin typeface="华康布丁体W12(P)" pitchFamily="82" charset="-122"/>
                  <a:ea typeface="华康布丁体W12(P)" pitchFamily="82" charset="-122"/>
                </a:rPr>
                <a:t>市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847096" y="4159040"/>
            <a:ext cx="972574" cy="328414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r>
              <a:rPr lang="en-US" altLang="zh-CN" sz="17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600</a:t>
            </a:r>
            <a:r>
              <a:rPr lang="zh-CN" altLang="en-US" sz="17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千米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2217F17F-7D86-43CF-8B18-6F33FEDB3B9B}"/>
              </a:ext>
            </a:extLst>
          </p:cNvPr>
          <p:cNvSpPr/>
          <p:nvPr/>
        </p:nvSpPr>
        <p:spPr>
          <a:xfrm>
            <a:off x="5915212" y="220297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44E11586-D39E-4FB6-BEFD-87089192AE7F}"/>
              </a:ext>
            </a:extLst>
          </p:cNvPr>
          <p:cNvSpPr/>
          <p:nvPr/>
        </p:nvSpPr>
        <p:spPr>
          <a:xfrm>
            <a:off x="3758173" y="170844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5D67F79A-45D8-4942-9BC8-C5636E5F7517}"/>
              </a:ext>
            </a:extLst>
          </p:cNvPr>
          <p:cNvSpPr/>
          <p:nvPr/>
        </p:nvSpPr>
        <p:spPr>
          <a:xfrm>
            <a:off x="3297322" y="2715588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12E67850-67A9-4E5D-8DB8-568BA8ED2FBB}"/>
              </a:ext>
            </a:extLst>
          </p:cNvPr>
          <p:cNvSpPr/>
          <p:nvPr/>
        </p:nvSpPr>
        <p:spPr>
          <a:xfrm>
            <a:off x="3358343" y="1420416"/>
            <a:ext cx="2725825" cy="26518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1622BCE9-A64B-4056-A87E-F5EDAE6D4E16}"/>
              </a:ext>
            </a:extLst>
          </p:cNvPr>
          <p:cNvSpPr/>
          <p:nvPr/>
        </p:nvSpPr>
        <p:spPr>
          <a:xfrm>
            <a:off x="3826980" y="3750703"/>
            <a:ext cx="96948" cy="100071"/>
          </a:xfrm>
          <a:prstGeom prst="ellipse">
            <a:avLst/>
          </a:prstGeom>
          <a:solidFill>
            <a:srgbClr val="FC41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744B86FC-6E64-4F2E-8C24-F74F9BE778B3}"/>
              </a:ext>
            </a:extLst>
          </p:cNvPr>
          <p:cNvGrpSpPr/>
          <p:nvPr/>
        </p:nvGrpSpPr>
        <p:grpSpPr>
          <a:xfrm>
            <a:off x="3466940" y="1348408"/>
            <a:ext cx="2689236" cy="2963385"/>
            <a:chOff x="4953152" y="1585305"/>
            <a:chExt cx="3994863" cy="4264697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FE757066-7120-422A-B54F-4234266363AF}"/>
                </a:ext>
              </a:extLst>
            </p:cNvPr>
            <p:cNvSpPr/>
            <p:nvPr/>
          </p:nvSpPr>
          <p:spPr>
            <a:xfrm>
              <a:off x="8803999" y="3554254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0327A074-96EC-49A1-B704-C7C156BEB69D}"/>
                </a:ext>
              </a:extLst>
            </p:cNvPr>
            <p:cNvSpPr/>
            <p:nvPr/>
          </p:nvSpPr>
          <p:spPr>
            <a:xfrm>
              <a:off x="7771367" y="5171928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62E4CE5E-6EF5-4004-AF9C-AF61104C0D9C}"/>
                </a:ext>
              </a:extLst>
            </p:cNvPr>
            <p:cNvSpPr/>
            <p:nvPr/>
          </p:nvSpPr>
          <p:spPr>
            <a:xfrm>
              <a:off x="8376127" y="4694172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12171A23-19A9-4EB1-8DC3-4098DEEA52FA}"/>
                </a:ext>
              </a:extLst>
            </p:cNvPr>
            <p:cNvSpPr/>
            <p:nvPr/>
          </p:nvSpPr>
          <p:spPr>
            <a:xfrm>
              <a:off x="6754967" y="1585305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3CD5A75D-AC6B-4475-805C-E86B0771F516}"/>
                </a:ext>
              </a:extLst>
            </p:cNvPr>
            <p:cNvSpPr/>
            <p:nvPr/>
          </p:nvSpPr>
          <p:spPr>
            <a:xfrm>
              <a:off x="6725791" y="5705986"/>
              <a:ext cx="144016" cy="144016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89AF2C12-FB28-4B90-8B0D-30C86C2DED4D}"/>
                </a:ext>
              </a:extLst>
            </p:cNvPr>
            <p:cNvSpPr/>
            <p:nvPr/>
          </p:nvSpPr>
          <p:spPr>
            <a:xfrm>
              <a:off x="4953152" y="4343846"/>
              <a:ext cx="144016" cy="144017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7504" y="119936"/>
            <a:ext cx="4968552" cy="645968"/>
            <a:chOff x="3621063" y="4152006"/>
            <a:chExt cx="8208912" cy="900100"/>
          </a:xfrm>
        </p:grpSpPr>
        <p:sp>
          <p:nvSpPr>
            <p:cNvPr id="50" name="圆角矩形 49"/>
            <p:cNvSpPr/>
            <p:nvPr/>
          </p:nvSpPr>
          <p:spPr>
            <a:xfrm>
              <a:off x="3621063" y="4152006"/>
              <a:ext cx="8208912" cy="900100"/>
            </a:xfrm>
            <a:prstGeom prst="roundRect">
              <a:avLst/>
            </a:prstGeom>
            <a:solidFill>
              <a:srgbClr val="A1D6F7"/>
            </a:solidFill>
            <a:ln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3697263" y="4190106"/>
              <a:ext cx="806070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52" name="矩形 51"/>
          <p:cNvSpPr/>
          <p:nvPr/>
        </p:nvSpPr>
        <p:spPr>
          <a:xfrm>
            <a:off x="251520" y="119936"/>
            <a:ext cx="4762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某城市</a:t>
            </a:r>
            <a:r>
              <a:rPr lang="zh-CN" altLang="en-US" sz="32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距离</a:t>
            </a:r>
            <a:r>
              <a:rPr lang="en-US" altLang="zh-CN" sz="32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A</a:t>
            </a:r>
            <a:r>
              <a:rPr lang="zh-CN" altLang="en-US" sz="32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市</a:t>
            </a:r>
            <a:r>
              <a:rPr lang="en-US" altLang="zh-CN" sz="32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600</a:t>
            </a:r>
            <a:r>
              <a:rPr lang="zh-CN" altLang="en-US" sz="32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康布丁体W12(P)" pitchFamily="82" charset="-122"/>
                <a:ea typeface="华康布丁体W12(P)" pitchFamily="82" charset="-122"/>
              </a:rPr>
              <a:t>千米</a:t>
            </a:r>
            <a:endParaRPr lang="zh-CN" altLang="en-US" sz="320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康布丁体W12(P)" pitchFamily="82" charset="-122"/>
              <a:ea typeface="华康布丁体W12(P)" pitchFamily="8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2" y="-68323"/>
            <a:ext cx="1102698" cy="102248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308304" y="53715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华康布丁体W12(P)" pitchFamily="82" charset="-122"/>
                <a:ea typeface="华康布丁体W12(P)" pitchFamily="82" charset="-122"/>
              </a:rPr>
              <a:t>北</a:t>
            </a:r>
          </a:p>
        </p:txBody>
      </p:sp>
      <p:cxnSp>
        <p:nvCxnSpPr>
          <p:cNvPr id="55" name="直接箭头连接符 54"/>
          <p:cNvCxnSpPr/>
          <p:nvPr/>
        </p:nvCxnSpPr>
        <p:spPr>
          <a:xfrm flipV="1">
            <a:off x="7308304" y="556320"/>
            <a:ext cx="0" cy="630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4757182" y="1564432"/>
            <a:ext cx="750922" cy="1174011"/>
            <a:chOff x="4757182" y="1564432"/>
            <a:chExt cx="750922" cy="1174011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D410D124-7CB0-41D4-BC6D-62625E284E86}"/>
                </a:ext>
              </a:extLst>
            </p:cNvPr>
            <p:cNvSpPr/>
            <p:nvPr/>
          </p:nvSpPr>
          <p:spPr>
            <a:xfrm>
              <a:off x="5411156" y="1564432"/>
              <a:ext cx="96948" cy="100071"/>
            </a:xfrm>
            <a:prstGeom prst="ellipse">
              <a:avLst/>
            </a:prstGeom>
            <a:solidFill>
              <a:srgbClr val="FC41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032" tIns="32516" rIns="65032" bIns="32516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1" name="直接连接符 60"/>
            <p:cNvCxnSpPr/>
            <p:nvPr/>
          </p:nvCxnSpPr>
          <p:spPr>
            <a:xfrm flipV="1">
              <a:off x="4757182" y="1657164"/>
              <a:ext cx="668172" cy="108127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56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5" grpId="0" animBg="1"/>
      <p:bldP spid="32" grpId="0" animBg="1"/>
      <p:bldP spid="33" grpId="0" animBg="1"/>
      <p:bldP spid="34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[PLUGINVER]" val="1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453</Words>
  <Application>Microsoft Office PowerPoint</Application>
  <PresentationFormat>自定义</PresentationFormat>
  <Paragraphs>104</Paragraphs>
  <Slides>14</Slides>
  <Notes>13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ld</dc:creator>
  <cp:lastModifiedBy>微软用户</cp:lastModifiedBy>
  <cp:revision>155</cp:revision>
  <dcterms:created xsi:type="dcterms:W3CDTF">2015-12-23T06:03:53Z</dcterms:created>
  <dcterms:modified xsi:type="dcterms:W3CDTF">2018-06-12T06:37:59Z</dcterms:modified>
</cp:coreProperties>
</file>