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2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9" r:id="rId6"/>
    <p:sldId id="260" r:id="rId7"/>
    <p:sldId id="262" r:id="rId8"/>
    <p:sldId id="263" r:id="rId9"/>
    <p:sldId id="272" r:id="rId10"/>
    <p:sldId id="264" r:id="rId11"/>
    <p:sldId id="265" r:id="rId12"/>
    <p:sldId id="266" r:id="rId13"/>
    <p:sldId id="273" r:id="rId14"/>
    <p:sldId id="274" r:id="rId15"/>
    <p:sldId id="268" r:id="rId16"/>
    <p:sldId id="267" r:id="rId17"/>
    <p:sldId id="283" r:id="rId18"/>
  </p:sldIdLst>
  <p:sldSz cx="9144000" cy="6858000" type="screen4x3"/>
  <p:notesSz cx="6797675" cy="9872980"/>
  <p:defaultTextStyle>
    <a:defPPr>
      <a:defRPr lang="zh-CN"/>
    </a:defPPr>
    <a:lvl1pPr marL="0" lvl="0" indent="0" algn="l" defTabSz="914400" rtl="0" eaLnBrk="1" fontAlgn="base" latinLnBrk="0" hangingPunct="1">
      <a:lnSpc>
        <a:spcPct val="12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2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2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2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2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2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2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2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2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D5D5"/>
    <a:srgbClr val="B4E7EA"/>
    <a:srgbClr val="000099"/>
    <a:srgbClr val="0033CC"/>
    <a:srgbClr val="66FF66"/>
    <a:srgbClr val="00FF00"/>
    <a:srgbClr val="0066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1"/>
    <p:restoredTop sz="98102"/>
  </p:normalViewPr>
  <p:slideViewPr>
    <p:cSldViewPr showGuides="1">
      <p:cViewPr>
        <p:scale>
          <a:sx n="100" d="100"/>
          <a:sy n="100" d="100"/>
        </p:scale>
        <p:origin x="-1302" y="-90"/>
      </p:cViewPr>
      <p:guideLst>
        <p:guide orient="horz" pos="2245"/>
        <p:guide pos="28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37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lnSpc>
                <a:spcPct val="100000"/>
              </a:lnSpc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lnSpc>
                <a:spcPct val="100000"/>
              </a:lnSpc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F93413-F9B7-499E-8496-BF832541C70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lnSpc>
                <a:spcPct val="100000"/>
              </a:lnSpc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7363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>
              <a:lnSpc>
                <a:spcPct val="100000"/>
              </a:lnSpc>
            </a:pPr>
            <a:fld id="{9A0DB2DC-4C9A-4742-B13C-FB6460FD3503}" type="slidenum">
              <a:rPr lang="zh-CN" altLang="en-US" sz="1200" b="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A4FCB3-80E1-4865-B56E-1DC34724960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17513"/>
            <a:ext cx="2057400" cy="57086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17513"/>
            <a:ext cx="6019800" cy="57086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人教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8313" y="6092825"/>
            <a:ext cx="3168650" cy="347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17513"/>
            <a:ext cx="2057400" cy="57086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17513"/>
            <a:ext cx="6019800" cy="57086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417513"/>
            <a:ext cx="6130925" cy="850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1C1C1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1C1C1C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C1C1C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C1C1C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1C1C1C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1C1C1C"/>
          </a:solidFill>
          <a:latin typeface="Arial" panose="020B060402020202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C1C1C"/>
          </a:solidFill>
          <a:latin typeface="Arial" panose="020B0604020202020204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C1C1C"/>
          </a:solidFill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Arial" panose="020B0604020202020204" pitchFamily="34" charset="0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Arial" panose="020B0604020202020204" pitchFamily="34" charset="0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Arial" panose="020B0604020202020204" pitchFamily="34" charset="0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Arial" panose="020B0604020202020204" pitchFamily="34" charset="0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417513"/>
            <a:ext cx="6130925" cy="850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1C1C1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1C1C1C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C1C1C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C1C1C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wmf"/><Relationship Id="rId2" Type="http://schemas.openxmlformats.org/officeDocument/2006/relationships/control" Target="../activeX/activeX1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TextBox 3"/>
          <p:cNvSpPr txBox="1"/>
          <p:nvPr/>
        </p:nvSpPr>
        <p:spPr>
          <a:xfrm>
            <a:off x="1050925" y="2011363"/>
            <a:ext cx="4960938" cy="1508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4600" b="0">
                <a:latin typeface="Arial" panose="020B0604020202020204" pitchFamily="34" charset="0"/>
              </a:rPr>
              <a:t>1000</a:t>
            </a:r>
            <a:r>
              <a:rPr lang="zh-CN" altLang="en-US" sz="4600" b="0" dirty="0">
                <a:latin typeface="Arial" panose="020B0604020202020204" pitchFamily="34" charset="0"/>
              </a:rPr>
              <a:t>以内数的</a:t>
            </a:r>
            <a:endParaRPr lang="en-US" altLang="zh-CN" sz="4600" b="0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zh-CN" altLang="en-US" sz="4600" b="0" dirty="0">
                <a:latin typeface="Arial" panose="020B0604020202020204" pitchFamily="34" charset="0"/>
              </a:rPr>
              <a:t>认识（</a:t>
            </a:r>
            <a:r>
              <a:rPr lang="en-US" altLang="zh-CN" sz="4600" b="0">
                <a:latin typeface="Arial" panose="020B0604020202020204" pitchFamily="34" charset="0"/>
              </a:rPr>
              <a:t>1</a:t>
            </a:r>
            <a:r>
              <a:rPr lang="zh-CN" altLang="en-US" sz="4600" b="0" dirty="0">
                <a:latin typeface="Arial" panose="020B0604020202020204" pitchFamily="34" charset="0"/>
              </a:rPr>
              <a:t>）</a:t>
            </a:r>
            <a:endParaRPr lang="zh-CN" altLang="en-US" sz="4600" dirty="0">
              <a:latin typeface="楷体_GB2312" pitchFamily="49" charset="-122"/>
            </a:endParaRPr>
          </a:p>
        </p:txBody>
      </p:sp>
      <p:sp>
        <p:nvSpPr>
          <p:cNvPr id="6147" name="Rectangle 7"/>
          <p:cNvSpPr/>
          <p:nvPr/>
        </p:nvSpPr>
        <p:spPr>
          <a:xfrm>
            <a:off x="1692275" y="865188"/>
            <a:ext cx="5283200" cy="9350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zh-CN" altLang="en-US" sz="4000" b="0" dirty="0">
                <a:latin typeface="Arial" panose="020B0604020202020204" pitchFamily="34" charset="0"/>
              </a:rPr>
              <a:t>万以内数的认识</a:t>
            </a:r>
            <a:endParaRPr lang="zh-CN" altLang="en-US" sz="4000" b="0" dirty="0">
              <a:latin typeface="Arial" panose="020B0604020202020204" pitchFamily="34" charset="0"/>
            </a:endParaRPr>
          </a:p>
        </p:txBody>
      </p:sp>
      <p:pic>
        <p:nvPicPr>
          <p:cNvPr id="614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873125"/>
            <a:ext cx="884237" cy="900113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+mj-ea"/>
                <a:cs typeface="+mj-cs"/>
              </a:rPr>
              <a:t>三、</a:t>
            </a:r>
            <a:r>
              <a:rPr lang="zh-CN" altLang="en-US" sz="4000" b="1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sym typeface="+mn-ea"/>
              </a:rPr>
              <a:t>巩固练习</a:t>
            </a:r>
            <a:endParaRPr kumimoji="0" lang="zh-CN" alt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+mj-ea"/>
              <a:cs typeface="+mj-cs"/>
            </a:endParaRPr>
          </a:p>
        </p:txBody>
      </p:sp>
      <p:sp>
        <p:nvSpPr>
          <p:cNvPr id="14339" name="Rectangle 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323850" y="1484313"/>
            <a:ext cx="8135938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（一）数一数，在计数器上边拨珠边数数</a:t>
            </a:r>
            <a:endParaRPr kumimoji="0" lang="zh-CN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49" name="TextBox 5"/>
          <p:cNvSpPr txBox="1"/>
          <p:nvPr/>
        </p:nvSpPr>
        <p:spPr>
          <a:xfrm>
            <a:off x="596900" y="2351088"/>
            <a:ext cx="81359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000" b="1">
                <a:solidFill>
                  <a:schemeClr val="tx1"/>
                </a:solidFill>
              </a:rPr>
              <a:t>2</a:t>
            </a:r>
            <a:r>
              <a:rPr lang="en-US" altLang="zh-CN" sz="2000" b="1">
                <a:solidFill>
                  <a:schemeClr val="tx1"/>
                </a:solidFill>
                <a:latin typeface="楷体_GB2312" pitchFamily="49" charset="-122"/>
              </a:rPr>
              <a:t>.</a:t>
            </a:r>
            <a:r>
              <a:rPr lang="zh-CN" altLang="en-US" sz="2000" b="1" dirty="0">
                <a:solidFill>
                  <a:schemeClr val="tx1"/>
                </a:solidFill>
                <a:latin typeface="楷体_GB2312" pitchFamily="49" charset="-122"/>
              </a:rPr>
              <a:t>从一百九十八起，一个一个地数到二百零三。</a:t>
            </a: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50" name="TextBox 5"/>
          <p:cNvSpPr txBox="1">
            <a:spLocks noChangeArrowheads="1"/>
          </p:cNvSpPr>
          <p:nvPr/>
        </p:nvSpPr>
        <p:spPr bwMode="auto">
          <a:xfrm>
            <a:off x="657225" y="3302000"/>
            <a:ext cx="1814513" cy="412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一百九十八、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51" name="TextBox 5"/>
          <p:cNvSpPr txBox="1">
            <a:spLocks noChangeArrowheads="1"/>
          </p:cNvSpPr>
          <p:nvPr/>
        </p:nvSpPr>
        <p:spPr bwMode="auto">
          <a:xfrm>
            <a:off x="2241550" y="3302000"/>
            <a:ext cx="1814513" cy="412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一百九十九、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52" name="TextBox 5"/>
          <p:cNvSpPr txBox="1">
            <a:spLocks noChangeArrowheads="1"/>
          </p:cNvSpPr>
          <p:nvPr/>
        </p:nvSpPr>
        <p:spPr bwMode="auto">
          <a:xfrm>
            <a:off x="3819525" y="3302000"/>
            <a:ext cx="1814513" cy="412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二百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4630738" y="3302000"/>
            <a:ext cx="1814513" cy="412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二百零一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54" name="TextBox 5"/>
          <p:cNvSpPr txBox="1">
            <a:spLocks noChangeArrowheads="1"/>
          </p:cNvSpPr>
          <p:nvPr/>
        </p:nvSpPr>
        <p:spPr bwMode="auto">
          <a:xfrm>
            <a:off x="5999163" y="3302000"/>
            <a:ext cx="1814513" cy="412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二百零二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60" name="TextBox 5"/>
          <p:cNvSpPr txBox="1">
            <a:spLocks noChangeArrowheads="1"/>
          </p:cNvSpPr>
          <p:nvPr/>
        </p:nvSpPr>
        <p:spPr bwMode="auto">
          <a:xfrm>
            <a:off x="7294563" y="3302000"/>
            <a:ext cx="1814513" cy="412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二百零三。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pic>
        <p:nvPicPr>
          <p:cNvPr id="9289" name="Picture 71" descr="p71-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3588" y="4149725"/>
            <a:ext cx="2400300" cy="2308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Oval 31"/>
          <p:cNvSpPr/>
          <p:nvPr/>
        </p:nvSpPr>
        <p:spPr>
          <a:xfrm>
            <a:off x="6461125" y="5843588"/>
            <a:ext cx="279400" cy="139700"/>
          </a:xfrm>
          <a:prstGeom prst="ellipse">
            <a:avLst/>
          </a:prstGeom>
          <a:solidFill>
            <a:srgbClr val="59D5D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grpSp>
        <p:nvGrpSpPr>
          <p:cNvPr id="9302" name="Group 86"/>
          <p:cNvGrpSpPr/>
          <p:nvPr/>
        </p:nvGrpSpPr>
        <p:grpSpPr bwMode="auto">
          <a:xfrm>
            <a:off x="6804372" y="4725343"/>
            <a:ext cx="280988" cy="1257300"/>
            <a:chOff x="2539" y="3016"/>
            <a:chExt cx="177" cy="792"/>
          </a:xfrm>
          <a:solidFill>
            <a:srgbClr val="59D5D5"/>
          </a:solidFill>
        </p:grpSpPr>
        <p:grpSp>
          <p:nvGrpSpPr>
            <p:cNvPr id="9301" name="Group 85"/>
            <p:cNvGrpSpPr/>
            <p:nvPr/>
          </p:nvGrpSpPr>
          <p:grpSpPr bwMode="auto">
            <a:xfrm>
              <a:off x="2540" y="3280"/>
              <a:ext cx="176" cy="176"/>
              <a:chOff x="2540" y="3280"/>
              <a:chExt cx="176" cy="176"/>
            </a:xfrm>
            <a:grpFill/>
          </p:grpSpPr>
          <p:sp>
            <p:nvSpPr>
              <p:cNvPr id="14" name="Oval 31"/>
              <p:cNvSpPr>
                <a:spLocks noChangeArrowheads="1"/>
              </p:cNvSpPr>
              <p:nvPr/>
            </p:nvSpPr>
            <p:spPr bwMode="auto">
              <a:xfrm>
                <a:off x="2540" y="3280"/>
                <a:ext cx="176" cy="8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_GB2312" pitchFamily="49" charset="-122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15" name="Oval 31"/>
              <p:cNvSpPr>
                <a:spLocks noChangeArrowheads="1"/>
              </p:cNvSpPr>
              <p:nvPr/>
            </p:nvSpPr>
            <p:spPr bwMode="auto">
              <a:xfrm>
                <a:off x="2540" y="3368"/>
                <a:ext cx="176" cy="8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_GB2312" pitchFamily="49" charset="-122"/>
                  <a:ea typeface="楷体_GB2312" pitchFamily="49" charset="-122"/>
                  <a:cs typeface="+mn-cs"/>
                </a:endParaRPr>
              </a:p>
            </p:txBody>
          </p:sp>
        </p:grpSp>
        <p:grpSp>
          <p:nvGrpSpPr>
            <p:cNvPr id="9300" name="Group 84"/>
            <p:cNvGrpSpPr/>
            <p:nvPr/>
          </p:nvGrpSpPr>
          <p:grpSpPr bwMode="auto">
            <a:xfrm>
              <a:off x="2539" y="3016"/>
              <a:ext cx="177" cy="792"/>
              <a:chOff x="2536" y="3016"/>
              <a:chExt cx="177" cy="792"/>
            </a:xfrm>
            <a:grpFill/>
          </p:grpSpPr>
          <p:sp>
            <p:nvSpPr>
              <p:cNvPr id="16" name="Oval 31"/>
              <p:cNvSpPr>
                <a:spLocks noChangeArrowheads="1"/>
              </p:cNvSpPr>
              <p:nvPr/>
            </p:nvSpPr>
            <p:spPr bwMode="auto">
              <a:xfrm>
                <a:off x="2537" y="3720"/>
                <a:ext cx="176" cy="8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_GB2312" pitchFamily="49" charset="-122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17" name="Oval 31"/>
              <p:cNvSpPr>
                <a:spLocks noChangeArrowheads="1"/>
              </p:cNvSpPr>
              <p:nvPr/>
            </p:nvSpPr>
            <p:spPr bwMode="auto">
              <a:xfrm>
                <a:off x="2537" y="3632"/>
                <a:ext cx="176" cy="8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_GB2312" pitchFamily="49" charset="-122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18" name="Oval 31"/>
              <p:cNvSpPr>
                <a:spLocks noChangeArrowheads="1"/>
              </p:cNvSpPr>
              <p:nvPr/>
            </p:nvSpPr>
            <p:spPr bwMode="auto">
              <a:xfrm>
                <a:off x="2537" y="3544"/>
                <a:ext cx="176" cy="8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_GB2312" pitchFamily="49" charset="-122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auto">
              <a:xfrm>
                <a:off x="2536" y="3456"/>
                <a:ext cx="176" cy="8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_GB2312" pitchFamily="49" charset="-122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1" name="Oval 31"/>
              <p:cNvSpPr>
                <a:spLocks noChangeArrowheads="1"/>
              </p:cNvSpPr>
              <p:nvPr/>
            </p:nvSpPr>
            <p:spPr bwMode="auto">
              <a:xfrm>
                <a:off x="2537" y="3192"/>
                <a:ext cx="176" cy="8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_GB2312" pitchFamily="49" charset="-122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2" name="Oval 31"/>
              <p:cNvSpPr>
                <a:spLocks noChangeArrowheads="1"/>
              </p:cNvSpPr>
              <p:nvPr/>
            </p:nvSpPr>
            <p:spPr bwMode="auto">
              <a:xfrm>
                <a:off x="2536" y="3104"/>
                <a:ext cx="176" cy="8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_GB2312" pitchFamily="49" charset="-122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3" name="Oval 31"/>
              <p:cNvSpPr>
                <a:spLocks noChangeArrowheads="1"/>
              </p:cNvSpPr>
              <p:nvPr/>
            </p:nvSpPr>
            <p:spPr bwMode="auto">
              <a:xfrm>
                <a:off x="2536" y="3016"/>
                <a:ext cx="176" cy="8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_GB2312" pitchFamily="49" charset="-122"/>
                  <a:ea typeface="楷体_GB2312" pitchFamily="49" charset="-122"/>
                  <a:cs typeface="+mn-cs"/>
                </a:endParaRPr>
              </a:p>
            </p:txBody>
          </p:sp>
        </p:grpSp>
      </p:grpSp>
      <p:grpSp>
        <p:nvGrpSpPr>
          <p:cNvPr id="9311" name="Group 95"/>
          <p:cNvGrpSpPr/>
          <p:nvPr/>
        </p:nvGrpSpPr>
        <p:grpSpPr bwMode="auto">
          <a:xfrm>
            <a:off x="7187479" y="4858692"/>
            <a:ext cx="279400" cy="1127125"/>
            <a:chOff x="3242" y="3342"/>
            <a:chExt cx="176" cy="710"/>
          </a:xfrm>
          <a:solidFill>
            <a:srgbClr val="59D5D5"/>
          </a:solidFill>
        </p:grpSpPr>
        <p:sp>
          <p:nvSpPr>
            <p:cNvPr id="26" name="Oval 31"/>
            <p:cNvSpPr>
              <a:spLocks noChangeArrowheads="1"/>
            </p:cNvSpPr>
            <p:nvPr/>
          </p:nvSpPr>
          <p:spPr bwMode="auto">
            <a:xfrm>
              <a:off x="3242" y="3964"/>
              <a:ext cx="176" cy="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9216" name="Oval 31"/>
            <p:cNvSpPr>
              <a:spLocks noChangeArrowheads="1"/>
            </p:cNvSpPr>
            <p:nvPr/>
          </p:nvSpPr>
          <p:spPr bwMode="auto">
            <a:xfrm>
              <a:off x="3242" y="3875"/>
              <a:ext cx="176" cy="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9217" name="Oval 31"/>
            <p:cNvSpPr>
              <a:spLocks noChangeArrowheads="1"/>
            </p:cNvSpPr>
            <p:nvPr/>
          </p:nvSpPr>
          <p:spPr bwMode="auto">
            <a:xfrm>
              <a:off x="3242" y="3786"/>
              <a:ext cx="176" cy="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9218" name="Oval 31"/>
            <p:cNvSpPr>
              <a:spLocks noChangeArrowheads="1"/>
            </p:cNvSpPr>
            <p:nvPr/>
          </p:nvSpPr>
          <p:spPr bwMode="auto">
            <a:xfrm>
              <a:off x="3242" y="3697"/>
              <a:ext cx="176" cy="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9220" name="Oval 31"/>
            <p:cNvSpPr>
              <a:spLocks noChangeArrowheads="1"/>
            </p:cNvSpPr>
            <p:nvPr/>
          </p:nvSpPr>
          <p:spPr bwMode="auto">
            <a:xfrm>
              <a:off x="3242" y="3609"/>
              <a:ext cx="176" cy="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9221" name="Oval 31"/>
            <p:cNvSpPr>
              <a:spLocks noChangeArrowheads="1"/>
            </p:cNvSpPr>
            <p:nvPr/>
          </p:nvSpPr>
          <p:spPr bwMode="auto">
            <a:xfrm>
              <a:off x="3242" y="3520"/>
              <a:ext cx="176" cy="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9222" name="Oval 31"/>
            <p:cNvSpPr>
              <a:spLocks noChangeArrowheads="1"/>
            </p:cNvSpPr>
            <p:nvPr/>
          </p:nvSpPr>
          <p:spPr bwMode="auto">
            <a:xfrm>
              <a:off x="3242" y="3431"/>
              <a:ext cx="176" cy="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  <p:sp>
          <p:nvSpPr>
            <p:cNvPr id="9223" name="Oval 31"/>
            <p:cNvSpPr>
              <a:spLocks noChangeArrowheads="1"/>
            </p:cNvSpPr>
            <p:nvPr/>
          </p:nvSpPr>
          <p:spPr bwMode="auto">
            <a:xfrm>
              <a:off x="3242" y="3342"/>
              <a:ext cx="176" cy="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</p:grpSp>
      <p:sp>
        <p:nvSpPr>
          <p:cNvPr id="9224" name="Oval 31"/>
          <p:cNvSpPr/>
          <p:nvPr/>
        </p:nvSpPr>
        <p:spPr>
          <a:xfrm>
            <a:off x="7188200" y="4725988"/>
            <a:ext cx="279400" cy="139700"/>
          </a:xfrm>
          <a:prstGeom prst="ellipse">
            <a:avLst/>
          </a:prstGeom>
          <a:solidFill>
            <a:srgbClr val="59D5D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9225" name="Oval 31"/>
          <p:cNvSpPr/>
          <p:nvPr/>
        </p:nvSpPr>
        <p:spPr>
          <a:xfrm>
            <a:off x="6461125" y="5705475"/>
            <a:ext cx="279400" cy="139700"/>
          </a:xfrm>
          <a:prstGeom prst="ellipse">
            <a:avLst/>
          </a:prstGeom>
          <a:solidFill>
            <a:srgbClr val="59D5D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9226" name="Oval 31"/>
          <p:cNvSpPr/>
          <p:nvPr/>
        </p:nvSpPr>
        <p:spPr>
          <a:xfrm>
            <a:off x="7186613" y="5842000"/>
            <a:ext cx="279400" cy="139700"/>
          </a:xfrm>
          <a:prstGeom prst="ellipse">
            <a:avLst/>
          </a:prstGeom>
          <a:solidFill>
            <a:srgbClr val="59D5D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9227" name="Oval 31"/>
          <p:cNvSpPr/>
          <p:nvPr/>
        </p:nvSpPr>
        <p:spPr>
          <a:xfrm>
            <a:off x="7186613" y="5705475"/>
            <a:ext cx="279400" cy="139700"/>
          </a:xfrm>
          <a:prstGeom prst="ellipse">
            <a:avLst/>
          </a:prstGeom>
          <a:solidFill>
            <a:srgbClr val="59D5D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9228" name="Oval 31"/>
          <p:cNvSpPr/>
          <p:nvPr/>
        </p:nvSpPr>
        <p:spPr>
          <a:xfrm>
            <a:off x="7186613" y="5568950"/>
            <a:ext cx="279400" cy="139700"/>
          </a:xfrm>
          <a:prstGeom prst="ellipse">
            <a:avLst/>
          </a:prstGeom>
          <a:solidFill>
            <a:srgbClr val="59D5D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grpSp>
        <p:nvGrpSpPr>
          <p:cNvPr id="14357" name="Group 55"/>
          <p:cNvGrpSpPr/>
          <p:nvPr/>
        </p:nvGrpSpPr>
        <p:grpSpPr>
          <a:xfrm>
            <a:off x="5410200" y="260350"/>
            <a:ext cx="3446463" cy="1279525"/>
            <a:chOff x="3589" y="2478"/>
            <a:chExt cx="2171" cy="806"/>
          </a:xfrm>
        </p:grpSpPr>
        <p:pic>
          <p:nvPicPr>
            <p:cNvPr id="14358" name="Picture 53" descr="女天使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" y="2478"/>
              <a:ext cx="960" cy="8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59" name="AutoShape 27"/>
            <p:cNvSpPr/>
            <p:nvPr/>
          </p:nvSpPr>
          <p:spPr>
            <a:xfrm>
              <a:off x="3589" y="2704"/>
              <a:ext cx="1218" cy="545"/>
            </a:xfrm>
            <a:prstGeom prst="wedgeRoundRectCallout">
              <a:avLst>
                <a:gd name="adj1" fmla="val 66843"/>
                <a:gd name="adj2" fmla="val 10736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要看清要求，</a:t>
              </a:r>
              <a:endParaRPr lang="en-US" altLang="zh-CN" sz="2000" b="1">
                <a:solidFill>
                  <a:schemeClr val="tx1"/>
                </a:solidFill>
                <a:latin typeface="楷体_GB2312" pitchFamily="49" charset="-122"/>
              </a:endParaRPr>
            </a:p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仔细数呀！</a:t>
              </a:r>
              <a:endParaRPr lang="zh-CN" altLang="en-US" sz="2000" b="1" dirty="0">
                <a:solidFill>
                  <a:schemeClr val="tx1"/>
                </a:solidFill>
                <a:latin typeface="楷体_GB2312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60" grpId="0"/>
      <p:bldP spid="13" grpId="0" animBg="1"/>
      <p:bldP spid="9224" grpId="0" animBg="1"/>
      <p:bldP spid="9224" grpId="1" animBg="1"/>
      <p:bldP spid="9225" grpId="0" animBg="1"/>
      <p:bldP spid="9226" grpId="0" animBg="1"/>
      <p:bldP spid="9227" grpId="0" animBg="1"/>
      <p:bldP spid="92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318" name="Picture 71" descr="p71-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3588" y="4144963"/>
            <a:ext cx="2400300" cy="2308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+mj-ea"/>
                <a:cs typeface="+mj-cs"/>
              </a:rPr>
              <a:t>三、</a:t>
            </a:r>
            <a:r>
              <a:rPr lang="zh-CN" altLang="en-US" sz="4000" b="1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sym typeface="+mn-ea"/>
              </a:rPr>
              <a:t>巩固练习</a:t>
            </a:r>
            <a:endParaRPr kumimoji="0" lang="zh-CN" alt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+mj-ea"/>
              <a:cs typeface="+mj-cs"/>
            </a:endParaRPr>
          </a:p>
        </p:txBody>
      </p:sp>
      <p:sp>
        <p:nvSpPr>
          <p:cNvPr id="15364" name="Rectangle 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323850" y="1484313"/>
            <a:ext cx="8135938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（一）数一数，在计数器上边拨珠边数数</a:t>
            </a:r>
            <a:endParaRPr kumimoji="0" lang="zh-CN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61" name="TextBox 5"/>
          <p:cNvSpPr txBox="1"/>
          <p:nvPr/>
        </p:nvSpPr>
        <p:spPr>
          <a:xfrm>
            <a:off x="596900" y="2351088"/>
            <a:ext cx="81359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000" b="1">
                <a:solidFill>
                  <a:schemeClr val="tx1"/>
                </a:solidFill>
              </a:rPr>
              <a:t>3. </a:t>
            </a:r>
            <a:r>
              <a:rPr lang="zh-CN" altLang="en-US" sz="2000" b="1" dirty="0">
                <a:solidFill>
                  <a:schemeClr val="tx1"/>
                </a:solidFill>
                <a:latin typeface="楷体_GB2312" pitchFamily="49" charset="-122"/>
              </a:rPr>
              <a:t>从二百二十起，一十一十地数到三百一十。</a:t>
            </a: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62" name="TextBox 5"/>
          <p:cNvSpPr txBox="1">
            <a:spLocks noChangeArrowheads="1"/>
          </p:cNvSpPr>
          <p:nvPr/>
        </p:nvSpPr>
        <p:spPr bwMode="auto">
          <a:xfrm>
            <a:off x="684213" y="3152775"/>
            <a:ext cx="181451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二百二十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63" name="TextBox 5"/>
          <p:cNvSpPr txBox="1">
            <a:spLocks noChangeArrowheads="1"/>
          </p:cNvSpPr>
          <p:nvPr/>
        </p:nvSpPr>
        <p:spPr bwMode="auto">
          <a:xfrm>
            <a:off x="2012950" y="3152775"/>
            <a:ext cx="181451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二百三十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64" name="TextBox 5"/>
          <p:cNvSpPr txBox="1">
            <a:spLocks noChangeArrowheads="1"/>
          </p:cNvSpPr>
          <p:nvPr/>
        </p:nvSpPr>
        <p:spPr bwMode="auto">
          <a:xfrm>
            <a:off x="3343275" y="3152775"/>
            <a:ext cx="181451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二百四十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65" name="TextBox 5"/>
          <p:cNvSpPr txBox="1">
            <a:spLocks noChangeArrowheads="1"/>
          </p:cNvSpPr>
          <p:nvPr/>
        </p:nvSpPr>
        <p:spPr bwMode="auto">
          <a:xfrm>
            <a:off x="4662488" y="3152775"/>
            <a:ext cx="181451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二百五十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66" name="TextBox 5"/>
          <p:cNvSpPr txBox="1">
            <a:spLocks noChangeArrowheads="1"/>
          </p:cNvSpPr>
          <p:nvPr/>
        </p:nvSpPr>
        <p:spPr bwMode="auto">
          <a:xfrm>
            <a:off x="6002338" y="3152775"/>
            <a:ext cx="181451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二百六十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67" name="TextBox 5"/>
          <p:cNvSpPr txBox="1">
            <a:spLocks noChangeArrowheads="1"/>
          </p:cNvSpPr>
          <p:nvPr/>
        </p:nvSpPr>
        <p:spPr bwMode="auto">
          <a:xfrm>
            <a:off x="7335838" y="3152775"/>
            <a:ext cx="181451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二百七十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69" name="TextBox 5"/>
          <p:cNvSpPr txBox="1">
            <a:spLocks noChangeArrowheads="1"/>
          </p:cNvSpPr>
          <p:nvPr/>
        </p:nvSpPr>
        <p:spPr bwMode="auto">
          <a:xfrm>
            <a:off x="684213" y="3868738"/>
            <a:ext cx="181451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二百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八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十、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80" name="TextBox 5"/>
          <p:cNvSpPr txBox="1">
            <a:spLocks noChangeArrowheads="1"/>
          </p:cNvSpPr>
          <p:nvPr/>
        </p:nvSpPr>
        <p:spPr bwMode="auto">
          <a:xfrm>
            <a:off x="2012950" y="3868738"/>
            <a:ext cx="181451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二百九十、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81" name="TextBox 5"/>
          <p:cNvSpPr txBox="1">
            <a:spLocks noChangeArrowheads="1"/>
          </p:cNvSpPr>
          <p:nvPr/>
        </p:nvSpPr>
        <p:spPr bwMode="auto">
          <a:xfrm>
            <a:off x="3343275" y="3868738"/>
            <a:ext cx="181451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三百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82" name="TextBox 5"/>
          <p:cNvSpPr txBox="1">
            <a:spLocks noChangeArrowheads="1"/>
          </p:cNvSpPr>
          <p:nvPr/>
        </p:nvSpPr>
        <p:spPr bwMode="auto">
          <a:xfrm>
            <a:off x="4156075" y="3868738"/>
            <a:ext cx="181451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三百一十。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472238" y="5692775"/>
            <a:ext cx="279400" cy="282575"/>
            <a:chOff x="6424612" y="5693072"/>
            <a:chExt cx="279400" cy="282575"/>
          </a:xfrm>
        </p:grpSpPr>
        <p:sp>
          <p:nvSpPr>
            <p:cNvPr id="15393" name="Oval 31"/>
            <p:cNvSpPr/>
            <p:nvPr/>
          </p:nvSpPr>
          <p:spPr>
            <a:xfrm>
              <a:off x="6424612" y="5835947"/>
              <a:ext cx="279400" cy="139700"/>
            </a:xfrm>
            <a:prstGeom prst="ellipse">
              <a:avLst/>
            </a:prstGeom>
            <a:solidFill>
              <a:srgbClr val="59D5D5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endParaRPr lang="zh-CN" altLang="en-US" sz="2000" b="1" dirty="0">
                <a:solidFill>
                  <a:schemeClr val="tx1"/>
                </a:solidFill>
                <a:latin typeface="楷体_GB2312" pitchFamily="49" charset="-122"/>
              </a:endParaRPr>
            </a:p>
          </p:txBody>
        </p:sp>
        <p:sp>
          <p:nvSpPr>
            <p:cNvPr id="15394" name="Oval 31"/>
            <p:cNvSpPr/>
            <p:nvPr/>
          </p:nvSpPr>
          <p:spPr>
            <a:xfrm>
              <a:off x="6424612" y="5693072"/>
              <a:ext cx="279400" cy="139700"/>
            </a:xfrm>
            <a:prstGeom prst="ellipse">
              <a:avLst/>
            </a:prstGeom>
            <a:solidFill>
              <a:srgbClr val="59D5D5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endParaRPr lang="zh-CN" altLang="en-US" sz="2000" b="1" dirty="0">
                <a:solidFill>
                  <a:schemeClr val="tx1"/>
                </a:solidFill>
                <a:latin typeface="楷体_GB2312" pitchFamily="49" charset="-122"/>
              </a:endParaRPr>
            </a:p>
          </p:txBody>
        </p:sp>
      </p:grpSp>
      <p:sp>
        <p:nvSpPr>
          <p:cNvPr id="9231" name="Oval 31"/>
          <p:cNvSpPr/>
          <p:nvPr/>
        </p:nvSpPr>
        <p:spPr>
          <a:xfrm>
            <a:off x="6824663" y="5834063"/>
            <a:ext cx="279400" cy="139700"/>
          </a:xfrm>
          <a:prstGeom prst="ellipse">
            <a:avLst/>
          </a:prstGeom>
          <a:solidFill>
            <a:srgbClr val="59D5D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9233" name="Oval 31"/>
          <p:cNvSpPr/>
          <p:nvPr/>
        </p:nvSpPr>
        <p:spPr>
          <a:xfrm>
            <a:off x="6824663" y="5562600"/>
            <a:ext cx="279400" cy="139700"/>
          </a:xfrm>
          <a:prstGeom prst="ellipse">
            <a:avLst/>
          </a:prstGeom>
          <a:solidFill>
            <a:srgbClr val="59D5D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9234" name="Oval 31"/>
          <p:cNvSpPr/>
          <p:nvPr/>
        </p:nvSpPr>
        <p:spPr>
          <a:xfrm>
            <a:off x="6824663" y="5426075"/>
            <a:ext cx="279400" cy="139700"/>
          </a:xfrm>
          <a:prstGeom prst="ellipse">
            <a:avLst/>
          </a:prstGeom>
          <a:solidFill>
            <a:srgbClr val="59D5D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9235" name="Oval 31"/>
          <p:cNvSpPr/>
          <p:nvPr/>
        </p:nvSpPr>
        <p:spPr>
          <a:xfrm>
            <a:off x="6824663" y="5291138"/>
            <a:ext cx="279400" cy="139700"/>
          </a:xfrm>
          <a:prstGeom prst="ellipse">
            <a:avLst/>
          </a:prstGeom>
          <a:solidFill>
            <a:srgbClr val="59D5D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9236" name="Oval 31"/>
          <p:cNvSpPr/>
          <p:nvPr/>
        </p:nvSpPr>
        <p:spPr>
          <a:xfrm>
            <a:off x="6824663" y="5154613"/>
            <a:ext cx="279400" cy="139700"/>
          </a:xfrm>
          <a:prstGeom prst="ellipse">
            <a:avLst/>
          </a:prstGeom>
          <a:solidFill>
            <a:srgbClr val="59D5D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9237" name="Oval 31"/>
          <p:cNvSpPr/>
          <p:nvPr/>
        </p:nvSpPr>
        <p:spPr>
          <a:xfrm>
            <a:off x="6824663" y="5018088"/>
            <a:ext cx="279400" cy="139700"/>
          </a:xfrm>
          <a:prstGeom prst="ellipse">
            <a:avLst/>
          </a:prstGeom>
          <a:solidFill>
            <a:srgbClr val="59D5D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9238" name="Oval 31"/>
          <p:cNvSpPr/>
          <p:nvPr/>
        </p:nvSpPr>
        <p:spPr>
          <a:xfrm>
            <a:off x="6824663" y="4883150"/>
            <a:ext cx="279400" cy="139700"/>
          </a:xfrm>
          <a:prstGeom prst="ellipse">
            <a:avLst/>
          </a:prstGeom>
          <a:solidFill>
            <a:srgbClr val="59D5D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9239" name="Oval 31"/>
          <p:cNvSpPr/>
          <p:nvPr/>
        </p:nvSpPr>
        <p:spPr>
          <a:xfrm>
            <a:off x="6824663" y="4746625"/>
            <a:ext cx="279400" cy="139700"/>
          </a:xfrm>
          <a:prstGeom prst="ellipse">
            <a:avLst/>
          </a:prstGeom>
          <a:solidFill>
            <a:srgbClr val="59D5D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9240" name="Oval 31"/>
          <p:cNvSpPr/>
          <p:nvPr/>
        </p:nvSpPr>
        <p:spPr>
          <a:xfrm>
            <a:off x="6472238" y="5549900"/>
            <a:ext cx="279400" cy="139700"/>
          </a:xfrm>
          <a:prstGeom prst="ellipse">
            <a:avLst/>
          </a:prstGeom>
          <a:solidFill>
            <a:srgbClr val="59D5D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grpSp>
        <p:nvGrpSpPr>
          <p:cNvPr id="15387" name="Group 55"/>
          <p:cNvGrpSpPr/>
          <p:nvPr/>
        </p:nvGrpSpPr>
        <p:grpSpPr>
          <a:xfrm>
            <a:off x="5410200" y="260350"/>
            <a:ext cx="3446463" cy="1279525"/>
            <a:chOff x="3589" y="2478"/>
            <a:chExt cx="2171" cy="806"/>
          </a:xfrm>
        </p:grpSpPr>
        <p:pic>
          <p:nvPicPr>
            <p:cNvPr id="15391" name="Picture 53" descr="女天使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" y="2478"/>
              <a:ext cx="960" cy="8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92" name="AutoShape 27"/>
            <p:cNvSpPr/>
            <p:nvPr/>
          </p:nvSpPr>
          <p:spPr>
            <a:xfrm>
              <a:off x="3589" y="2704"/>
              <a:ext cx="1218" cy="545"/>
            </a:xfrm>
            <a:prstGeom prst="wedgeRoundRectCallout">
              <a:avLst>
                <a:gd name="adj1" fmla="val 66843"/>
                <a:gd name="adj2" fmla="val 10736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要看清要求，</a:t>
              </a:r>
              <a:endParaRPr lang="en-US" altLang="zh-CN" sz="2000" b="1">
                <a:solidFill>
                  <a:schemeClr val="tx1"/>
                </a:solidFill>
                <a:latin typeface="楷体_GB2312" pitchFamily="49" charset="-122"/>
              </a:endParaRPr>
            </a:p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仔细数呀！</a:t>
              </a:r>
              <a:endParaRPr lang="zh-CN" altLang="en-US" sz="2000" b="1" dirty="0">
                <a:solidFill>
                  <a:schemeClr val="tx1"/>
                </a:solidFill>
                <a:latin typeface="楷体_GB2312" pitchFamily="49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824663" y="5700713"/>
            <a:ext cx="279400" cy="274637"/>
            <a:chOff x="8243094" y="5688606"/>
            <a:chExt cx="279400" cy="275627"/>
          </a:xfrm>
        </p:grpSpPr>
        <p:sp>
          <p:nvSpPr>
            <p:cNvPr id="15389" name="Oval 31"/>
            <p:cNvSpPr/>
            <p:nvPr/>
          </p:nvSpPr>
          <p:spPr>
            <a:xfrm>
              <a:off x="8243094" y="5824533"/>
              <a:ext cx="279400" cy="139700"/>
            </a:xfrm>
            <a:prstGeom prst="ellipse">
              <a:avLst/>
            </a:prstGeom>
            <a:solidFill>
              <a:srgbClr val="59D5D5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endParaRPr lang="zh-CN" altLang="en-US" sz="2000" b="1" dirty="0">
                <a:solidFill>
                  <a:schemeClr val="tx1"/>
                </a:solidFill>
                <a:latin typeface="楷体_GB2312" pitchFamily="49" charset="-122"/>
              </a:endParaRPr>
            </a:p>
          </p:txBody>
        </p:sp>
        <p:sp>
          <p:nvSpPr>
            <p:cNvPr id="15390" name="Oval 31"/>
            <p:cNvSpPr/>
            <p:nvPr/>
          </p:nvSpPr>
          <p:spPr>
            <a:xfrm>
              <a:off x="8243094" y="5688606"/>
              <a:ext cx="279400" cy="139700"/>
            </a:xfrm>
            <a:prstGeom prst="ellipse">
              <a:avLst/>
            </a:prstGeom>
            <a:solidFill>
              <a:srgbClr val="59D5D5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endParaRPr lang="zh-CN" altLang="en-US" sz="2000" b="1" dirty="0">
                <a:solidFill>
                  <a:schemeClr val="tx1"/>
                </a:solidFill>
                <a:latin typeface="楷体_GB2312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5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4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3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9" grpId="0"/>
      <p:bldP spid="80" grpId="0"/>
      <p:bldP spid="81" grpId="0"/>
      <p:bldP spid="82" grpId="0"/>
      <p:bldP spid="9231" grpId="0" animBg="1"/>
      <p:bldP spid="9233" grpId="0" animBg="1"/>
      <p:bldP spid="9233" grpId="1" animBg="1"/>
      <p:bldP spid="9234" grpId="0" animBg="1"/>
      <p:bldP spid="9234" grpId="1" animBg="1"/>
      <p:bldP spid="9235" grpId="0" animBg="1"/>
      <p:bldP spid="9235" grpId="1" animBg="1"/>
      <p:bldP spid="9236" grpId="0" animBg="1"/>
      <p:bldP spid="9236" grpId="1" animBg="1"/>
      <p:bldP spid="9237" grpId="0" animBg="1"/>
      <p:bldP spid="9237" grpId="1" animBg="1"/>
      <p:bldP spid="9238" grpId="0" animBg="1"/>
      <p:bldP spid="9238" grpId="1" animBg="1"/>
      <p:bldP spid="9239" grpId="0" animBg="1"/>
      <p:bldP spid="9239" grpId="1" animBg="1"/>
      <p:bldP spid="92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611188" y="4029075"/>
            <a:ext cx="8532813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/>
                <a:cs typeface="+mn-cs"/>
              </a:rPr>
              <a:t>3. 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六百八十九的相邻数是（           ）和（           ）。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+mj-ea"/>
                <a:cs typeface="+mj-cs"/>
              </a:rPr>
              <a:t>三、</a:t>
            </a:r>
            <a:r>
              <a:rPr lang="zh-CN" altLang="en-US" sz="4000" b="1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sym typeface="+mn-ea"/>
              </a:rPr>
              <a:t>巩固练习</a:t>
            </a:r>
            <a:endParaRPr kumimoji="0" lang="zh-CN" alt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+mj-ea"/>
              <a:cs typeface="+mj-cs"/>
            </a:endParaRPr>
          </a:p>
        </p:txBody>
      </p:sp>
      <p:sp>
        <p:nvSpPr>
          <p:cNvPr id="16388" name="Rectangle 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323850" y="1484313"/>
            <a:ext cx="5513388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（二）填一填</a:t>
            </a:r>
            <a:endParaRPr kumimoji="0" lang="zh-CN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11188" y="2555875"/>
            <a:ext cx="8532813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/>
                <a:cs typeface="+mn-cs"/>
              </a:rPr>
              <a:t>1. 10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/>
                <a:cs typeface="+mn-cs"/>
              </a:rPr>
              <a:t>个一是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/>
                <a:cs typeface="+mn-cs"/>
              </a:rPr>
              <a:t>（       ），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/>
                <a:cs typeface="+mn-cs"/>
              </a:rPr>
              <a:t>10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/>
                <a:cs typeface="+mn-cs"/>
              </a:rPr>
              <a:t>个十是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/>
                <a:cs typeface="+mn-cs"/>
              </a:rPr>
              <a:t>（ 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/>
                <a:cs typeface="+mn-cs"/>
              </a:rPr>
              <a:t>       ），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/>
                <a:cs typeface="+mn-cs"/>
              </a:rPr>
              <a:t> 10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/>
                <a:cs typeface="+mn-cs"/>
              </a:rPr>
              <a:t>个一百是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/>
                <a:cs typeface="+mn-cs"/>
              </a:rPr>
              <a:t>（ 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/>
                <a:cs typeface="+mn-cs"/>
              </a:rPr>
              <a:t>       ）。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_GB2312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59000" y="2547938"/>
            <a:ext cx="79851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86275" y="2547938"/>
            <a:ext cx="928688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一百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64388" y="2547938"/>
            <a:ext cx="9271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一千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11188" y="3302000"/>
            <a:ext cx="8532813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/>
                <a:cs typeface="+mn-cs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/>
                <a:cs typeface="+mn-cs"/>
              </a:rPr>
              <a:t>. 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九百七十七后面的第五个数是（           ）。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27688" y="4011613"/>
            <a:ext cx="2079625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六百九十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52813" y="4011613"/>
            <a:ext cx="208121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六百八十八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86238" y="3284538"/>
            <a:ext cx="2079625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九百八十二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611188" y="4767263"/>
            <a:ext cx="8532813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/>
                <a:cs typeface="+mn-cs"/>
              </a:rPr>
              <a:t>4. 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最大的三位数和最小的四位数相差（   ）。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0138" y="4770438"/>
            <a:ext cx="6921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000" b="1">
                <a:solidFill>
                  <a:srgbClr val="FF0000"/>
                </a:solidFill>
              </a:rPr>
              <a:t>1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10264" name="Group 24"/>
          <p:cNvGrpSpPr/>
          <p:nvPr/>
        </p:nvGrpSpPr>
        <p:grpSpPr>
          <a:xfrm>
            <a:off x="1208088" y="5229225"/>
            <a:ext cx="4803775" cy="1414463"/>
            <a:chOff x="507" y="3307"/>
            <a:chExt cx="3026" cy="891"/>
          </a:xfrm>
        </p:grpSpPr>
        <p:pic>
          <p:nvPicPr>
            <p:cNvPr id="16401" name="Picture 22" descr="男天使副本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07" y="3307"/>
              <a:ext cx="960" cy="8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02" name="AutoShape 27"/>
            <p:cNvSpPr/>
            <p:nvPr/>
          </p:nvSpPr>
          <p:spPr>
            <a:xfrm>
              <a:off x="1596" y="3398"/>
              <a:ext cx="1937" cy="589"/>
            </a:xfrm>
            <a:prstGeom prst="wedgeRoundRectCallout">
              <a:avLst>
                <a:gd name="adj1" fmla="val -57102"/>
                <a:gd name="adj2" fmla="val 34889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小朋友们要认真读题，</a:t>
              </a:r>
              <a:endParaRPr lang="en-US" altLang="zh-CN" sz="2000" b="1">
                <a:solidFill>
                  <a:schemeClr val="tx1"/>
                </a:solidFill>
                <a:latin typeface="楷体_GB2312" pitchFamily="49" charset="-122"/>
              </a:endParaRPr>
            </a:p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仔细思考。</a:t>
              </a:r>
              <a:endParaRPr lang="zh-CN" altLang="en-US" sz="2000" b="1" dirty="0">
                <a:solidFill>
                  <a:schemeClr val="tx1"/>
                </a:solidFill>
                <a:latin typeface="楷体_GB2312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sym typeface="+mn-ea"/>
              </a:rPr>
              <a:t>三、</a:t>
            </a:r>
            <a:r>
              <a:rPr lang="zh-CN" altLang="en-US" sz="4000" b="1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sym typeface="+mn-ea"/>
              </a:rPr>
              <a:t>巩固练习</a:t>
            </a:r>
            <a:endParaRPr kumimoji="0" lang="zh-CN" alt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+mj-ea"/>
              <a:cs typeface="+mj-cs"/>
            </a:endParaRPr>
          </a:p>
        </p:txBody>
      </p:sp>
      <p:sp>
        <p:nvSpPr>
          <p:cNvPr id="17411" name="Rectangle 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19" name="Rectangle 86"/>
          <p:cNvSpPr>
            <a:spLocks noChangeArrowheads="1"/>
          </p:cNvSpPr>
          <p:nvPr/>
        </p:nvSpPr>
        <p:spPr bwMode="auto">
          <a:xfrm>
            <a:off x="353378" y="1865313"/>
            <a:ext cx="7416800" cy="210883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ea typeface="楷体_GB2312" pitchFamily="49" charset="-122"/>
              </a:rPr>
              <a:t>（三）填数。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ea typeface="楷体_GB2312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ea typeface="楷体_GB2312" pitchFamily="49" charset="-122"/>
              </a:rPr>
              <a:t>＿＿＿  ＿＿＿  800  ＿＿＿  ＿＿＿（答案不唯一）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ea typeface="楷体_GB2312" pitchFamily="49" charset="-122"/>
            </a:endParaRPr>
          </a:p>
        </p:txBody>
      </p:sp>
      <p:grpSp>
        <p:nvGrpSpPr>
          <p:cNvPr id="10264" name="Group 24"/>
          <p:cNvGrpSpPr/>
          <p:nvPr/>
        </p:nvGrpSpPr>
        <p:grpSpPr>
          <a:xfrm>
            <a:off x="456883" y="4422140"/>
            <a:ext cx="4803775" cy="1414463"/>
            <a:chOff x="507" y="3307"/>
            <a:chExt cx="3026" cy="891"/>
          </a:xfrm>
        </p:grpSpPr>
        <p:pic>
          <p:nvPicPr>
            <p:cNvPr id="16401" name="Picture 22" descr="男天使副本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07" y="3307"/>
              <a:ext cx="960" cy="8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02" name="AutoShape 27"/>
            <p:cNvSpPr/>
            <p:nvPr/>
          </p:nvSpPr>
          <p:spPr>
            <a:xfrm>
              <a:off x="1596" y="3398"/>
              <a:ext cx="1937" cy="589"/>
            </a:xfrm>
            <a:prstGeom prst="wedgeRoundRectCallout">
              <a:avLst>
                <a:gd name="adj1" fmla="val -57102"/>
                <a:gd name="adj2" fmla="val 34889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你们敢接受挑战吗？</a:t>
              </a:r>
              <a:endParaRPr lang="zh-CN" altLang="en-US" sz="2000" b="1" dirty="0">
                <a:solidFill>
                  <a:schemeClr val="tx1"/>
                </a:solidFill>
                <a:latin typeface="楷体_GB2312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+mj-ea"/>
                <a:cs typeface="+mj-cs"/>
              </a:rPr>
              <a:t>四</a:t>
            </a: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+mj-ea"/>
                <a:cs typeface="+mj-cs"/>
              </a:rPr>
              <a:t>、课堂小结</a:t>
            </a:r>
            <a:endParaRPr kumimoji="0" lang="zh-CN" alt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+mj-ea"/>
              <a:cs typeface="+mj-cs"/>
            </a:endParaRPr>
          </a:p>
        </p:txBody>
      </p:sp>
      <p:sp>
        <p:nvSpPr>
          <p:cNvPr id="17411" name="Rectangle 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19" name="Rectangle 86"/>
          <p:cNvSpPr>
            <a:spLocks noChangeArrowheads="1"/>
          </p:cNvSpPr>
          <p:nvPr/>
        </p:nvSpPr>
        <p:spPr bwMode="auto">
          <a:xfrm>
            <a:off x="456883" y="2115503"/>
            <a:ext cx="7416800" cy="68199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今天的学习愉快吗？有什么收获？</a:t>
            </a:r>
            <a:endParaRPr kumimoji="0" 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0" name="图片 10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60350"/>
            <a:ext cx="8391525" cy="6305550"/>
          </a:xfrm>
          <a:prstGeom prst="rect">
            <a:avLst/>
          </a:prstGeom>
          <a:noFill/>
          <a:ln w="12700">
            <a:noFill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31" name="" r:id="rId2" imgW="8370570" imgH="6280150"/>
        </mc:Choice>
        <mc:Fallback>
          <p:control name="" r:id="rId2" imgW="8370570" imgH="6280150">
            <p:pic>
              <p:nvPicPr>
                <p:cNvPr id="0" name="Host Control  1030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7188" y="284163"/>
                  <a:ext cx="8370570" cy="62801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3980" y="1897380"/>
            <a:ext cx="6757035" cy="4589145"/>
          </a:xfrm>
          <a:prstGeom prst="rect">
            <a:avLst/>
          </a:prstGeom>
          <a:noFill/>
          <a:ln w="12700">
            <a:noFill/>
          </a:ln>
        </p:spPr>
      </p:pic>
      <p:grpSp>
        <p:nvGrpSpPr>
          <p:cNvPr id="4142" name="Group 46"/>
          <p:cNvGrpSpPr/>
          <p:nvPr/>
        </p:nvGrpSpPr>
        <p:grpSpPr>
          <a:xfrm>
            <a:off x="299085" y="927418"/>
            <a:ext cx="3775075" cy="1414462"/>
            <a:chOff x="2971" y="3038"/>
            <a:chExt cx="2378" cy="891"/>
          </a:xfrm>
        </p:grpSpPr>
        <p:pic>
          <p:nvPicPr>
            <p:cNvPr id="7192" name="Picture 43" descr="男天使副本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1" y="3038"/>
              <a:ext cx="960" cy="8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93" name="AutoShape 27"/>
            <p:cNvSpPr/>
            <p:nvPr/>
          </p:nvSpPr>
          <p:spPr>
            <a:xfrm>
              <a:off x="3923" y="3249"/>
              <a:ext cx="1426" cy="589"/>
            </a:xfrm>
            <a:prstGeom prst="wedgeRoundRectCallout">
              <a:avLst>
                <a:gd name="adj1" fmla="val -55370"/>
                <a:gd name="adj2" fmla="val -2801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猜猜体育馆大约</a:t>
              </a:r>
              <a:endParaRPr lang="en-US" altLang="zh-CN" sz="2000" b="1">
                <a:solidFill>
                  <a:schemeClr val="tx1"/>
                </a:solidFill>
                <a:latin typeface="楷体_GB2312" pitchFamily="49" charset="-122"/>
              </a:endParaRPr>
            </a:p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能坐多少人。</a:t>
              </a:r>
              <a:endParaRPr lang="zh-CN" altLang="en-US" sz="2000" b="1" dirty="0">
                <a:solidFill>
                  <a:schemeClr val="tx1"/>
                </a:solidFill>
                <a:latin typeface="楷体_GB2312" pitchFamily="49" charset="-122"/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04813"/>
            <a:ext cx="6130925" cy="8509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+mj-ea"/>
                <a:cs typeface="+mj-cs"/>
              </a:rPr>
              <a:t>一、情境导入</a:t>
            </a:r>
            <a:endParaRPr kumimoji="0" lang="zh-CN" alt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+mj-ea"/>
              <a:cs typeface="+mj-cs"/>
            </a:endParaRPr>
          </a:p>
        </p:txBody>
      </p:sp>
      <p:sp>
        <p:nvSpPr>
          <p:cNvPr id="7173" name="Rectangle 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18" name="Picture 98" descr="未标题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1500" y="3814763"/>
            <a:ext cx="2000250" cy="199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16" name="Picture 96" descr="未标题-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3" y="3810000"/>
            <a:ext cx="749300" cy="1944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+mj-ea"/>
                <a:cs typeface="+mj-cs"/>
              </a:rPr>
              <a:t>二</a:t>
            </a: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+mj-ea"/>
                <a:cs typeface="+mj-cs"/>
              </a:rPr>
              <a:t>、探究新知</a:t>
            </a:r>
            <a:endParaRPr kumimoji="0" lang="zh-CN" alt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+mj-ea"/>
              <a:cs typeface="+mj-cs"/>
            </a:endParaRPr>
          </a:p>
        </p:txBody>
      </p:sp>
      <p:sp>
        <p:nvSpPr>
          <p:cNvPr id="8197" name="Rectangle 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43" name="Rectangle 64"/>
          <p:cNvSpPr/>
          <p:nvPr/>
        </p:nvSpPr>
        <p:spPr>
          <a:xfrm>
            <a:off x="1403350" y="3013075"/>
            <a:ext cx="6481763" cy="560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一个一个地数，</a:t>
            </a:r>
            <a:r>
              <a:rPr lang="en-US" altLang="zh-CN" b="1">
                <a:solidFill>
                  <a:schemeClr val="tx1"/>
                </a:solidFill>
              </a:rPr>
              <a:t>10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个一是</a:t>
            </a:r>
            <a:r>
              <a:rPr lang="en-US" altLang="zh-CN" b="1">
                <a:solidFill>
                  <a:schemeClr val="tx1"/>
                </a:solidFill>
                <a:latin typeface="楷体_GB2312" pitchFamily="49" charset="-122"/>
              </a:rPr>
              <a:t>(     )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。 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Rectangle 64"/>
          <p:cNvSpPr/>
          <p:nvPr/>
        </p:nvSpPr>
        <p:spPr>
          <a:xfrm>
            <a:off x="5848350" y="3013075"/>
            <a:ext cx="738188" cy="560388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十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Rectangle 66"/>
          <p:cNvSpPr/>
          <p:nvPr/>
        </p:nvSpPr>
        <p:spPr>
          <a:xfrm>
            <a:off x="1403350" y="5730875"/>
            <a:ext cx="6481763" cy="560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一十一十地数，</a:t>
            </a:r>
            <a:r>
              <a:rPr lang="en-US" altLang="zh-CN" b="1">
                <a:solidFill>
                  <a:schemeClr val="tx1"/>
                </a:solidFill>
              </a:rPr>
              <a:t>10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个十是</a:t>
            </a:r>
            <a:r>
              <a:rPr lang="en-US" altLang="zh-CN" b="1">
                <a:solidFill>
                  <a:schemeClr val="tx1"/>
                </a:solidFill>
                <a:latin typeface="楷体_GB2312" pitchFamily="49" charset="-122"/>
              </a:rPr>
              <a:t>(     )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。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Rectangle 67"/>
          <p:cNvSpPr/>
          <p:nvPr/>
        </p:nvSpPr>
        <p:spPr>
          <a:xfrm>
            <a:off x="5616575" y="5730875"/>
            <a:ext cx="1173163" cy="560388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一百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2" name="TextBox 5"/>
          <p:cNvSpPr txBox="1"/>
          <p:nvPr/>
        </p:nvSpPr>
        <p:spPr>
          <a:xfrm>
            <a:off x="571500" y="1484313"/>
            <a:ext cx="450532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zh-CN" sz="3000" b="1" dirty="0">
                <a:solidFill>
                  <a:schemeClr val="tx1"/>
                </a:solidFill>
                <a:latin typeface="楷体_GB2312" pitchFamily="49" charset="-122"/>
              </a:rPr>
              <a:t>认识</a:t>
            </a:r>
            <a:r>
              <a:rPr lang="zh-CN" altLang="en-US" sz="3000" b="1" dirty="0">
                <a:solidFill>
                  <a:schemeClr val="tx1"/>
                </a:solidFill>
                <a:latin typeface="楷体_GB2312" pitchFamily="49" charset="-122"/>
              </a:rPr>
              <a:t>计数单位“千”。</a:t>
            </a:r>
            <a:endParaRPr lang="zh-CN" altLang="en-US" sz="3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grpSp>
        <p:nvGrpSpPr>
          <p:cNvPr id="5219" name="Group 99"/>
          <p:cNvGrpSpPr/>
          <p:nvPr/>
        </p:nvGrpSpPr>
        <p:grpSpPr>
          <a:xfrm>
            <a:off x="5003800" y="184150"/>
            <a:ext cx="3900488" cy="1279525"/>
            <a:chOff x="3152" y="0"/>
            <a:chExt cx="2457" cy="806"/>
          </a:xfrm>
        </p:grpSpPr>
        <p:pic>
          <p:nvPicPr>
            <p:cNvPr id="8232" name="Picture 57" descr="女天使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9" y="0"/>
              <a:ext cx="960" cy="8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33" name="AutoShape 27"/>
            <p:cNvSpPr/>
            <p:nvPr/>
          </p:nvSpPr>
          <p:spPr>
            <a:xfrm>
              <a:off x="3152" y="164"/>
              <a:ext cx="1452" cy="590"/>
            </a:xfrm>
            <a:prstGeom prst="wedgeRoundRectCallout">
              <a:avLst>
                <a:gd name="adj1" fmla="val 61157"/>
                <a:gd name="adj2" fmla="val 12880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我们来数一数小</a:t>
              </a:r>
              <a:endParaRPr lang="en-US" altLang="zh-CN" sz="2000" b="1">
                <a:solidFill>
                  <a:schemeClr val="tx1"/>
                </a:solidFill>
                <a:latin typeface="楷体_GB2312" pitchFamily="49" charset="-122"/>
              </a:endParaRPr>
            </a:p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正方体的个数。</a:t>
              </a:r>
              <a:endParaRPr lang="zh-CN" altLang="en-US" sz="2000" b="1" dirty="0">
                <a:solidFill>
                  <a:schemeClr val="tx1"/>
                </a:solidFill>
                <a:latin typeface="楷体_GB2312" pitchFamily="49" charset="-122"/>
              </a:endParaRPr>
            </a:p>
          </p:txBody>
        </p:sp>
      </p:grpSp>
      <p:grpSp>
        <p:nvGrpSpPr>
          <p:cNvPr id="5187" name="Group 67"/>
          <p:cNvGrpSpPr/>
          <p:nvPr/>
        </p:nvGrpSpPr>
        <p:grpSpPr>
          <a:xfrm>
            <a:off x="171450" y="2781300"/>
            <a:ext cx="3922713" cy="1728788"/>
            <a:chOff x="0" y="1344"/>
            <a:chExt cx="2471" cy="1089"/>
          </a:xfrm>
        </p:grpSpPr>
        <p:pic>
          <p:nvPicPr>
            <p:cNvPr id="8230" name="Picture 63" descr="未标题-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480"/>
              <a:ext cx="856" cy="9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31" name="AutoShape 27"/>
            <p:cNvSpPr/>
            <p:nvPr/>
          </p:nvSpPr>
          <p:spPr>
            <a:xfrm>
              <a:off x="884" y="1344"/>
              <a:ext cx="1587" cy="544"/>
            </a:xfrm>
            <a:prstGeom prst="wedgeRoundRectCallout">
              <a:avLst>
                <a:gd name="adj1" fmla="val -55986"/>
                <a:gd name="adj2" fmla="val 22060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2000" b="1">
                  <a:solidFill>
                    <a:schemeClr val="tx1"/>
                  </a:solidFill>
                </a:rPr>
                <a:t>1</a:t>
              </a:r>
              <a:r>
                <a:rPr lang="zh-CN" altLang="en-US" sz="2000" b="1" dirty="0">
                  <a:solidFill>
                    <a:schemeClr val="tx1"/>
                  </a:solidFill>
                </a:rPr>
                <a:t>、</a:t>
              </a:r>
              <a:r>
                <a:rPr lang="en-US" altLang="zh-CN" sz="2000" b="1">
                  <a:solidFill>
                    <a:schemeClr val="tx1"/>
                  </a:solidFill>
                </a:rPr>
                <a:t>2</a:t>
              </a:r>
              <a:r>
                <a:rPr lang="zh-CN" altLang="en-US" sz="2000" b="1" dirty="0">
                  <a:solidFill>
                    <a:schemeClr val="tx1"/>
                  </a:solidFill>
                </a:rPr>
                <a:t>、</a:t>
              </a:r>
              <a:r>
                <a:rPr lang="en-US" altLang="zh-CN" sz="2000" b="1">
                  <a:solidFill>
                    <a:schemeClr val="tx1"/>
                  </a:solidFill>
                </a:rPr>
                <a:t>3</a:t>
              </a:r>
              <a:r>
                <a:rPr lang="zh-CN" altLang="en-US" sz="2000" b="1" dirty="0">
                  <a:solidFill>
                    <a:schemeClr val="tx1"/>
                  </a:solidFill>
                </a:rPr>
                <a:t>、</a:t>
              </a:r>
              <a:r>
                <a:rPr lang="en-US" altLang="zh-CN" sz="2000" b="1">
                  <a:solidFill>
                    <a:schemeClr val="tx1"/>
                  </a:solidFill>
                </a:rPr>
                <a:t>4</a:t>
              </a:r>
              <a:r>
                <a:rPr lang="zh-CN" altLang="en-US" sz="2000" b="1" dirty="0">
                  <a:solidFill>
                    <a:schemeClr val="tx1"/>
                  </a:solidFill>
                </a:rPr>
                <a:t>、</a:t>
              </a:r>
              <a:r>
                <a:rPr lang="en-US" altLang="zh-CN" sz="2000" b="1">
                  <a:solidFill>
                    <a:schemeClr val="tx1"/>
                  </a:solidFill>
                </a:rPr>
                <a:t>5</a:t>
              </a:r>
              <a:r>
                <a:rPr lang="zh-CN" altLang="en-US" sz="2000" b="1" dirty="0">
                  <a:solidFill>
                    <a:schemeClr val="tx1"/>
                  </a:solidFill>
                </a:rPr>
                <a:t>、</a:t>
              </a:r>
              <a:r>
                <a:rPr lang="en-US" altLang="zh-CN" sz="2000" b="1">
                  <a:solidFill>
                    <a:schemeClr val="tx1"/>
                  </a:solidFill>
                </a:rPr>
                <a:t>6</a:t>
              </a:r>
              <a:r>
                <a:rPr lang="zh-CN" altLang="en-US" sz="2000" b="1" dirty="0">
                  <a:solidFill>
                    <a:schemeClr val="tx1"/>
                  </a:solidFill>
                </a:rPr>
                <a:t>、</a:t>
              </a:r>
              <a:r>
                <a:rPr lang="en-US" altLang="zh-CN" sz="2000" b="1">
                  <a:solidFill>
                    <a:schemeClr val="tx1"/>
                  </a:solidFill>
                </a:rPr>
                <a:t>7</a:t>
              </a:r>
              <a:r>
                <a:rPr lang="zh-CN" altLang="en-US" sz="2000" b="1" dirty="0">
                  <a:solidFill>
                    <a:schemeClr val="tx1"/>
                  </a:solidFill>
                </a:rPr>
                <a:t>、</a:t>
              </a:r>
              <a:r>
                <a:rPr lang="en-US" altLang="zh-CN" sz="2000" b="1">
                  <a:solidFill>
                    <a:schemeClr val="tx1"/>
                  </a:solidFill>
                </a:rPr>
                <a:t>8</a:t>
              </a:r>
              <a:r>
                <a:rPr lang="zh-CN" altLang="en-US" sz="2000" b="1" dirty="0">
                  <a:solidFill>
                    <a:schemeClr val="tx1"/>
                  </a:solidFill>
                </a:rPr>
                <a:t>、</a:t>
              </a:r>
              <a:r>
                <a:rPr lang="en-US" altLang="zh-CN" sz="2000" b="1">
                  <a:solidFill>
                    <a:schemeClr val="tx1"/>
                  </a:solidFill>
                </a:rPr>
                <a:t>9</a:t>
              </a:r>
              <a:r>
                <a:rPr lang="zh-CN" altLang="en-US" sz="2000" b="1" dirty="0">
                  <a:solidFill>
                    <a:schemeClr val="tx1"/>
                  </a:solidFill>
                </a:rPr>
                <a:t>、</a:t>
              </a:r>
              <a:r>
                <a:rPr lang="en-US" altLang="zh-CN" sz="2000" b="1">
                  <a:solidFill>
                    <a:schemeClr val="tx1"/>
                  </a:solidFill>
                </a:rPr>
                <a:t>10</a:t>
              </a:r>
              <a:r>
                <a:rPr lang="zh-CN" altLang="en-US" sz="2000" b="1" dirty="0">
                  <a:solidFill>
                    <a:schemeClr val="tx1"/>
                  </a:solidFill>
                </a:rPr>
                <a:t>。</a:t>
              </a:r>
              <a:endParaRPr lang="zh-CN" alt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93" name="Group 73"/>
          <p:cNvGrpSpPr/>
          <p:nvPr/>
        </p:nvGrpSpPr>
        <p:grpSpPr>
          <a:xfrm>
            <a:off x="3965575" y="5291138"/>
            <a:ext cx="4829175" cy="1439862"/>
            <a:chOff x="2200" y="1752"/>
            <a:chExt cx="3042" cy="907"/>
          </a:xfrm>
        </p:grpSpPr>
        <p:pic>
          <p:nvPicPr>
            <p:cNvPr id="8228" name="Picture 68" descr="未标题-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2" y="1752"/>
              <a:ext cx="820" cy="9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29" name="AutoShape 27"/>
            <p:cNvSpPr/>
            <p:nvPr/>
          </p:nvSpPr>
          <p:spPr>
            <a:xfrm>
              <a:off x="2200" y="2024"/>
              <a:ext cx="2132" cy="590"/>
            </a:xfrm>
            <a:prstGeom prst="wedgeRoundRectCallout">
              <a:avLst>
                <a:gd name="adj1" fmla="val 59991"/>
                <a:gd name="adj2" fmla="val -12204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2000" b="1">
                  <a:solidFill>
                    <a:schemeClr val="tx1"/>
                  </a:solidFill>
                </a:rPr>
                <a:t>10</a:t>
              </a:r>
              <a:r>
                <a:rPr lang="zh-CN" altLang="en-US" sz="2000" b="1" dirty="0">
                  <a:solidFill>
                    <a:schemeClr val="tx1"/>
                  </a:solidFill>
                </a:rPr>
                <a:t>、</a:t>
              </a:r>
              <a:r>
                <a:rPr lang="en-US" altLang="zh-CN" sz="2000" b="1">
                  <a:solidFill>
                    <a:schemeClr val="tx1"/>
                  </a:solidFill>
                </a:rPr>
                <a:t>20</a:t>
              </a:r>
              <a:r>
                <a:rPr lang="zh-CN" altLang="en-US" sz="2000" b="1" dirty="0">
                  <a:solidFill>
                    <a:schemeClr val="tx1"/>
                  </a:solidFill>
                </a:rPr>
                <a:t>、</a:t>
              </a:r>
              <a:r>
                <a:rPr lang="en-US" altLang="zh-CN" sz="2000" b="1">
                  <a:solidFill>
                    <a:schemeClr val="tx1"/>
                  </a:solidFill>
                </a:rPr>
                <a:t>30</a:t>
              </a:r>
              <a:r>
                <a:rPr lang="zh-CN" altLang="en-US" sz="2000" b="1" dirty="0">
                  <a:solidFill>
                    <a:schemeClr val="tx1"/>
                  </a:solidFill>
                </a:rPr>
                <a:t>、</a:t>
              </a:r>
              <a:r>
                <a:rPr lang="en-US" altLang="zh-CN" sz="2000" b="1">
                  <a:solidFill>
                    <a:schemeClr val="tx1"/>
                  </a:solidFill>
                </a:rPr>
                <a:t>40</a:t>
              </a:r>
              <a:r>
                <a:rPr lang="zh-CN" altLang="en-US" sz="2000" b="1" dirty="0">
                  <a:solidFill>
                    <a:schemeClr val="tx1"/>
                  </a:solidFill>
                </a:rPr>
                <a:t>、</a:t>
              </a:r>
              <a:r>
                <a:rPr lang="en-US" altLang="zh-CN" sz="2000" b="1">
                  <a:solidFill>
                    <a:schemeClr val="tx1"/>
                  </a:solidFill>
                </a:rPr>
                <a:t>50</a:t>
              </a:r>
              <a:r>
                <a:rPr lang="zh-CN" altLang="en-US" sz="2000" b="1" dirty="0">
                  <a:solidFill>
                    <a:schemeClr val="tx1"/>
                  </a:solidFill>
                </a:rPr>
                <a:t>、</a:t>
              </a:r>
              <a:r>
                <a:rPr lang="en-US" altLang="zh-CN" sz="2000" b="1">
                  <a:solidFill>
                    <a:schemeClr val="tx1"/>
                  </a:solidFill>
                </a:rPr>
                <a:t>60</a:t>
              </a:r>
              <a:r>
                <a:rPr lang="zh-CN" altLang="en-US" sz="2000" b="1" dirty="0">
                  <a:solidFill>
                    <a:schemeClr val="tx1"/>
                  </a:solidFill>
                </a:rPr>
                <a:t>、</a:t>
              </a:r>
              <a:r>
                <a:rPr lang="en-US" altLang="zh-CN" sz="2000" b="1">
                  <a:solidFill>
                    <a:schemeClr val="tx1"/>
                  </a:solidFill>
                </a:rPr>
                <a:t>70</a:t>
              </a:r>
              <a:r>
                <a:rPr lang="zh-CN" altLang="en-US" sz="2000" b="1" dirty="0">
                  <a:solidFill>
                    <a:schemeClr val="tx1"/>
                  </a:solidFill>
                </a:rPr>
                <a:t>、</a:t>
              </a:r>
              <a:r>
                <a:rPr lang="en-US" altLang="zh-CN" sz="2000" b="1">
                  <a:solidFill>
                    <a:schemeClr val="tx1"/>
                  </a:solidFill>
                </a:rPr>
                <a:t>80</a:t>
              </a:r>
              <a:r>
                <a:rPr lang="zh-CN" altLang="en-US" sz="2000" b="1" dirty="0">
                  <a:solidFill>
                    <a:schemeClr val="tx1"/>
                  </a:solidFill>
                </a:rPr>
                <a:t>、</a:t>
              </a:r>
              <a:r>
                <a:rPr lang="en-US" altLang="zh-CN" sz="2000" b="1">
                  <a:solidFill>
                    <a:schemeClr val="tx1"/>
                  </a:solidFill>
                </a:rPr>
                <a:t>90</a:t>
              </a:r>
              <a:r>
                <a:rPr lang="zh-CN" altLang="en-US" sz="2000" b="1" dirty="0">
                  <a:solidFill>
                    <a:schemeClr val="tx1"/>
                  </a:solidFill>
                </a:rPr>
                <a:t>、</a:t>
              </a:r>
              <a:r>
                <a:rPr lang="en-US" altLang="zh-CN" sz="2000" b="1">
                  <a:solidFill>
                    <a:schemeClr val="tx1"/>
                  </a:solidFill>
                </a:rPr>
                <a:t>100</a:t>
              </a:r>
              <a:r>
                <a:rPr lang="zh-CN" altLang="en-US" sz="2000" b="1" dirty="0">
                  <a:solidFill>
                    <a:schemeClr val="tx1"/>
                  </a:solidFill>
                </a:rPr>
                <a:t>。</a:t>
              </a:r>
              <a:endParaRPr lang="zh-CN" altLang="en-US" sz="20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5194" name="Picture 74" descr="未标题-11"/>
          <p:cNvPicPr>
            <a:picLocks noChangeAspect="1"/>
          </p:cNvPicPr>
          <p:nvPr/>
        </p:nvPicPr>
        <p:blipFill>
          <a:blip r:embed="rId6"/>
          <a:srcRect l="36842" t="34361" r="28947" b="36565"/>
          <a:stretch>
            <a:fillRect/>
          </a:stretch>
        </p:blipFill>
        <p:spPr>
          <a:xfrm>
            <a:off x="1403350" y="2274888"/>
            <a:ext cx="431800" cy="366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95" name="Picture 75" descr="未标题-11"/>
          <p:cNvPicPr>
            <a:picLocks noChangeAspect="1"/>
          </p:cNvPicPr>
          <p:nvPr/>
        </p:nvPicPr>
        <p:blipFill>
          <a:blip r:embed="rId6"/>
          <a:srcRect l="36842" t="34361" r="28947" b="36565"/>
          <a:stretch>
            <a:fillRect/>
          </a:stretch>
        </p:blipFill>
        <p:spPr>
          <a:xfrm>
            <a:off x="1674813" y="2274888"/>
            <a:ext cx="431800" cy="366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96" name="Picture 76" descr="未标题-11"/>
          <p:cNvPicPr>
            <a:picLocks noChangeAspect="1"/>
          </p:cNvPicPr>
          <p:nvPr/>
        </p:nvPicPr>
        <p:blipFill>
          <a:blip r:embed="rId6"/>
          <a:srcRect l="36842" t="34361" r="28947" b="36565"/>
          <a:stretch>
            <a:fillRect/>
          </a:stretch>
        </p:blipFill>
        <p:spPr>
          <a:xfrm>
            <a:off x="1946275" y="2274888"/>
            <a:ext cx="431800" cy="366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97" name="Picture 77" descr="未标题-11"/>
          <p:cNvPicPr>
            <a:picLocks noChangeAspect="1"/>
          </p:cNvPicPr>
          <p:nvPr/>
        </p:nvPicPr>
        <p:blipFill>
          <a:blip r:embed="rId6"/>
          <a:srcRect l="36842" t="34361" r="28947" b="36565"/>
          <a:stretch>
            <a:fillRect/>
          </a:stretch>
        </p:blipFill>
        <p:spPr>
          <a:xfrm>
            <a:off x="2217738" y="2274888"/>
            <a:ext cx="431800" cy="366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98" name="Picture 78" descr="未标题-11"/>
          <p:cNvPicPr>
            <a:picLocks noChangeAspect="1"/>
          </p:cNvPicPr>
          <p:nvPr/>
        </p:nvPicPr>
        <p:blipFill>
          <a:blip r:embed="rId6"/>
          <a:srcRect l="36842" t="34361" r="28947" b="36565"/>
          <a:stretch>
            <a:fillRect/>
          </a:stretch>
        </p:blipFill>
        <p:spPr>
          <a:xfrm>
            <a:off x="2489200" y="2274888"/>
            <a:ext cx="431800" cy="366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99" name="Picture 79" descr="未标题-11"/>
          <p:cNvPicPr>
            <a:picLocks noChangeAspect="1"/>
          </p:cNvPicPr>
          <p:nvPr/>
        </p:nvPicPr>
        <p:blipFill>
          <a:blip r:embed="rId6"/>
          <a:srcRect l="36842" t="34361" r="28947" b="36565"/>
          <a:stretch>
            <a:fillRect/>
          </a:stretch>
        </p:blipFill>
        <p:spPr>
          <a:xfrm>
            <a:off x="2762250" y="2274888"/>
            <a:ext cx="431800" cy="366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00" name="Picture 80" descr="未标题-11"/>
          <p:cNvPicPr>
            <a:picLocks noChangeAspect="1"/>
          </p:cNvPicPr>
          <p:nvPr/>
        </p:nvPicPr>
        <p:blipFill>
          <a:blip r:embed="rId6"/>
          <a:srcRect l="36842" t="34361" r="28947" b="36565"/>
          <a:stretch>
            <a:fillRect/>
          </a:stretch>
        </p:blipFill>
        <p:spPr>
          <a:xfrm>
            <a:off x="3033713" y="2274888"/>
            <a:ext cx="431800" cy="366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01" name="Picture 81" descr="未标题-11"/>
          <p:cNvPicPr>
            <a:picLocks noChangeAspect="1"/>
          </p:cNvPicPr>
          <p:nvPr/>
        </p:nvPicPr>
        <p:blipFill>
          <a:blip r:embed="rId6"/>
          <a:srcRect l="36842" t="34361" r="28947" b="36565"/>
          <a:stretch>
            <a:fillRect/>
          </a:stretch>
        </p:blipFill>
        <p:spPr>
          <a:xfrm>
            <a:off x="3305175" y="2274888"/>
            <a:ext cx="431800" cy="36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02" name="Picture 82" descr="未标题-11"/>
          <p:cNvPicPr>
            <a:picLocks noChangeAspect="1"/>
          </p:cNvPicPr>
          <p:nvPr/>
        </p:nvPicPr>
        <p:blipFill>
          <a:blip r:embed="rId6"/>
          <a:srcRect l="36842" t="34361" r="28947" b="36565"/>
          <a:stretch>
            <a:fillRect/>
          </a:stretch>
        </p:blipFill>
        <p:spPr>
          <a:xfrm>
            <a:off x="3576638" y="2274888"/>
            <a:ext cx="431800" cy="366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03" name="Picture 83" descr="未标题-11"/>
          <p:cNvPicPr>
            <a:picLocks noChangeAspect="1"/>
          </p:cNvPicPr>
          <p:nvPr/>
        </p:nvPicPr>
        <p:blipFill>
          <a:blip r:embed="rId6"/>
          <a:srcRect l="36842" t="34361" r="28947" b="36565"/>
          <a:stretch>
            <a:fillRect/>
          </a:stretch>
        </p:blipFill>
        <p:spPr>
          <a:xfrm>
            <a:off x="3848100" y="2274888"/>
            <a:ext cx="431800" cy="366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05" name="Picture 85" descr="未标题-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4663" y="2205038"/>
            <a:ext cx="792162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06" name="Picture 86" descr="未标题-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263" y="1268413"/>
            <a:ext cx="749300" cy="1944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07" name="Picture 87" descr="未标题-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88" y="3810000"/>
            <a:ext cx="749300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08" name="Picture 88" descr="未标题-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3810000"/>
            <a:ext cx="749300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09" name="Picture 89" descr="未标题-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0" y="3819525"/>
            <a:ext cx="749300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10" name="Picture 90" descr="未标题-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688" y="3819525"/>
            <a:ext cx="749300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11" name="Picture 91" descr="未标题-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288" y="3819525"/>
            <a:ext cx="749300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12" name="Picture 92" descr="未标题-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3821113"/>
            <a:ext cx="749300" cy="1944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13" name="Picture 93" descr="未标题-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013" y="3824288"/>
            <a:ext cx="749300" cy="1944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14" name="Picture 94" descr="未标题-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788" y="3819525"/>
            <a:ext cx="749300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15" name="Picture 95" descr="未标题-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913" y="3814763"/>
            <a:ext cx="749300" cy="1944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17" name="Picture 97" descr="未标题-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6963" y="4572000"/>
            <a:ext cx="792162" cy="628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323" name="Picture 179" descr="未标题-0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8700" y="2209800"/>
            <a:ext cx="936625" cy="909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Rectangle 64"/>
          <p:cNvSpPr/>
          <p:nvPr/>
        </p:nvSpPr>
        <p:spPr>
          <a:xfrm>
            <a:off x="1446213" y="5270183"/>
            <a:ext cx="6813550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一百一百地数，</a:t>
            </a:r>
            <a:r>
              <a:rPr lang="en-US" altLang="zh-CN" b="1">
                <a:solidFill>
                  <a:schemeClr val="tx1"/>
                </a:solidFill>
              </a:rPr>
              <a:t>10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个一百是</a:t>
            </a:r>
            <a:r>
              <a:rPr lang="en-US" altLang="zh-CN" b="1">
                <a:solidFill>
                  <a:schemeClr val="tx1"/>
                </a:solidFill>
                <a:latin typeface="楷体_GB2312" pitchFamily="49" charset="-122"/>
              </a:rPr>
              <a:t>( </a:t>
            </a:r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</a:rPr>
              <a:t>    </a:t>
            </a:r>
            <a:r>
              <a:rPr lang="en-US" altLang="zh-CN" b="1">
                <a:solidFill>
                  <a:schemeClr val="tx1"/>
                </a:solidFill>
                <a:latin typeface="楷体_GB2312" pitchFamily="49" charset="-122"/>
              </a:rPr>
              <a:t>)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。 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Rectangle 64"/>
          <p:cNvSpPr/>
          <p:nvPr/>
        </p:nvSpPr>
        <p:spPr>
          <a:xfrm>
            <a:off x="5805488" y="5270183"/>
            <a:ext cx="1550987" cy="60483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一千 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311" name="Group 167"/>
          <p:cNvGrpSpPr/>
          <p:nvPr/>
        </p:nvGrpSpPr>
        <p:grpSpPr>
          <a:xfrm>
            <a:off x="4495800" y="1700213"/>
            <a:ext cx="4537075" cy="1830387"/>
            <a:chOff x="204" y="617"/>
            <a:chExt cx="2879" cy="1153"/>
          </a:xfrm>
        </p:grpSpPr>
        <p:sp>
          <p:nvSpPr>
            <p:cNvPr id="9266" name="AutoShape 27"/>
            <p:cNvSpPr/>
            <p:nvPr/>
          </p:nvSpPr>
          <p:spPr>
            <a:xfrm>
              <a:off x="204" y="935"/>
              <a:ext cx="2031" cy="835"/>
            </a:xfrm>
            <a:prstGeom prst="wedgeRoundRectCallout">
              <a:avLst>
                <a:gd name="adj1" fmla="val 56338"/>
                <a:gd name="adj2" fmla="val -27250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just" eaLnBrk="1" hangingPunct="1">
                <a:spcBef>
                  <a:spcPct val="0"/>
                </a:spcBef>
                <a:buNone/>
              </a:pPr>
              <a:endParaRPr lang="zh-CN" altLang="en-US" sz="2000" b="1" dirty="0">
                <a:latin typeface="楷体_GB2312" pitchFamily="49" charset="-122"/>
              </a:endParaRPr>
            </a:p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pic>
          <p:nvPicPr>
            <p:cNvPr id="9267" name="Picture 165" descr="未标题-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3" y="617"/>
              <a:ext cx="820" cy="90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+mj-ea"/>
                <a:cs typeface="+mj-cs"/>
              </a:rPr>
              <a:t>二</a:t>
            </a: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+mj-ea"/>
                <a:cs typeface="+mj-cs"/>
              </a:rPr>
              <a:t>、探究新知</a:t>
            </a:r>
            <a:endParaRPr kumimoji="0" lang="zh-CN" alt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+mj-ea"/>
              <a:cs typeface="+mj-cs"/>
            </a:endParaRPr>
          </a:p>
        </p:txBody>
      </p:sp>
      <p:sp>
        <p:nvSpPr>
          <p:cNvPr id="9223" name="Rectangle 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69" name="Rectangle 86"/>
          <p:cNvSpPr>
            <a:spLocks noChangeArrowheads="1"/>
          </p:cNvSpPr>
          <p:nvPr/>
        </p:nvSpPr>
        <p:spPr bwMode="auto">
          <a:xfrm>
            <a:off x="4586288" y="2276475"/>
            <a:ext cx="99695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/>
                <a:cs typeface="+mn-cs"/>
              </a:rPr>
              <a:t>一百、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_GB2312"/>
              <a:cs typeface="+mn-cs"/>
            </a:endParaRPr>
          </a:p>
        </p:txBody>
      </p:sp>
      <p:sp>
        <p:nvSpPr>
          <p:cNvPr id="27" name="Rectangle 86"/>
          <p:cNvSpPr>
            <a:spLocks noChangeArrowheads="1"/>
          </p:cNvSpPr>
          <p:nvPr/>
        </p:nvSpPr>
        <p:spPr bwMode="auto">
          <a:xfrm>
            <a:off x="5308600" y="2276475"/>
            <a:ext cx="99695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/>
                <a:cs typeface="+mn-cs"/>
              </a:rPr>
              <a:t>二百、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_GB2312"/>
              <a:cs typeface="+mn-cs"/>
            </a:endParaRPr>
          </a:p>
        </p:txBody>
      </p:sp>
      <p:sp>
        <p:nvSpPr>
          <p:cNvPr id="28" name="Rectangle 86"/>
          <p:cNvSpPr>
            <a:spLocks noChangeArrowheads="1"/>
          </p:cNvSpPr>
          <p:nvPr/>
        </p:nvSpPr>
        <p:spPr bwMode="auto">
          <a:xfrm>
            <a:off x="6030913" y="2276475"/>
            <a:ext cx="99536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/>
                <a:cs typeface="+mn-cs"/>
              </a:rPr>
              <a:t>三百、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_GB2312"/>
              <a:cs typeface="+mn-cs"/>
            </a:endParaRPr>
          </a:p>
        </p:txBody>
      </p:sp>
      <p:sp>
        <p:nvSpPr>
          <p:cNvPr id="29" name="Rectangle 86"/>
          <p:cNvSpPr>
            <a:spLocks noChangeArrowheads="1"/>
          </p:cNvSpPr>
          <p:nvPr/>
        </p:nvSpPr>
        <p:spPr bwMode="auto">
          <a:xfrm>
            <a:off x="6753225" y="2276475"/>
            <a:ext cx="99536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/>
                <a:cs typeface="+mn-cs"/>
              </a:rPr>
              <a:t>四百、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_GB2312"/>
              <a:cs typeface="+mn-cs"/>
            </a:endParaRPr>
          </a:p>
        </p:txBody>
      </p:sp>
      <p:sp>
        <p:nvSpPr>
          <p:cNvPr id="30" name="Rectangle 86"/>
          <p:cNvSpPr>
            <a:spLocks noChangeArrowheads="1"/>
          </p:cNvSpPr>
          <p:nvPr/>
        </p:nvSpPr>
        <p:spPr bwMode="auto">
          <a:xfrm>
            <a:off x="4586288" y="2646363"/>
            <a:ext cx="99536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/>
                <a:cs typeface="+mn-cs"/>
              </a:rPr>
              <a:t>五百、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_GB2312"/>
              <a:cs typeface="+mn-cs"/>
            </a:endParaRPr>
          </a:p>
        </p:txBody>
      </p:sp>
      <p:sp>
        <p:nvSpPr>
          <p:cNvPr id="32" name="Rectangle 86"/>
          <p:cNvSpPr>
            <a:spLocks noChangeArrowheads="1"/>
          </p:cNvSpPr>
          <p:nvPr/>
        </p:nvSpPr>
        <p:spPr bwMode="auto">
          <a:xfrm>
            <a:off x="5314950" y="2646363"/>
            <a:ext cx="99695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/>
                <a:cs typeface="+mn-cs"/>
              </a:rPr>
              <a:t>六百、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_GB2312"/>
              <a:cs typeface="+mn-cs"/>
            </a:endParaRPr>
          </a:p>
        </p:txBody>
      </p:sp>
      <p:sp>
        <p:nvSpPr>
          <p:cNvPr id="33" name="Rectangle 86"/>
          <p:cNvSpPr>
            <a:spLocks noChangeArrowheads="1"/>
          </p:cNvSpPr>
          <p:nvPr/>
        </p:nvSpPr>
        <p:spPr bwMode="auto">
          <a:xfrm>
            <a:off x="6030913" y="2646363"/>
            <a:ext cx="99695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/>
                <a:cs typeface="+mn-cs"/>
              </a:rPr>
              <a:t>七百、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_GB2312"/>
              <a:cs typeface="+mn-cs"/>
            </a:endParaRPr>
          </a:p>
        </p:txBody>
      </p:sp>
      <p:sp>
        <p:nvSpPr>
          <p:cNvPr id="34" name="Rectangle 86"/>
          <p:cNvSpPr>
            <a:spLocks noChangeArrowheads="1"/>
          </p:cNvSpPr>
          <p:nvPr/>
        </p:nvSpPr>
        <p:spPr bwMode="auto">
          <a:xfrm>
            <a:off x="6753225" y="2646363"/>
            <a:ext cx="99536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/>
                <a:cs typeface="+mn-cs"/>
              </a:rPr>
              <a:t>八百、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_GB2312"/>
              <a:cs typeface="+mn-cs"/>
            </a:endParaRPr>
          </a:p>
        </p:txBody>
      </p:sp>
      <p:sp>
        <p:nvSpPr>
          <p:cNvPr id="35" name="Rectangle 86"/>
          <p:cNvSpPr>
            <a:spLocks noChangeArrowheads="1"/>
          </p:cNvSpPr>
          <p:nvPr/>
        </p:nvSpPr>
        <p:spPr bwMode="auto">
          <a:xfrm>
            <a:off x="4586288" y="3032125"/>
            <a:ext cx="99536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/>
                <a:cs typeface="+mn-cs"/>
              </a:rPr>
              <a:t>九百、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_GB2312"/>
              <a:cs typeface="+mn-cs"/>
            </a:endParaRPr>
          </a:p>
        </p:txBody>
      </p:sp>
      <p:sp>
        <p:nvSpPr>
          <p:cNvPr id="36" name="Rectangle 86"/>
          <p:cNvSpPr>
            <a:spLocks noChangeArrowheads="1"/>
          </p:cNvSpPr>
          <p:nvPr/>
        </p:nvSpPr>
        <p:spPr bwMode="auto">
          <a:xfrm>
            <a:off x="5314950" y="3032125"/>
            <a:ext cx="99536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楷体_GB2312"/>
                <a:cs typeface="+mn-cs"/>
              </a:rPr>
              <a:t>一千。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楷体_GB2312"/>
              <a:cs typeface="+mn-cs"/>
            </a:endParaRPr>
          </a:p>
        </p:txBody>
      </p:sp>
      <p:pic>
        <p:nvPicPr>
          <p:cNvPr id="6276" name="Picture 132" descr="未标题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63" y="3540125"/>
            <a:ext cx="631825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77" name="Picture 133" descr="未标题-0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538" y="2133600"/>
            <a:ext cx="993775" cy="10080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69" name="组合 9268"/>
          <p:cNvGrpSpPr/>
          <p:nvPr/>
        </p:nvGrpSpPr>
        <p:grpSpPr>
          <a:xfrm>
            <a:off x="36195" y="2303145"/>
            <a:ext cx="3457575" cy="1600200"/>
            <a:chOff x="3923" y="2296"/>
            <a:chExt cx="2178" cy="1008"/>
          </a:xfrm>
        </p:grpSpPr>
        <p:sp>
          <p:nvSpPr>
            <p:cNvPr id="9260" name="AutoShape 27"/>
            <p:cNvSpPr/>
            <p:nvPr/>
          </p:nvSpPr>
          <p:spPr>
            <a:xfrm>
              <a:off x="4740" y="2478"/>
              <a:ext cx="1361" cy="362"/>
            </a:xfrm>
            <a:prstGeom prst="wedgeRoundRectCallout">
              <a:avLst>
                <a:gd name="adj1" fmla="val -59259"/>
                <a:gd name="adj2" fmla="val 29005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2000" b="1">
                  <a:solidFill>
                    <a:schemeClr val="tx1"/>
                  </a:solidFill>
                </a:rPr>
                <a:t>2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个百是二百。</a:t>
              </a:r>
              <a:endParaRPr lang="zh-CN" altLang="en-US" sz="2000" b="1" dirty="0">
                <a:solidFill>
                  <a:schemeClr val="tx1"/>
                </a:solidFill>
                <a:latin typeface="楷体_GB2312" pitchFamily="49" charset="-122"/>
              </a:endParaRPr>
            </a:p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endParaRPr lang="zh-CN" altLang="en-US" sz="2000" b="1" dirty="0">
                <a:solidFill>
                  <a:schemeClr val="tx1"/>
                </a:solidFill>
                <a:latin typeface="楷体_GB2312" pitchFamily="49" charset="-122"/>
              </a:endParaRPr>
            </a:p>
          </p:txBody>
        </p:sp>
        <p:pic>
          <p:nvPicPr>
            <p:cNvPr id="9261" name="Picture 148" descr="未标题-00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3" y="2296"/>
              <a:ext cx="997" cy="100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296" name="Group 152"/>
          <p:cNvGrpSpPr/>
          <p:nvPr/>
        </p:nvGrpSpPr>
        <p:grpSpPr>
          <a:xfrm>
            <a:off x="35560" y="3061970"/>
            <a:ext cx="4140200" cy="1600200"/>
            <a:chOff x="2835" y="2387"/>
            <a:chExt cx="2608" cy="1008"/>
          </a:xfrm>
        </p:grpSpPr>
        <p:sp>
          <p:nvSpPr>
            <p:cNvPr id="9258" name="AutoShape 27"/>
            <p:cNvSpPr/>
            <p:nvPr/>
          </p:nvSpPr>
          <p:spPr>
            <a:xfrm>
              <a:off x="3651" y="2568"/>
              <a:ext cx="1792" cy="335"/>
            </a:xfrm>
            <a:prstGeom prst="wedgeRoundRectCallout">
              <a:avLst>
                <a:gd name="adj1" fmla="val -57944"/>
                <a:gd name="adj2" fmla="val 33194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这么多，怎么数呢？</a:t>
              </a:r>
              <a:endParaRPr lang="zh-CN" altLang="en-US" sz="2000" b="1" dirty="0">
                <a:solidFill>
                  <a:schemeClr val="tx1"/>
                </a:solidFill>
                <a:latin typeface="楷体_GB2312" pitchFamily="49" charset="-122"/>
              </a:endParaRPr>
            </a:p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endParaRPr lang="zh-CN" altLang="en-US" sz="2000" b="1" dirty="0">
                <a:solidFill>
                  <a:schemeClr val="tx1"/>
                </a:solidFill>
                <a:latin typeface="楷体_GB2312" pitchFamily="49" charset="-122"/>
              </a:endParaRPr>
            </a:p>
          </p:txBody>
        </p:sp>
        <p:pic>
          <p:nvPicPr>
            <p:cNvPr id="9259" name="Picture 151" descr="未标题-00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35" y="2387"/>
              <a:ext cx="997" cy="100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322" name="Group 178"/>
          <p:cNvGrpSpPr/>
          <p:nvPr/>
        </p:nvGrpSpPr>
        <p:grpSpPr>
          <a:xfrm>
            <a:off x="179388" y="5013325"/>
            <a:ext cx="5222875" cy="1600200"/>
            <a:chOff x="612" y="2931"/>
            <a:chExt cx="3290" cy="1008"/>
          </a:xfrm>
        </p:grpSpPr>
        <p:sp>
          <p:nvSpPr>
            <p:cNvPr id="9256" name="AutoShape 27"/>
            <p:cNvSpPr/>
            <p:nvPr/>
          </p:nvSpPr>
          <p:spPr>
            <a:xfrm>
              <a:off x="1474" y="2976"/>
              <a:ext cx="2428" cy="590"/>
            </a:xfrm>
            <a:prstGeom prst="wedgeRoundRectCallout">
              <a:avLst>
                <a:gd name="adj1" fmla="val -54569"/>
                <a:gd name="adj2" fmla="val 24745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2000" b="1">
                  <a:solidFill>
                    <a:schemeClr val="tx1"/>
                  </a:solidFill>
                </a:rPr>
                <a:t>9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个百再添上</a:t>
              </a:r>
              <a:r>
                <a:rPr lang="en-US" altLang="zh-CN" sz="2000" b="1">
                  <a:solidFill>
                    <a:schemeClr val="tx1"/>
                  </a:solidFill>
                </a:rPr>
                <a:t>1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个百是</a:t>
              </a:r>
              <a:r>
                <a:rPr lang="en-US" altLang="zh-CN" sz="2000" b="1">
                  <a:solidFill>
                    <a:schemeClr val="tx1"/>
                  </a:solidFill>
                </a:rPr>
                <a:t>10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个百，</a:t>
              </a:r>
              <a:endParaRPr lang="zh-CN" altLang="en-US" sz="2000" b="1" dirty="0">
                <a:solidFill>
                  <a:schemeClr val="tx1"/>
                </a:solidFill>
                <a:latin typeface="楷体_GB2312" pitchFamily="49" charset="-122"/>
              </a:endParaRPr>
            </a:p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2000" b="1">
                  <a:solidFill>
                    <a:schemeClr val="tx1"/>
                  </a:solidFill>
                </a:rPr>
                <a:t>10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个一百是一千。</a:t>
              </a:r>
              <a:endParaRPr lang="zh-CN" altLang="en-US" sz="2000" b="1" dirty="0">
                <a:solidFill>
                  <a:schemeClr val="tx1"/>
                </a:solidFill>
                <a:latin typeface="楷体_GB2312" pitchFamily="49" charset="-122"/>
              </a:endParaRPr>
            </a:p>
          </p:txBody>
        </p:sp>
        <p:pic>
          <p:nvPicPr>
            <p:cNvPr id="9257" name="Picture 177" descr="未标题-00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2" y="2931"/>
              <a:ext cx="997" cy="100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324" name="Picture 180" descr="未标题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8" y="3530600"/>
            <a:ext cx="631825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25" name="Picture 181" descr="未标题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" y="3548063"/>
            <a:ext cx="631825" cy="143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26" name="Picture 182" descr="未标题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0" y="3538538"/>
            <a:ext cx="631825" cy="143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27" name="Picture 183" descr="未标题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3538538"/>
            <a:ext cx="631825" cy="143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28" name="Picture 184" descr="未标题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150" y="3548063"/>
            <a:ext cx="631825" cy="143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29" name="Picture 185" descr="未标题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575" y="3552825"/>
            <a:ext cx="631825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30" name="Picture 186" descr="未标题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925" y="3552825"/>
            <a:ext cx="631825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31" name="Picture 187" descr="未标题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75" y="3543300"/>
            <a:ext cx="631825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32" name="Picture 188" descr="未标题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638" y="3544888"/>
            <a:ext cx="631825" cy="143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33" name="Picture 189" descr="未标题-12"/>
          <p:cNvPicPr>
            <a:picLocks noChangeAspect="1"/>
          </p:cNvPicPr>
          <p:nvPr/>
        </p:nvPicPr>
        <p:blipFill>
          <a:blip r:embed="rId6"/>
          <a:srcRect l="25401" t="9192" r="9134" b="31313"/>
          <a:stretch>
            <a:fillRect/>
          </a:stretch>
        </p:blipFill>
        <p:spPr>
          <a:xfrm>
            <a:off x="3419475" y="4076700"/>
            <a:ext cx="576263" cy="41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34" name="Picture 190" descr="未标题-0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213" y="3563938"/>
            <a:ext cx="1347787" cy="136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52" name="TextBox 5"/>
          <p:cNvSpPr txBox="1"/>
          <p:nvPr/>
        </p:nvSpPr>
        <p:spPr>
          <a:xfrm>
            <a:off x="571500" y="1484313"/>
            <a:ext cx="450532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zh-CN" sz="3000" b="1" dirty="0">
                <a:solidFill>
                  <a:schemeClr val="tx1"/>
                </a:solidFill>
                <a:latin typeface="楷体_GB2312" pitchFamily="49" charset="-122"/>
              </a:rPr>
              <a:t>认识</a:t>
            </a:r>
            <a:r>
              <a:rPr lang="zh-CN" altLang="en-US" sz="3000" b="1" dirty="0">
                <a:solidFill>
                  <a:schemeClr val="tx1"/>
                </a:solidFill>
                <a:latin typeface="楷体_GB2312" pitchFamily="49" charset="-122"/>
              </a:rPr>
              <a:t>计数单位“千”。</a:t>
            </a:r>
            <a:endParaRPr lang="zh-CN" altLang="en-US" sz="3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69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5" name="Picture 132" descr="未标题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863" y="3253105"/>
            <a:ext cx="631825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180" descr="未标题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638" y="3243580"/>
            <a:ext cx="631825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181" descr="未标题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8400" y="3261043"/>
            <a:ext cx="631825" cy="143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Picture 182" descr="未标题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3251518"/>
            <a:ext cx="631825" cy="143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183" descr="未标题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3251518"/>
            <a:ext cx="631825" cy="143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Picture 184" descr="未标题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3261043"/>
            <a:ext cx="631825" cy="143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Picture 185" descr="未标题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0575" y="3265805"/>
            <a:ext cx="631825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2" name="Picture 186" descr="未标题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0925" y="3265805"/>
            <a:ext cx="631825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3" name="Picture 187" descr="未标题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5875" y="3256280"/>
            <a:ext cx="631825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4" name="Picture 188" descr="未标题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4638" y="3257868"/>
            <a:ext cx="631825" cy="143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5" name="Picture 189" descr="未标题-12"/>
          <p:cNvPicPr>
            <a:picLocks noChangeAspect="1"/>
          </p:cNvPicPr>
          <p:nvPr/>
        </p:nvPicPr>
        <p:blipFill>
          <a:blip r:embed="rId2"/>
          <a:srcRect l="25401" t="9192" r="9134" b="31313"/>
          <a:stretch>
            <a:fillRect/>
          </a:stretch>
        </p:blipFill>
        <p:spPr>
          <a:xfrm>
            <a:off x="3419475" y="3789680"/>
            <a:ext cx="576263" cy="41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6" name="Picture 190" descr="未标题-0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213" y="3276918"/>
            <a:ext cx="1347787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7" name="Picture 179" descr="未标题-00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700" y="2209800"/>
            <a:ext cx="936625" cy="909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+mj-ea"/>
                <a:cs typeface="+mj-cs"/>
              </a:rPr>
              <a:t>二</a:t>
            </a: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+mj-ea"/>
                <a:cs typeface="+mj-cs"/>
              </a:rPr>
              <a:t>、探究新知</a:t>
            </a:r>
            <a:endParaRPr kumimoji="0" lang="zh-CN" alt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+mj-ea"/>
              <a:cs typeface="+mj-cs"/>
            </a:endParaRPr>
          </a:p>
        </p:txBody>
      </p:sp>
      <p:sp>
        <p:nvSpPr>
          <p:cNvPr id="10259" name="Rectangle 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pic>
        <p:nvPicPr>
          <p:cNvPr id="10261" name="Picture 133" descr="未标题-0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538" y="2133600"/>
            <a:ext cx="993775" cy="10080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300" name="Group 156"/>
          <p:cNvGrpSpPr/>
          <p:nvPr/>
        </p:nvGrpSpPr>
        <p:grpSpPr>
          <a:xfrm>
            <a:off x="5192713" y="1844675"/>
            <a:ext cx="3951287" cy="1574800"/>
            <a:chOff x="2961" y="2710"/>
            <a:chExt cx="2489" cy="992"/>
          </a:xfrm>
        </p:grpSpPr>
        <p:pic>
          <p:nvPicPr>
            <p:cNvPr id="10267" name="Picture 154" descr="未标题-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30" y="2795"/>
              <a:ext cx="820" cy="9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68" name="AutoShape 27"/>
            <p:cNvSpPr/>
            <p:nvPr/>
          </p:nvSpPr>
          <p:spPr>
            <a:xfrm>
              <a:off x="2961" y="2710"/>
              <a:ext cx="1644" cy="841"/>
            </a:xfrm>
            <a:prstGeom prst="wedgeRoundRectCallout">
              <a:avLst>
                <a:gd name="adj1" fmla="val 56014"/>
                <a:gd name="adj2" fmla="val 15181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我发现每相邻两个</a:t>
              </a:r>
              <a:endParaRPr lang="en-US" altLang="zh-CN" sz="2000" b="1">
                <a:solidFill>
                  <a:schemeClr val="tx1"/>
                </a:solidFill>
                <a:latin typeface="楷体_GB2312" pitchFamily="49" charset="-122"/>
              </a:endParaRPr>
            </a:p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计数单位之间的进</a:t>
              </a:r>
              <a:endParaRPr lang="en-US" altLang="zh-CN" sz="2000" b="1">
                <a:solidFill>
                  <a:schemeClr val="tx1"/>
                </a:solidFill>
                <a:latin typeface="楷体_GB2312" pitchFamily="49" charset="-122"/>
              </a:endParaRPr>
            </a:p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率都是</a:t>
              </a:r>
              <a:r>
                <a:rPr lang="en-US" altLang="zh-CN" sz="2000" b="1">
                  <a:solidFill>
                    <a:schemeClr val="tx1"/>
                  </a:solidFill>
                </a:rPr>
                <a:t>10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。</a:t>
              </a:r>
              <a:endParaRPr lang="zh-CN" altLang="en-US" sz="2000" b="1" dirty="0">
                <a:solidFill>
                  <a:schemeClr val="tx1"/>
                </a:solidFill>
                <a:latin typeface="楷体_GB2312" pitchFamily="49" charset="-122"/>
              </a:endParaRPr>
            </a:p>
          </p:txBody>
        </p:sp>
      </p:grpSp>
      <p:grpSp>
        <p:nvGrpSpPr>
          <p:cNvPr id="6318" name="Group 174"/>
          <p:cNvGrpSpPr/>
          <p:nvPr/>
        </p:nvGrpSpPr>
        <p:grpSpPr>
          <a:xfrm>
            <a:off x="327660" y="4798060"/>
            <a:ext cx="8275638" cy="1600200"/>
            <a:chOff x="0" y="3203"/>
            <a:chExt cx="5213" cy="1008"/>
          </a:xfrm>
        </p:grpSpPr>
        <p:sp>
          <p:nvSpPr>
            <p:cNvPr id="10265" name="AutoShape 27"/>
            <p:cNvSpPr/>
            <p:nvPr/>
          </p:nvSpPr>
          <p:spPr>
            <a:xfrm>
              <a:off x="930" y="3203"/>
              <a:ext cx="4283" cy="598"/>
            </a:xfrm>
            <a:prstGeom prst="wedgeRoundRectCallout">
              <a:avLst>
                <a:gd name="adj1" fmla="val -52852"/>
                <a:gd name="adj2" fmla="val 26889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我知道了，当物体个数不太多时，可以一个一个或十个</a:t>
              </a:r>
              <a:endParaRPr lang="en-US" altLang="zh-CN" sz="2000" b="1">
                <a:solidFill>
                  <a:schemeClr val="tx1"/>
                </a:solidFill>
                <a:latin typeface="楷体_GB2312" pitchFamily="49" charset="-122"/>
              </a:endParaRPr>
            </a:p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十个地数；当数更大的数时，可以一百一百地数。</a:t>
              </a:r>
              <a:endParaRPr lang="zh-CN" altLang="en-US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10266" name="Picture 170" descr="未标题-00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3203"/>
              <a:ext cx="997" cy="100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264" name="TextBox 5"/>
          <p:cNvSpPr txBox="1"/>
          <p:nvPr/>
        </p:nvSpPr>
        <p:spPr>
          <a:xfrm>
            <a:off x="571500" y="1484313"/>
            <a:ext cx="450532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zh-CN" sz="3000" b="1" dirty="0">
                <a:solidFill>
                  <a:schemeClr val="tx1"/>
                </a:solidFill>
                <a:latin typeface="楷体_GB2312" pitchFamily="49" charset="-122"/>
              </a:rPr>
              <a:t>认识</a:t>
            </a:r>
            <a:r>
              <a:rPr lang="zh-CN" altLang="en-US" sz="3000" b="1" dirty="0">
                <a:solidFill>
                  <a:schemeClr val="tx1"/>
                </a:solidFill>
                <a:latin typeface="楷体_GB2312" pitchFamily="49" charset="-122"/>
              </a:rPr>
              <a:t>计数单位“千”。</a:t>
            </a:r>
            <a:endParaRPr lang="zh-CN" altLang="en-US" sz="3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+mj-ea"/>
                <a:cs typeface="+mj-cs"/>
              </a:rPr>
              <a:t>二</a:t>
            </a: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+mj-ea"/>
                <a:cs typeface="+mj-cs"/>
              </a:rPr>
              <a:t>、探究新知</a:t>
            </a:r>
            <a:endParaRPr kumimoji="0" lang="zh-CN" alt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+mj-ea"/>
              <a:cs typeface="+mj-cs"/>
            </a:endParaRPr>
          </a:p>
        </p:txBody>
      </p:sp>
      <p:sp>
        <p:nvSpPr>
          <p:cNvPr id="11267" name="Rectangle 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755650" y="3284538"/>
            <a:ext cx="1814513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三百五十七、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36" name="TextBox 5"/>
          <p:cNvSpPr txBox="1">
            <a:spLocks noChangeArrowheads="1"/>
          </p:cNvSpPr>
          <p:nvPr/>
        </p:nvSpPr>
        <p:spPr bwMode="auto">
          <a:xfrm>
            <a:off x="2286000" y="3284538"/>
            <a:ext cx="1814513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三百五十八、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3816350" y="3284538"/>
            <a:ext cx="1814513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三百五十九、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44" name="TextBox 5"/>
          <p:cNvSpPr txBox="1">
            <a:spLocks noChangeArrowheads="1"/>
          </p:cNvSpPr>
          <p:nvPr/>
        </p:nvSpPr>
        <p:spPr bwMode="auto">
          <a:xfrm>
            <a:off x="5346700" y="3284538"/>
            <a:ext cx="1814513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三百六十、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46" name="TextBox 5"/>
          <p:cNvSpPr txBox="1">
            <a:spLocks noChangeArrowheads="1"/>
          </p:cNvSpPr>
          <p:nvPr/>
        </p:nvSpPr>
        <p:spPr bwMode="auto">
          <a:xfrm>
            <a:off x="6657975" y="3284538"/>
            <a:ext cx="1812925" cy="412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三百六十一。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11273" name="TextBox 5"/>
          <p:cNvSpPr txBox="1"/>
          <p:nvPr/>
        </p:nvSpPr>
        <p:spPr>
          <a:xfrm>
            <a:off x="573088" y="1482725"/>
            <a:ext cx="5513387" cy="573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000" b="1" dirty="0">
                <a:solidFill>
                  <a:schemeClr val="tx1"/>
                </a:solidFill>
                <a:latin typeface="楷体_GB2312" pitchFamily="49" charset="-122"/>
              </a:rPr>
              <a:t>数数。</a:t>
            </a:r>
            <a:endParaRPr lang="en-US" altLang="zh-CN" sz="3000" b="1">
              <a:solidFill>
                <a:schemeClr val="tx1"/>
              </a:solidFill>
              <a:latin typeface="楷体_GB2312" pitchFamily="49" charset="-122"/>
            </a:endParaRPr>
          </a:p>
        </p:txBody>
      </p:sp>
      <p:grpSp>
        <p:nvGrpSpPr>
          <p:cNvPr id="7241" name="Group 73"/>
          <p:cNvGrpSpPr/>
          <p:nvPr/>
        </p:nvGrpSpPr>
        <p:grpSpPr>
          <a:xfrm>
            <a:off x="4716463" y="260350"/>
            <a:ext cx="4105275" cy="1279525"/>
            <a:chOff x="3288" y="981"/>
            <a:chExt cx="2586" cy="806"/>
          </a:xfrm>
        </p:grpSpPr>
        <p:pic>
          <p:nvPicPr>
            <p:cNvPr id="11303" name="Picture 71" descr="女天使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14" y="981"/>
              <a:ext cx="960" cy="8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304" name="AutoShape 27"/>
            <p:cNvSpPr/>
            <p:nvPr/>
          </p:nvSpPr>
          <p:spPr>
            <a:xfrm>
              <a:off x="3288" y="1207"/>
              <a:ext cx="1633" cy="545"/>
            </a:xfrm>
            <a:prstGeom prst="wedgeRoundRectCallout">
              <a:avLst>
                <a:gd name="adj1" fmla="val 62861"/>
                <a:gd name="adj2" fmla="val 10736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在三百五十六的后面连续数出</a:t>
              </a:r>
              <a:r>
                <a:rPr lang="en-US" altLang="zh-CN" sz="2000" b="1">
                  <a:solidFill>
                    <a:schemeClr val="tx1"/>
                  </a:solidFill>
                </a:rPr>
                <a:t>5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个数。</a:t>
              </a:r>
              <a:endParaRPr lang="zh-CN" altLang="en-US" sz="2000" b="1" dirty="0">
                <a:solidFill>
                  <a:schemeClr val="tx1"/>
                </a:solidFill>
                <a:latin typeface="楷体_GB2312" pitchFamily="49" charset="-122"/>
              </a:endParaRPr>
            </a:p>
          </p:txBody>
        </p:sp>
      </p:grpSp>
      <p:grpSp>
        <p:nvGrpSpPr>
          <p:cNvPr id="7245" name="Group 77"/>
          <p:cNvGrpSpPr/>
          <p:nvPr/>
        </p:nvGrpSpPr>
        <p:grpSpPr>
          <a:xfrm>
            <a:off x="250825" y="4005263"/>
            <a:ext cx="5189538" cy="1628775"/>
            <a:chOff x="64" y="2659"/>
            <a:chExt cx="3269" cy="1026"/>
          </a:xfrm>
        </p:grpSpPr>
        <p:sp>
          <p:nvSpPr>
            <p:cNvPr id="11301" name="AutoShape 27"/>
            <p:cNvSpPr/>
            <p:nvPr/>
          </p:nvSpPr>
          <p:spPr>
            <a:xfrm>
              <a:off x="1020" y="2659"/>
              <a:ext cx="2313" cy="771"/>
            </a:xfrm>
            <a:prstGeom prst="wedgeRoundRectCallout">
              <a:avLst>
                <a:gd name="adj1" fmla="val -61468"/>
                <a:gd name="adj2" fmla="val 31972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在计数器上边拨珠边数数，</a:t>
              </a:r>
              <a:endParaRPr lang="en-US" altLang="zh-CN" sz="2000" b="1">
                <a:solidFill>
                  <a:schemeClr val="tx1"/>
                </a:solidFill>
                <a:latin typeface="楷体_GB2312" pitchFamily="49" charset="-122"/>
              </a:endParaRPr>
            </a:p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从九百六十起，一十一十地</a:t>
              </a:r>
              <a:endParaRPr lang="en-US" altLang="zh-CN" sz="2000" b="1">
                <a:solidFill>
                  <a:schemeClr val="tx1"/>
                </a:solidFill>
                <a:latin typeface="楷体_GB2312" pitchFamily="49" charset="-122"/>
              </a:endParaRPr>
            </a:p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数到一千。你会吗？</a:t>
              </a:r>
              <a:endParaRPr lang="zh-CN" altLang="en-US" sz="2000" b="1" dirty="0">
                <a:solidFill>
                  <a:schemeClr val="tx1"/>
                </a:solidFill>
                <a:latin typeface="楷体_GB2312" pitchFamily="49" charset="-122"/>
              </a:endParaRPr>
            </a:p>
          </p:txBody>
        </p:sp>
        <p:pic>
          <p:nvPicPr>
            <p:cNvPr id="11302" name="Picture 52" descr="P-0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" y="2659"/>
              <a:ext cx="1047" cy="1026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255" name="Picture 87" descr="未标题-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63" y="3644900"/>
            <a:ext cx="2376487" cy="208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58" name="Picture 90" descr="未标题-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725" y="3849688"/>
            <a:ext cx="431800" cy="1223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59" name="Picture 91" descr="未标题-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263" y="1898650"/>
            <a:ext cx="442912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60" name="Picture 92" descr="未标题-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0013" y="1854200"/>
            <a:ext cx="631825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62" name="Picture 94" descr="未标题-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250" y="1844675"/>
            <a:ext cx="631825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63" name="Picture 95" descr="未标题-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088" y="1897063"/>
            <a:ext cx="442912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64" name="Picture 96" descr="未标题-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213" y="1892300"/>
            <a:ext cx="442912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65" name="Picture 97" descr="未标题-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8988" y="1897063"/>
            <a:ext cx="442912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66" name="Picture 98" descr="未标题-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988" y="1897063"/>
            <a:ext cx="442912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67" name="Picture 99" descr="未标题-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938" y="1903413"/>
            <a:ext cx="442912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61" name="Picture 93" descr="未标题-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0550" y="1844675"/>
            <a:ext cx="631825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68" name="Picture 100" descr="未标题-11"/>
          <p:cNvPicPr>
            <a:picLocks noChangeAspect="1"/>
          </p:cNvPicPr>
          <p:nvPr/>
        </p:nvPicPr>
        <p:blipFill>
          <a:blip r:embed="rId7"/>
          <a:srcRect l="40297" t="41556" r="39519" b="39880"/>
          <a:stretch>
            <a:fillRect/>
          </a:stretch>
        </p:blipFill>
        <p:spPr>
          <a:xfrm>
            <a:off x="4356100" y="2636838"/>
            <a:ext cx="215900" cy="19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69" name="Picture 101" descr="未标题-11"/>
          <p:cNvPicPr>
            <a:picLocks noChangeAspect="1"/>
          </p:cNvPicPr>
          <p:nvPr/>
        </p:nvPicPr>
        <p:blipFill>
          <a:blip r:embed="rId7"/>
          <a:srcRect l="40297" t="41556" r="39519" b="39880"/>
          <a:stretch>
            <a:fillRect/>
          </a:stretch>
        </p:blipFill>
        <p:spPr>
          <a:xfrm>
            <a:off x="4643438" y="2636838"/>
            <a:ext cx="215900" cy="19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" name="Picture 102" descr="未标题-11"/>
          <p:cNvPicPr>
            <a:picLocks noChangeAspect="1"/>
          </p:cNvPicPr>
          <p:nvPr/>
        </p:nvPicPr>
        <p:blipFill>
          <a:blip r:embed="rId7"/>
          <a:srcRect l="40297" t="41556" r="39519" b="39880"/>
          <a:stretch>
            <a:fillRect/>
          </a:stretch>
        </p:blipFill>
        <p:spPr>
          <a:xfrm>
            <a:off x="4932363" y="2636838"/>
            <a:ext cx="215900" cy="19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" name="Picture 103" descr="未标题-11"/>
          <p:cNvPicPr>
            <a:picLocks noChangeAspect="1"/>
          </p:cNvPicPr>
          <p:nvPr/>
        </p:nvPicPr>
        <p:blipFill>
          <a:blip r:embed="rId7"/>
          <a:srcRect l="40297" t="41556" r="39519" b="39880"/>
          <a:stretch>
            <a:fillRect/>
          </a:stretch>
        </p:blipFill>
        <p:spPr>
          <a:xfrm>
            <a:off x="5219700" y="2636838"/>
            <a:ext cx="215900" cy="19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2" name="Picture 104" descr="未标题-11"/>
          <p:cNvPicPr>
            <a:picLocks noChangeAspect="1"/>
          </p:cNvPicPr>
          <p:nvPr/>
        </p:nvPicPr>
        <p:blipFill>
          <a:blip r:embed="rId7"/>
          <a:srcRect l="40297" t="41556" r="39519" b="39880"/>
          <a:stretch>
            <a:fillRect/>
          </a:stretch>
        </p:blipFill>
        <p:spPr>
          <a:xfrm>
            <a:off x="5508625" y="2636838"/>
            <a:ext cx="215900" cy="19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3" name="Picture 105" descr="未标题-11"/>
          <p:cNvPicPr>
            <a:picLocks noChangeAspect="1"/>
          </p:cNvPicPr>
          <p:nvPr/>
        </p:nvPicPr>
        <p:blipFill>
          <a:blip r:embed="rId7"/>
          <a:srcRect l="40297" t="41556" r="39519" b="39880"/>
          <a:stretch>
            <a:fillRect/>
          </a:stretch>
        </p:blipFill>
        <p:spPr>
          <a:xfrm>
            <a:off x="5795963" y="2636838"/>
            <a:ext cx="215900" cy="19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4" name="Picture 106" descr="未标题-11"/>
          <p:cNvPicPr>
            <a:picLocks noChangeAspect="1"/>
          </p:cNvPicPr>
          <p:nvPr/>
        </p:nvPicPr>
        <p:blipFill>
          <a:blip r:embed="rId7"/>
          <a:srcRect l="40297" t="41556" r="39519" b="39880"/>
          <a:stretch>
            <a:fillRect/>
          </a:stretch>
        </p:blipFill>
        <p:spPr>
          <a:xfrm>
            <a:off x="6083300" y="2636838"/>
            <a:ext cx="215900" cy="19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5" name="Picture 107" descr="未标题-11"/>
          <p:cNvPicPr>
            <a:picLocks noChangeAspect="1"/>
          </p:cNvPicPr>
          <p:nvPr/>
        </p:nvPicPr>
        <p:blipFill>
          <a:blip r:embed="rId7"/>
          <a:srcRect l="40297" t="41556" r="39519" b="39880"/>
          <a:stretch>
            <a:fillRect/>
          </a:stretch>
        </p:blipFill>
        <p:spPr>
          <a:xfrm>
            <a:off x="6372225" y="2636838"/>
            <a:ext cx="215900" cy="19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6" name="Picture 108" descr="未标题-11"/>
          <p:cNvPicPr>
            <a:picLocks noChangeAspect="1"/>
          </p:cNvPicPr>
          <p:nvPr/>
        </p:nvPicPr>
        <p:blipFill>
          <a:blip r:embed="rId7"/>
          <a:srcRect l="40297" t="41556" r="39519" b="39880"/>
          <a:stretch>
            <a:fillRect/>
          </a:stretch>
        </p:blipFill>
        <p:spPr>
          <a:xfrm>
            <a:off x="6659563" y="2636838"/>
            <a:ext cx="215900" cy="19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7" name="Picture 109" descr="未标题-11"/>
          <p:cNvPicPr>
            <a:picLocks noChangeAspect="1"/>
          </p:cNvPicPr>
          <p:nvPr/>
        </p:nvPicPr>
        <p:blipFill>
          <a:blip r:embed="rId7"/>
          <a:srcRect l="40297" t="41556" r="39519" b="39880"/>
          <a:stretch>
            <a:fillRect/>
          </a:stretch>
        </p:blipFill>
        <p:spPr>
          <a:xfrm>
            <a:off x="4356100" y="2636838"/>
            <a:ext cx="215900" cy="19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Picture 90" descr="未标题-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3550" y="4283075"/>
            <a:ext cx="431800" cy="79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7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7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7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72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2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72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72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72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72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7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72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7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7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2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2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72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72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2" dur="500"/>
                                        <p:tgtEl>
                                          <p:spTgt spid="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40" grpId="0"/>
      <p:bldP spid="44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317" name="组合 12316"/>
          <p:cNvGrpSpPr/>
          <p:nvPr/>
        </p:nvGrpSpPr>
        <p:grpSpPr>
          <a:xfrm>
            <a:off x="179388" y="4941888"/>
            <a:ext cx="3816350" cy="1511300"/>
            <a:chOff x="113" y="3113"/>
            <a:chExt cx="2404" cy="952"/>
          </a:xfrm>
        </p:grpSpPr>
        <p:pic>
          <p:nvPicPr>
            <p:cNvPr id="12314" name="Picture 79" descr="未标题-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3" y="3113"/>
              <a:ext cx="855" cy="9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15" name="AutoShape 27"/>
            <p:cNvSpPr/>
            <p:nvPr/>
          </p:nvSpPr>
          <p:spPr>
            <a:xfrm>
              <a:off x="1066" y="3430"/>
              <a:ext cx="1451" cy="318"/>
            </a:xfrm>
            <a:prstGeom prst="wedgeRoundRectCallout">
              <a:avLst>
                <a:gd name="adj1" fmla="val -57926"/>
                <a:gd name="adj2" fmla="val -12894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2000" b="1">
                  <a:solidFill>
                    <a:schemeClr val="tx1"/>
                  </a:solidFill>
                </a:rPr>
                <a:t>10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个十是一百。</a:t>
              </a:r>
              <a:endParaRPr lang="zh-CN" altLang="en-US" sz="2000" b="1" dirty="0">
                <a:solidFill>
                  <a:schemeClr val="tx1"/>
                </a:solidFill>
                <a:latin typeface="楷体_GB2312" pitchFamily="49" charset="-122"/>
              </a:endParaRPr>
            </a:p>
          </p:txBody>
        </p:sp>
      </p:grpSp>
      <p:pic>
        <p:nvPicPr>
          <p:cNvPr id="12291" name="Picture 93" descr="未标题-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238" y="1989138"/>
            <a:ext cx="2663825" cy="2332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+mj-ea"/>
                <a:cs typeface="+mj-cs"/>
              </a:rPr>
              <a:t>三、</a:t>
            </a: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+mj-ea"/>
                <a:cs typeface="+mj-cs"/>
              </a:rPr>
              <a:t>探究新知</a:t>
            </a:r>
            <a:endParaRPr kumimoji="0" lang="zh-CN" alt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+mj-ea"/>
              <a:cs typeface="+mj-cs"/>
            </a:endParaRPr>
          </a:p>
        </p:txBody>
      </p:sp>
      <p:sp>
        <p:nvSpPr>
          <p:cNvPr id="12293" name="Rectangle 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44" name="TextBox 5"/>
          <p:cNvSpPr txBox="1">
            <a:spLocks noChangeArrowheads="1"/>
          </p:cNvSpPr>
          <p:nvPr/>
        </p:nvSpPr>
        <p:spPr bwMode="auto">
          <a:xfrm>
            <a:off x="2787650" y="4365625"/>
            <a:ext cx="1814513" cy="412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九百七十、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45" name="TextBox 5"/>
          <p:cNvSpPr txBox="1">
            <a:spLocks noChangeArrowheads="1"/>
          </p:cNvSpPr>
          <p:nvPr/>
        </p:nvSpPr>
        <p:spPr bwMode="auto">
          <a:xfrm>
            <a:off x="4102100" y="4365625"/>
            <a:ext cx="1814513" cy="412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九百八十、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46" name="TextBox 5"/>
          <p:cNvSpPr txBox="1">
            <a:spLocks noChangeArrowheads="1"/>
          </p:cNvSpPr>
          <p:nvPr/>
        </p:nvSpPr>
        <p:spPr bwMode="auto">
          <a:xfrm>
            <a:off x="5418138" y="4365625"/>
            <a:ext cx="1814513" cy="412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九百九十、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47" name="TextBox 5"/>
          <p:cNvSpPr txBox="1">
            <a:spLocks noChangeArrowheads="1"/>
          </p:cNvSpPr>
          <p:nvPr/>
        </p:nvSpPr>
        <p:spPr bwMode="auto">
          <a:xfrm>
            <a:off x="6732588" y="4365625"/>
            <a:ext cx="1814513" cy="412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一千。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86" name="TextBox 5"/>
          <p:cNvSpPr txBox="1">
            <a:spLocks noChangeArrowheads="1"/>
          </p:cNvSpPr>
          <p:nvPr/>
        </p:nvSpPr>
        <p:spPr bwMode="auto">
          <a:xfrm>
            <a:off x="1471613" y="4365625"/>
            <a:ext cx="1814513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九百六十、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grpSp>
        <p:nvGrpSpPr>
          <p:cNvPr id="8269" name="Group 77"/>
          <p:cNvGrpSpPr/>
          <p:nvPr/>
        </p:nvGrpSpPr>
        <p:grpSpPr>
          <a:xfrm>
            <a:off x="179388" y="4941888"/>
            <a:ext cx="4076700" cy="1511300"/>
            <a:chOff x="385" y="3159"/>
            <a:chExt cx="2568" cy="952"/>
          </a:xfrm>
        </p:grpSpPr>
        <p:pic>
          <p:nvPicPr>
            <p:cNvPr id="12312" name="Picture 72" descr="未标题-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85" y="3159"/>
              <a:ext cx="855" cy="9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13" name="AutoShape 27"/>
            <p:cNvSpPr/>
            <p:nvPr/>
          </p:nvSpPr>
          <p:spPr>
            <a:xfrm>
              <a:off x="1338" y="3249"/>
              <a:ext cx="1615" cy="596"/>
            </a:xfrm>
            <a:prstGeom prst="wedgeRoundRectCallout">
              <a:avLst>
                <a:gd name="adj1" fmla="val -57866"/>
                <a:gd name="adj2" fmla="val 7014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计数器上从右边起</a:t>
              </a:r>
              <a:endParaRPr lang="en-US" altLang="zh-CN" sz="2000" b="1">
                <a:solidFill>
                  <a:schemeClr val="tx1"/>
                </a:solidFill>
                <a:latin typeface="楷体_GB2312" pitchFamily="49" charset="-122"/>
              </a:endParaRPr>
            </a:p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第四位是千位。</a:t>
              </a:r>
              <a:endParaRPr lang="zh-CN" altLang="en-US" sz="2000" b="1" dirty="0">
                <a:solidFill>
                  <a:schemeClr val="tx1"/>
                </a:solidFill>
                <a:latin typeface="楷体_GB2312" pitchFamily="49" charset="-122"/>
              </a:endParaRPr>
            </a:p>
          </p:txBody>
        </p:sp>
      </p:grpSp>
      <p:grpSp>
        <p:nvGrpSpPr>
          <p:cNvPr id="8275" name="Group 83"/>
          <p:cNvGrpSpPr/>
          <p:nvPr/>
        </p:nvGrpSpPr>
        <p:grpSpPr>
          <a:xfrm>
            <a:off x="4932363" y="4748213"/>
            <a:ext cx="3879850" cy="1584325"/>
            <a:chOff x="3016" y="3113"/>
            <a:chExt cx="2444" cy="998"/>
          </a:xfrm>
        </p:grpSpPr>
        <p:sp>
          <p:nvSpPr>
            <p:cNvPr id="12310" name="AutoShape 27"/>
            <p:cNvSpPr/>
            <p:nvPr/>
          </p:nvSpPr>
          <p:spPr>
            <a:xfrm>
              <a:off x="3016" y="3430"/>
              <a:ext cx="1542" cy="317"/>
            </a:xfrm>
            <a:prstGeom prst="wedgeRoundRectCallout">
              <a:avLst>
                <a:gd name="adj1" fmla="val 61347"/>
                <a:gd name="adj2" fmla="val 13093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2000" b="1">
                  <a:solidFill>
                    <a:schemeClr val="tx1"/>
                  </a:solidFill>
                </a:rPr>
                <a:t>10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_GB2312" pitchFamily="49" charset="-122"/>
                </a:rPr>
                <a:t>个一百是一千。</a:t>
              </a:r>
              <a:endParaRPr lang="zh-CN" altLang="en-US" sz="2000" b="1" dirty="0">
                <a:solidFill>
                  <a:schemeClr val="tx1"/>
                </a:solidFill>
                <a:latin typeface="楷体_GB2312" pitchFamily="49" charset="-122"/>
              </a:endParaRPr>
            </a:p>
          </p:txBody>
        </p:sp>
        <p:pic>
          <p:nvPicPr>
            <p:cNvPr id="12311" name="Picture 82" descr="未标题-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58" y="3113"/>
              <a:ext cx="902" cy="99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8277" name="Picture 5" descr="珠子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963" y="2468563"/>
            <a:ext cx="315912" cy="16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78" name="Picture 5" descr="珠子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963" y="2324100"/>
            <a:ext cx="315912" cy="176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79" name="Picture 5" descr="珠子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963" y="2179638"/>
            <a:ext cx="315912" cy="16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80" name="Picture 5" descr="珠子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963" y="1685925"/>
            <a:ext cx="315912" cy="16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81" name="Picture 5" descr="珠子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575" y="1685925"/>
            <a:ext cx="315913" cy="16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82" name="Picture 5" descr="珠子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250" y="3338513"/>
            <a:ext cx="315913" cy="160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84" name="Picture 92" descr="未标题-15"/>
          <p:cNvPicPr>
            <a:picLocks noChangeAspect="1"/>
          </p:cNvPicPr>
          <p:nvPr/>
        </p:nvPicPr>
        <p:blipFill>
          <a:blip r:embed="rId5"/>
          <a:srcRect b="-101"/>
          <a:stretch>
            <a:fillRect/>
          </a:stretch>
        </p:blipFill>
        <p:spPr>
          <a:xfrm>
            <a:off x="3708400" y="2098675"/>
            <a:ext cx="512763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92" descr="未标题-15"/>
          <p:cNvPicPr>
            <a:picLocks noChangeAspect="1"/>
          </p:cNvPicPr>
          <p:nvPr/>
        </p:nvPicPr>
        <p:blipFill>
          <a:blip r:embed="rId6"/>
          <a:srcRect b="-151"/>
          <a:stretch>
            <a:fillRect/>
          </a:stretch>
        </p:blipFill>
        <p:spPr>
          <a:xfrm>
            <a:off x="4264025" y="2625725"/>
            <a:ext cx="512763" cy="1057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9" name="TextBox 5"/>
          <p:cNvSpPr txBox="1"/>
          <p:nvPr/>
        </p:nvSpPr>
        <p:spPr>
          <a:xfrm>
            <a:off x="573088" y="1482725"/>
            <a:ext cx="5513387" cy="573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000" b="1" dirty="0">
                <a:solidFill>
                  <a:schemeClr val="tx1"/>
                </a:solidFill>
                <a:latin typeface="楷体_GB2312" pitchFamily="49" charset="-122"/>
              </a:rPr>
              <a:t>数数。</a:t>
            </a:r>
            <a:endParaRPr lang="en-US" altLang="zh-CN" sz="3000" b="1">
              <a:solidFill>
                <a:schemeClr val="tx1"/>
              </a:solidFill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8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7" dur="500"/>
                                        <p:tgtEl>
                                          <p:spTgt spid="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8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8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9" dur="500"/>
                                        <p:tgtEl>
                                          <p:spTgt spid="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72" name="Picture 71" descr="p71-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7400" y="4505325"/>
            <a:ext cx="2400300" cy="2308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+mj-ea"/>
                <a:cs typeface="+mj-cs"/>
              </a:rPr>
              <a:t>三、巩固练习</a:t>
            </a:r>
            <a:endParaRPr kumimoji="0" lang="zh-CN" alt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+mj-ea"/>
              <a:cs typeface="+mj-cs"/>
            </a:endParaRPr>
          </a:p>
        </p:txBody>
      </p:sp>
      <p:sp>
        <p:nvSpPr>
          <p:cNvPr id="13316" name="Rectangle 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323850" y="1484313"/>
            <a:ext cx="8135938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（一）数一数，在计数器上边拨珠边数数</a:t>
            </a:r>
            <a:endParaRPr kumimoji="0" lang="zh-CN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596900" y="2349500"/>
            <a:ext cx="81375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000" b="1">
                <a:solidFill>
                  <a:schemeClr val="tx1"/>
                </a:solidFill>
              </a:rPr>
              <a:t>1. </a:t>
            </a:r>
            <a:r>
              <a:rPr lang="zh-CN" altLang="en-US" sz="2000" b="1" dirty="0">
                <a:solidFill>
                  <a:schemeClr val="tx1"/>
                </a:solidFill>
                <a:latin typeface="楷体_GB2312" pitchFamily="49" charset="-122"/>
              </a:rPr>
              <a:t>从一百起，一个一个地数到一百二十。</a:t>
            </a: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201613" y="3087688"/>
            <a:ext cx="1814513" cy="412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一百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1009650" y="3087688"/>
            <a:ext cx="1814513" cy="412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一百零一、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2319338" y="3068638"/>
            <a:ext cx="181451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一百零二、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3616325" y="3087688"/>
            <a:ext cx="1814513" cy="412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一百零三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4930775" y="3068638"/>
            <a:ext cx="1814513" cy="412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一百零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四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31" name="TextBox 5"/>
          <p:cNvSpPr txBox="1">
            <a:spLocks noChangeArrowheads="1"/>
          </p:cNvSpPr>
          <p:nvPr/>
        </p:nvSpPr>
        <p:spPr bwMode="auto">
          <a:xfrm>
            <a:off x="6210300" y="3068638"/>
            <a:ext cx="1814513" cy="412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一百零五、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7551738" y="3068638"/>
            <a:ext cx="1592263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一百零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六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201613" y="3608388"/>
            <a:ext cx="181451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一百零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七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1520825" y="3608388"/>
            <a:ext cx="181451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一百零八、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35" name="TextBox 5"/>
          <p:cNvSpPr txBox="1">
            <a:spLocks noChangeArrowheads="1"/>
          </p:cNvSpPr>
          <p:nvPr/>
        </p:nvSpPr>
        <p:spPr bwMode="auto">
          <a:xfrm>
            <a:off x="2822575" y="3608388"/>
            <a:ext cx="181451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一百零九、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36" name="TextBox 5"/>
          <p:cNvSpPr txBox="1">
            <a:spLocks noChangeArrowheads="1"/>
          </p:cNvSpPr>
          <p:nvPr/>
        </p:nvSpPr>
        <p:spPr bwMode="auto">
          <a:xfrm>
            <a:off x="4111625" y="3608388"/>
            <a:ext cx="181451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一百一十、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5408613" y="3608388"/>
            <a:ext cx="181451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一百一十一、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6948488" y="3608388"/>
            <a:ext cx="181451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一百一十二、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41" name="TextBox 5"/>
          <p:cNvSpPr txBox="1">
            <a:spLocks noChangeArrowheads="1"/>
          </p:cNvSpPr>
          <p:nvPr/>
        </p:nvSpPr>
        <p:spPr bwMode="auto">
          <a:xfrm>
            <a:off x="201613" y="4159250"/>
            <a:ext cx="181451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一百一十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三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1785938" y="4159250"/>
            <a:ext cx="181451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一百一十四、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43" name="TextBox 5"/>
          <p:cNvSpPr txBox="1">
            <a:spLocks noChangeArrowheads="1"/>
          </p:cNvSpPr>
          <p:nvPr/>
        </p:nvSpPr>
        <p:spPr bwMode="auto">
          <a:xfrm>
            <a:off x="3343275" y="4159250"/>
            <a:ext cx="181451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一百一十五、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44" name="TextBox 5"/>
          <p:cNvSpPr txBox="1">
            <a:spLocks noChangeArrowheads="1"/>
          </p:cNvSpPr>
          <p:nvPr/>
        </p:nvSpPr>
        <p:spPr bwMode="auto">
          <a:xfrm>
            <a:off x="4908550" y="4159250"/>
            <a:ext cx="181451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一百一十六、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45" name="TextBox 5"/>
          <p:cNvSpPr txBox="1">
            <a:spLocks noChangeArrowheads="1"/>
          </p:cNvSpPr>
          <p:nvPr/>
        </p:nvSpPr>
        <p:spPr bwMode="auto">
          <a:xfrm>
            <a:off x="6632575" y="4159250"/>
            <a:ext cx="181451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一百一十七、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46" name="TextBox 5"/>
          <p:cNvSpPr txBox="1">
            <a:spLocks noChangeArrowheads="1"/>
          </p:cNvSpPr>
          <p:nvPr/>
        </p:nvSpPr>
        <p:spPr bwMode="auto">
          <a:xfrm>
            <a:off x="201613" y="4789488"/>
            <a:ext cx="181451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一百一十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八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47" name="TextBox 5"/>
          <p:cNvSpPr txBox="1">
            <a:spLocks noChangeArrowheads="1"/>
          </p:cNvSpPr>
          <p:nvPr/>
        </p:nvSpPr>
        <p:spPr bwMode="auto">
          <a:xfrm>
            <a:off x="1785938" y="4789488"/>
            <a:ext cx="181451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一百一十九、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3343275" y="4789488"/>
            <a:ext cx="1814513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ea"/>
                <a:ea typeface="楷体_GB2312"/>
                <a:cs typeface="+mn-cs"/>
              </a:rPr>
              <a:t>一百二十。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ea"/>
              <a:ea typeface="楷体_GB2312"/>
              <a:cs typeface="+mn-cs"/>
            </a:endParaRPr>
          </a:p>
        </p:txBody>
      </p:sp>
      <p:sp>
        <p:nvSpPr>
          <p:cNvPr id="58" name="Oval 31"/>
          <p:cNvSpPr/>
          <p:nvPr/>
        </p:nvSpPr>
        <p:spPr>
          <a:xfrm>
            <a:off x="6488113" y="6189663"/>
            <a:ext cx="279400" cy="139700"/>
          </a:xfrm>
          <a:prstGeom prst="ellipse">
            <a:avLst/>
          </a:prstGeom>
          <a:solidFill>
            <a:srgbClr val="59D5D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2" name="Oval 31"/>
          <p:cNvSpPr/>
          <p:nvPr/>
        </p:nvSpPr>
        <p:spPr>
          <a:xfrm>
            <a:off x="7219950" y="6197600"/>
            <a:ext cx="279400" cy="139700"/>
          </a:xfrm>
          <a:prstGeom prst="ellipse">
            <a:avLst/>
          </a:prstGeom>
          <a:solidFill>
            <a:srgbClr val="59D5D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3" name="Oval 31"/>
          <p:cNvSpPr/>
          <p:nvPr/>
        </p:nvSpPr>
        <p:spPr>
          <a:xfrm>
            <a:off x="7219950" y="6056313"/>
            <a:ext cx="279400" cy="139700"/>
          </a:xfrm>
          <a:prstGeom prst="ellipse">
            <a:avLst/>
          </a:prstGeom>
          <a:solidFill>
            <a:srgbClr val="59D5D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4" name="Oval 31"/>
          <p:cNvSpPr/>
          <p:nvPr/>
        </p:nvSpPr>
        <p:spPr>
          <a:xfrm>
            <a:off x="7219950" y="5915025"/>
            <a:ext cx="279400" cy="139700"/>
          </a:xfrm>
          <a:prstGeom prst="ellipse">
            <a:avLst/>
          </a:prstGeom>
          <a:solidFill>
            <a:srgbClr val="59D5D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5" name="Oval 31"/>
          <p:cNvSpPr/>
          <p:nvPr/>
        </p:nvSpPr>
        <p:spPr>
          <a:xfrm>
            <a:off x="7219950" y="5773738"/>
            <a:ext cx="279400" cy="139700"/>
          </a:xfrm>
          <a:prstGeom prst="ellipse">
            <a:avLst/>
          </a:prstGeom>
          <a:solidFill>
            <a:srgbClr val="59D5D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6" name="Oval 31"/>
          <p:cNvSpPr/>
          <p:nvPr/>
        </p:nvSpPr>
        <p:spPr>
          <a:xfrm>
            <a:off x="7219950" y="5632450"/>
            <a:ext cx="279400" cy="139700"/>
          </a:xfrm>
          <a:prstGeom prst="ellipse">
            <a:avLst/>
          </a:prstGeom>
          <a:solidFill>
            <a:srgbClr val="59D5D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7" name="Oval 31"/>
          <p:cNvSpPr/>
          <p:nvPr/>
        </p:nvSpPr>
        <p:spPr>
          <a:xfrm>
            <a:off x="7219950" y="5491163"/>
            <a:ext cx="279400" cy="139700"/>
          </a:xfrm>
          <a:prstGeom prst="ellipse">
            <a:avLst/>
          </a:prstGeom>
          <a:solidFill>
            <a:srgbClr val="59D5D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8" name="Oval 31"/>
          <p:cNvSpPr/>
          <p:nvPr/>
        </p:nvSpPr>
        <p:spPr>
          <a:xfrm>
            <a:off x="7219950" y="5349875"/>
            <a:ext cx="279400" cy="139700"/>
          </a:xfrm>
          <a:prstGeom prst="ellipse">
            <a:avLst/>
          </a:prstGeom>
          <a:solidFill>
            <a:srgbClr val="59D5D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9" name="Oval 31"/>
          <p:cNvSpPr/>
          <p:nvPr/>
        </p:nvSpPr>
        <p:spPr>
          <a:xfrm>
            <a:off x="7219950" y="5208588"/>
            <a:ext cx="279400" cy="139700"/>
          </a:xfrm>
          <a:prstGeom prst="ellipse">
            <a:avLst/>
          </a:prstGeom>
          <a:solidFill>
            <a:srgbClr val="59D5D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10" name="Oval 31"/>
          <p:cNvSpPr/>
          <p:nvPr/>
        </p:nvSpPr>
        <p:spPr>
          <a:xfrm>
            <a:off x="7219950" y="5067300"/>
            <a:ext cx="279400" cy="139700"/>
          </a:xfrm>
          <a:prstGeom prst="ellipse">
            <a:avLst/>
          </a:prstGeom>
          <a:solidFill>
            <a:srgbClr val="59D5D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11" name="Oval 31"/>
          <p:cNvSpPr/>
          <p:nvPr/>
        </p:nvSpPr>
        <p:spPr>
          <a:xfrm>
            <a:off x="6837363" y="6189663"/>
            <a:ext cx="279400" cy="139700"/>
          </a:xfrm>
          <a:prstGeom prst="ellipse">
            <a:avLst/>
          </a:prstGeom>
          <a:solidFill>
            <a:srgbClr val="59D5D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  <p:sp>
        <p:nvSpPr>
          <p:cNvPr id="12" name="Oval 31"/>
          <p:cNvSpPr/>
          <p:nvPr/>
        </p:nvSpPr>
        <p:spPr>
          <a:xfrm>
            <a:off x="6837363" y="6046788"/>
            <a:ext cx="279400" cy="139700"/>
          </a:xfrm>
          <a:prstGeom prst="ellipse">
            <a:avLst/>
          </a:prstGeom>
          <a:solidFill>
            <a:srgbClr val="59D5D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tx1"/>
              </a:solidFill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7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8" grpId="0" animBg="1"/>
      <p:bldP spid="2" grpId="0" animBg="1"/>
      <p:bldP spid="2" grpId="1" animBg="1"/>
      <p:bldP spid="2" grpId="2" animBg="1"/>
      <p:bldP spid="2" grpId="3" animBg="1"/>
      <p:bldP spid="3" grpId="0" animBg="1"/>
      <p:bldP spid="3" grpId="1" animBg="1"/>
      <p:bldP spid="3" grpId="2" animBg="1"/>
      <p:bldP spid="3" grpId="3" animBg="1"/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楷体_GB2312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楷体_GB2312" pitchFamily="49" charset="-122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楷体_GB2312" pitchFamily="49" charset="-122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默认设计模板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楷体_GB2312" pitchFamily="49" charset="-122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楷体_GB2312" pitchFamily="49" charset="-122"/>
            <a:ea typeface="楷体_GB2312" pitchFamily="49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楷体_GB2312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楷体_GB2312" pitchFamily="49" charset="-122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楷体_GB2312" pitchFamily="49" charset="-122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1131</Words>
  <Application>WPS 演示</Application>
  <PresentationFormat>在屏幕上显示</PresentationFormat>
  <Paragraphs>258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楷体_GB2312</vt:lpstr>
      <vt:lpstr>新宋体</vt:lpstr>
      <vt:lpstr>Times New Roman</vt:lpstr>
      <vt:lpstr>楷体_GB2312</vt:lpstr>
      <vt:lpstr>微软雅黑</vt:lpstr>
      <vt:lpstr>Arial Unicode MS</vt:lpstr>
      <vt:lpstr>Calibri</vt:lpstr>
      <vt:lpstr>楷体_GB2312</vt:lpstr>
      <vt:lpstr>默认设计模板</vt:lpstr>
      <vt:lpstr>3_默认设计模板</vt:lpstr>
      <vt:lpstr>1_默认设计模板</vt:lpstr>
      <vt:lpstr>PowerPoint 演示文稿</vt:lpstr>
      <vt:lpstr>PowerPoint 演示文稿</vt:lpstr>
      <vt:lpstr>一、情境导入</vt:lpstr>
      <vt:lpstr>二、探究新知</vt:lpstr>
      <vt:lpstr>二、探究新知</vt:lpstr>
      <vt:lpstr>二、探究新知</vt:lpstr>
      <vt:lpstr>二、探究新知</vt:lpstr>
      <vt:lpstr>三、探究新知</vt:lpstr>
      <vt:lpstr>三、巩固练习</vt:lpstr>
      <vt:lpstr>三、巩固练习</vt:lpstr>
      <vt:lpstr>三、巩固练习</vt:lpstr>
      <vt:lpstr>三、巩固练习</vt:lpstr>
      <vt:lpstr>三、巩固练习</vt:lpstr>
      <vt:lpstr>四、课堂小结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数学 二年级下册 教学参考 多媒体资源</dc:title>
  <dc:creator>M</dc:creator>
  <cp:lastModifiedBy>WPS_1559729307</cp:lastModifiedBy>
  <cp:revision>379</cp:revision>
  <dcterms:created xsi:type="dcterms:W3CDTF">2012-03-15T05:58:00Z</dcterms:created>
  <dcterms:modified xsi:type="dcterms:W3CDTF">2019-06-12T02:57:51Z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