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6"/>
  </p:notesMasterIdLst>
  <p:handoutMasterIdLst>
    <p:handoutMasterId r:id="rId37"/>
  </p:handoutMasterIdLst>
  <p:sldIdLst>
    <p:sldId id="257" r:id="rId4"/>
    <p:sldId id="258" r:id="rId5"/>
    <p:sldId id="350" r:id="rId6"/>
    <p:sldId id="259" r:id="rId7"/>
    <p:sldId id="260" r:id="rId8"/>
    <p:sldId id="261" r:id="rId9"/>
    <p:sldId id="262" r:id="rId10"/>
    <p:sldId id="349" r:id="rId11"/>
    <p:sldId id="264" r:id="rId12"/>
    <p:sldId id="302" r:id="rId13"/>
    <p:sldId id="266" r:id="rId14"/>
    <p:sldId id="286" r:id="rId15"/>
    <p:sldId id="306" r:id="rId16"/>
    <p:sldId id="304" r:id="rId17"/>
    <p:sldId id="273" r:id="rId18"/>
    <p:sldId id="274" r:id="rId19"/>
    <p:sldId id="278" r:id="rId20"/>
    <p:sldId id="279" r:id="rId21"/>
    <p:sldId id="324" r:id="rId22"/>
    <p:sldId id="284" r:id="rId23"/>
    <p:sldId id="337" r:id="rId24"/>
    <p:sldId id="325" r:id="rId25"/>
    <p:sldId id="285" r:id="rId26"/>
    <p:sldId id="298" r:id="rId27"/>
    <p:sldId id="300" r:id="rId28"/>
    <p:sldId id="299" r:id="rId29"/>
    <p:sldId id="283" r:id="rId30"/>
    <p:sldId id="281" r:id="rId31"/>
    <p:sldId id="282" r:id="rId32"/>
    <p:sldId id="303" r:id="rId33"/>
    <p:sldId id="297" r:id="rId34"/>
    <p:sldId id="305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D08DC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27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13800" y="339725"/>
            <a:ext cx="2658533" cy="58372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39725"/>
            <a:ext cx="7821483" cy="58372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12204700" cy="6480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027" name="矩形 7"/>
          <p:cNvSpPr>
            <a:spLocks noChangeArrowheads="1"/>
          </p:cNvSpPr>
          <p:nvPr/>
        </p:nvSpPr>
        <p:spPr bwMode="auto">
          <a:xfrm>
            <a:off x="0" y="0"/>
            <a:ext cx="8401051" cy="3429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220" name="标题占位符 1"/>
          <p:cNvSpPr>
            <a:spLocks noGrp="1"/>
          </p:cNvSpPr>
          <p:nvPr>
            <p:ph type="title"/>
          </p:nvPr>
        </p:nvSpPr>
        <p:spPr>
          <a:xfrm>
            <a:off x="2434167" y="339725"/>
            <a:ext cx="9038167" cy="777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9" name="矩形 6"/>
          <p:cNvSpPr>
            <a:spLocks noChangeArrowheads="1"/>
          </p:cNvSpPr>
          <p:nvPr/>
        </p:nvSpPr>
        <p:spPr bwMode="auto">
          <a:xfrm>
            <a:off x="2832100" y="0"/>
            <a:ext cx="9359900" cy="347663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030" name="矩形 6"/>
          <p:cNvSpPr>
            <a:spLocks noChangeArrowheads="1"/>
          </p:cNvSpPr>
          <p:nvPr/>
        </p:nvSpPr>
        <p:spPr bwMode="auto">
          <a:xfrm>
            <a:off x="0" y="6742113"/>
            <a:ext cx="9840384" cy="115888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random/>
  </p:transition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716F7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rgbClr val="716F70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GIF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hyperlink" Target="&#35838;&#26412;&#24405;&#38899;\Module%203%20Unit%201%20Activity%203.mp3" TargetMode="Externa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wmf"/><Relationship Id="rId4" Type="http://schemas.openxmlformats.org/officeDocument/2006/relationships/control" Target="../activeX/activeX1.xml"/><Relationship Id="rId3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hyperlink" Target="M3%20&#26032;\Module%203%20Unit%201%20Activity%203.swf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7.jpeg"/><Relationship Id="rId3" Type="http://schemas.openxmlformats.org/officeDocument/2006/relationships/hyperlink" Target="&#35838;&#26412;&#24405;&#38899;\Module%203%20Unit%201%20Activity%202.mp3" TargetMode="External"/><Relationship Id="rId2" Type="http://schemas.openxmlformats.org/officeDocument/2006/relationships/image" Target="../media/image16.GIF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5" name="Picture 7" descr="pic04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857">
            <a:off x="9834821" y="1339641"/>
            <a:ext cx="1622353" cy="11313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9" descr="bottom"/>
          <p:cNvPicPr>
            <a:picLocks noChangeAspect="1"/>
          </p:cNvPicPr>
          <p:nvPr/>
        </p:nvPicPr>
        <p:blipFill>
          <a:blip r:embed="rId2"/>
          <a:srcRect r="36208"/>
          <a:stretch>
            <a:fillRect/>
          </a:stretch>
        </p:blipFill>
        <p:spPr>
          <a:xfrm>
            <a:off x="972779" y="5786749"/>
            <a:ext cx="10246441" cy="1070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555" y="3150870"/>
            <a:ext cx="8046720" cy="2386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11" descr="sun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714" y="697327"/>
            <a:ext cx="1681057" cy="1707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WordArt 2"/>
          <p:cNvSpPr>
            <a:spLocks noTextEdit="1"/>
          </p:cNvSpPr>
          <p:nvPr/>
        </p:nvSpPr>
        <p:spPr>
          <a:xfrm>
            <a:off x="3449320" y="1300480"/>
            <a:ext cx="5872480" cy="238379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6"/>
              </a:avLst>
            </a:prstTxWarp>
            <a:normAutofit/>
          </a:bodyPr>
          <a:p>
            <a:pPr algn="ctr" eaLnBrk="0" hangingPunct="0"/>
            <a:r>
              <a:rPr lang="zh-CN" altLang="en-US" sz="5380" b="1">
                <a:ln w="12700" cap="flat" cmpd="sng">
                  <a:solidFill>
                    <a:srgbClr val="008000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Show Time</a:t>
            </a:r>
            <a:endParaRPr lang="zh-CN" altLang="en-US" sz="5380" b="1">
              <a:ln w="12700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19457"/>
          <p:cNvSpPr>
            <a:spLocks noGrp="1"/>
          </p:cNvSpPr>
          <p:nvPr>
            <p:ph type="title"/>
          </p:nvPr>
        </p:nvSpPr>
        <p:spPr>
          <a:xfrm>
            <a:off x="3348990" y="441325"/>
            <a:ext cx="6092190" cy="777875"/>
          </a:xfrm>
        </p:spPr>
        <p:txBody>
          <a:bodyPr anchor="ctr"/>
          <a:p>
            <a:r>
              <a:rPr lang="en-US" altLang="zh-CN" sz="3600">
                <a:solidFill>
                  <a:srgbClr val="000099"/>
                </a:solidFill>
                <a:latin typeface="Times New Roman" panose="02020603050405020304" pitchFamily="18" charset="0"/>
                <a:hlinkClick r:id="rId1" action="ppaction://hlinkfile"/>
              </a:rPr>
              <a:t>Listen and take notes.</a:t>
            </a:r>
            <a:endParaRPr lang="en-US" altLang="zh-CN" sz="3600">
              <a:solidFill>
                <a:srgbClr val="000099"/>
              </a:solidFill>
              <a:latin typeface="Times New Roman" panose="02020603050405020304" pitchFamily="18" charset="0"/>
              <a:hlinkClick r:id="rId1" action="ppaction://hlinkfile"/>
            </a:endParaRPr>
          </a:p>
        </p:txBody>
      </p:sp>
      <p:graphicFrame>
        <p:nvGraphicFramePr>
          <p:cNvPr id="19527" name="内容占位符 19526"/>
          <p:cNvGraphicFramePr/>
          <p:nvPr>
            <p:ph idx="1"/>
          </p:nvPr>
        </p:nvGraphicFramePr>
        <p:xfrm>
          <a:off x="1981200" y="1219200"/>
          <a:ext cx="8458200" cy="4613275"/>
        </p:xfrm>
        <a:graphic>
          <a:graphicData uri="http://schemas.openxmlformats.org/drawingml/2006/table">
            <a:tbl>
              <a:tblPr/>
              <a:tblGrid>
                <a:gridCol w="3759200"/>
                <a:gridCol w="4699000"/>
              </a:tblGrid>
              <a:tr h="533400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Facts about Deng Yaping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66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When she was five,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she____________________________.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7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When she was twenty-four,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she____________________.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41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After she stopped playing,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she began to</a:t>
                      </a:r>
                      <a:r>
                        <a:rPr lang="en-US" altLang="zh-CN"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______________ ____________________ in Beijing.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After seven years’ study abroad,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she_____________________________________________.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510" name="矩形 19509"/>
          <p:cNvSpPr/>
          <p:nvPr/>
        </p:nvSpPr>
        <p:spPr>
          <a:xfrm>
            <a:off x="6705600" y="1752600"/>
            <a:ext cx="33039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started playing table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13" name="矩形 19512"/>
          <p:cNvSpPr/>
          <p:nvPr/>
        </p:nvSpPr>
        <p:spPr>
          <a:xfrm>
            <a:off x="5791200" y="2160588"/>
            <a:ext cx="10915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tennis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15" name="矩形 19514"/>
          <p:cNvSpPr/>
          <p:nvPr/>
        </p:nvSpPr>
        <p:spPr>
          <a:xfrm>
            <a:off x="6858000" y="2895600"/>
            <a:ext cx="25831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stopped playing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18" name="矩形 19517"/>
          <p:cNvSpPr/>
          <p:nvPr/>
        </p:nvSpPr>
        <p:spPr>
          <a:xfrm>
            <a:off x="8001000" y="3581400"/>
            <a:ext cx="1397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study at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20" name="矩形 19519"/>
          <p:cNvSpPr/>
          <p:nvPr/>
        </p:nvSpPr>
        <p:spPr>
          <a:xfrm>
            <a:off x="6019800" y="4038600"/>
            <a:ext cx="32423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Tsinghua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University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22" name="矩形 19521"/>
          <p:cNvSpPr/>
          <p:nvPr/>
        </p:nvSpPr>
        <p:spPr>
          <a:xfrm>
            <a:off x="6400800" y="4876800"/>
            <a:ext cx="4831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completed her doctor's degree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26" name="矩形 19525"/>
          <p:cNvSpPr/>
          <p:nvPr/>
        </p:nvSpPr>
        <p:spPr>
          <a:xfrm>
            <a:off x="5867400" y="5284788"/>
            <a:ext cx="395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at Cambridge University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95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95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95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95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95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95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95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0" grpId="0"/>
      <p:bldP spid="19513" grpId="0"/>
      <p:bldP spid="19515" grpId="0"/>
      <p:bldP spid="19518" grpId="0"/>
      <p:bldP spid="19520" grpId="0"/>
      <p:bldP spid="19522" grpId="0"/>
      <p:bldP spid="195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WordArt 2"/>
          <p:cNvSpPr>
            <a:spLocks noTextEdit="1"/>
          </p:cNvSpPr>
          <p:nvPr/>
        </p:nvSpPr>
        <p:spPr>
          <a:xfrm>
            <a:off x="2821940" y="534670"/>
            <a:ext cx="5152390" cy="4781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/>
            <a:r>
              <a:rPr lang="zh-CN" altLang="en-US" sz="4035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Read aloud</a:t>
            </a:r>
            <a:endParaRPr lang="zh-CN" altLang="en-US" sz="4035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13314" name="Picture 3" descr="1230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5395" y="374015"/>
            <a:ext cx="1020445" cy="638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8"/>
          <p:cNvSpPr txBox="1"/>
          <p:nvPr/>
        </p:nvSpPr>
        <p:spPr>
          <a:xfrm>
            <a:off x="2253585" y="2061741"/>
            <a:ext cx="5720930" cy="574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14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272" name="Picture 11" descr="2003122110441764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5" y="6457950"/>
            <a:ext cx="12149455" cy="260350"/>
          </a:xfrm>
          <a:prstGeom prst="rect">
            <a:avLst/>
          </a:prstGeom>
          <a:noFill/>
          <a:ln w="9525">
            <a:noFill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2" name="" r:id="rId4" imgW="10352405" imgH="5426075"/>
        </mc:Choice>
        <mc:Fallback>
          <p:control name="" r:id="rId4" imgW="10352405" imgH="5426075">
            <p:pic>
              <p:nvPicPr>
                <p:cNvPr id="0" name="Host Control  1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34390" y="1200150"/>
                  <a:ext cx="10352405" cy="542607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WordArt 2"/>
          <p:cNvSpPr>
            <a:spLocks noTextEdit="1"/>
          </p:cNvSpPr>
          <p:nvPr/>
        </p:nvSpPr>
        <p:spPr>
          <a:xfrm>
            <a:off x="62230" y="111760"/>
            <a:ext cx="2503170" cy="585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en-US" altLang="zh-CN" sz="4035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I love reciting</a:t>
            </a:r>
            <a:endParaRPr lang="en-US" altLang="zh-CN" sz="4035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20482" name="文本占位符 16386"/>
          <p:cNvSpPr>
            <a:spLocks noGrp="1"/>
          </p:cNvSpPr>
          <p:nvPr/>
        </p:nvSpPr>
        <p:spPr>
          <a:xfrm>
            <a:off x="173355" y="573405"/>
            <a:ext cx="11845290" cy="6048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rgbClr val="716F7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b="0" i="0" u="none" kern="1200" baseline="0">
                <a:solidFill>
                  <a:srgbClr val="716F70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rgbClr val="716F70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rgbClr val="716F70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716F70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716F70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716F70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716F70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716F7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</a:rPr>
              <a:t>Ms Li:</a:t>
            </a:r>
            <a:r>
              <a:rPr lang="en-US" altLang="zh-CN" sz="3200" err="1">
                <a:solidFill>
                  <a:schemeClr val="tx1"/>
                </a:solidFill>
                <a:latin typeface="Times New Roman" panose="02020603050405020304" pitchFamily="18" charset="0"/>
              </a:rPr>
              <a:t>  Daming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</a:rPr>
              <a:t>, who is your hero? Who ....</a:t>
            </a:r>
            <a:endParaRPr lang="en-US" altLang="zh-CN" sz="320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 err="1">
                <a:solidFill>
                  <a:srgbClr val="0D08DC"/>
                </a:solidFill>
                <a:latin typeface="Times New Roman" panose="02020603050405020304" pitchFamily="18" charset="0"/>
              </a:rPr>
              <a:t>Daming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3200" err="1">
                <a:solidFill>
                  <a:srgbClr val="0D08DC"/>
                </a:solidFill>
                <a:latin typeface="Times New Roman" panose="02020603050405020304" pitchFamily="18" charset="0"/>
              </a:rPr>
              <a:t> Deng Yaping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</a:rPr>
              <a:t>! She’s my hero because ..., 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and I love ......</a:t>
            </a:r>
            <a:endParaRPr lang="en-US" altLang="zh-CN" sz="3200">
              <a:solidFill>
                <a:srgbClr val="0D08D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</a:rPr>
              <a:t>Ms Li: Tell us about her.</a:t>
            </a:r>
            <a:endParaRPr lang="en-US" altLang="zh-CN" sz="320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 err="1">
                <a:solidFill>
                  <a:srgbClr val="0D08DC"/>
                </a:solidFill>
                <a:latin typeface="Times New Roman" panose="02020603050405020304" pitchFamily="18" charset="0"/>
              </a:rPr>
              <a:t>Daming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</a:rPr>
              <a:t>: Well, she started ....when  ...... She trained hard,......</a:t>
            </a:r>
            <a:endParaRPr lang="en-US" altLang="zh-CN" sz="3200">
              <a:solidFill>
                <a:srgbClr val="0D08D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</a:rPr>
              <a:t>Ms Li: And what competitions .....?</a:t>
            </a:r>
            <a:endParaRPr lang="en-US" altLang="zh-CN" sz="320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 err="1">
                <a:solidFill>
                  <a:srgbClr val="0D08DC"/>
                </a:solidFill>
                <a:latin typeface="Times New Roman" panose="02020603050405020304" pitchFamily="18" charset="0"/>
              </a:rPr>
              <a:t>Da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err="1">
                <a:solidFill>
                  <a:srgbClr val="0D08DC"/>
                </a:solidFill>
                <a:latin typeface="Times New Roman" panose="02020603050405020304" pitchFamily="18" charset="0"/>
              </a:rPr>
              <a:t>ming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</a:rPr>
              <a:t>: ......, </a:t>
            </a:r>
            <a:r>
              <a:rPr lang="en-US" altLang="zh-CN" sz="3200" dirty="0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......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four gold medals in the Olympics. She stopped......when .....</a:t>
            </a:r>
            <a:endParaRPr lang="en-US" altLang="zh-CN" sz="3200">
              <a:solidFill>
                <a:srgbClr val="0D08DC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7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Ms Li: What did she do after that?</a:t>
            </a:r>
            <a:endParaRPr lang="en-US" altLang="zh-CN" sz="320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 err="1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Daming: She ...... study at Tsinghua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 University in Beijing and then attended university abroad. Her English wasn’t ...... Once again she worked hard, and seven years later, .........at  Cambridge University. .......!</a:t>
            </a:r>
            <a:endParaRPr lang="en-US" altLang="zh-CN" sz="3200">
              <a:solidFill>
                <a:srgbClr val="0D08DC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Ms Li: That’s amazing!</a:t>
            </a:r>
            <a:endParaRPr lang="en-US" altLang="zh-CN" sz="320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 err="1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Daming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: Yes. Deng says that ........</a:t>
            </a:r>
            <a:endParaRPr lang="en-US" altLang="zh-CN" sz="3200">
              <a:solidFill>
                <a:srgbClr val="0D08D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Ms Li: I see. Well, I think she’s a good student ....</a:t>
            </a:r>
            <a:endParaRPr lang="en-US" altLang="zh-CN" sz="320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200" err="1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Daming</a:t>
            </a:r>
            <a:r>
              <a:rPr lang="en-US" altLang="zh-CN" sz="3200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: Yes, and she....... She.........!               Ms Li:  She ......</a:t>
            </a:r>
            <a:endParaRPr lang="en-US" altLang="zh-CN">
              <a:solidFill>
                <a:srgbClr val="0D08D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ts val="20"/>
              </a:spcBef>
              <a:spcAft>
                <a:spcPts val="0"/>
              </a:spcAft>
              <a:buNone/>
            </a:pP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WordArt 4" descr="窄竖线"/>
          <p:cNvSpPr>
            <a:spLocks noTextEdit="1"/>
          </p:cNvSpPr>
          <p:nvPr/>
        </p:nvSpPr>
        <p:spPr>
          <a:xfrm>
            <a:off x="334010" y="294640"/>
            <a:ext cx="3244215" cy="6559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0000"/>
          </a:bodyPr>
          <a:p>
            <a:pPr algn="ctr"/>
            <a:r>
              <a:rPr lang="en-US" sz="4035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Summary </a:t>
            </a:r>
            <a:endParaRPr lang="en-US" sz="4035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26634" name="WordArt 4"/>
          <p:cNvSpPr>
            <a:spLocks noTextEdit="1"/>
          </p:cNvSpPr>
          <p:nvPr/>
        </p:nvSpPr>
        <p:spPr>
          <a:xfrm>
            <a:off x="1987550" y="1059180"/>
            <a:ext cx="8834755" cy="14389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/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1.What's Deng Yaping?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l"/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2.What did she do?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l"/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3. 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What can we learn from Den Yaping?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0422" name="Rectangle 6"/>
          <p:cNvSpPr/>
          <p:nvPr/>
        </p:nvSpPr>
        <p:spPr>
          <a:xfrm>
            <a:off x="813435" y="3320415"/>
            <a:ext cx="10009505" cy="24326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  <a:buNone/>
            </a:pP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Whatever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she does, she never </a:t>
            </a:r>
            <a:r>
              <a:rPr lang="en-US" altLang="zh-CN" sz="3135" b="1">
                <a:solidFill>
                  <a:schemeClr val="hlink"/>
                </a:solidFill>
                <a:latin typeface="Times New Roman" panose="02020603050405020304" pitchFamily="18" charset="0"/>
                <a:sym typeface="+mn-ea"/>
              </a:rPr>
              <a:t>gives up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!</a:t>
            </a:r>
            <a:endParaRPr lang="en-US" altLang="zh-CN" sz="3135" b="1">
              <a:latin typeface="Times New Roman" panose="02020603050405020304" pitchFamily="18" charset="0"/>
              <a:sym typeface="+mn-ea"/>
            </a:endParaRPr>
          </a:p>
          <a:p>
            <a:pPr>
              <a:buNone/>
            </a:pP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2.S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he isn’t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cleverer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than anyone else, but she has a  </a:t>
            </a:r>
            <a:endParaRPr lang="en-US" altLang="zh-CN" sz="3135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   very strong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will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135" b="1">
              <a:latin typeface="Times New Roman" panose="02020603050405020304" pitchFamily="18" charset="0"/>
              <a:sym typeface="+mn-ea"/>
            </a:endParaRPr>
          </a:p>
          <a:p>
            <a:pPr>
              <a:buNone/>
            </a:pP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3.She helped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make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the Beijing Olympics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victory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for  </a:t>
            </a:r>
            <a:endParaRPr lang="en-US" altLang="zh-CN" sz="3135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   world sport.    </a:t>
            </a:r>
            <a:endParaRPr lang="en-US" altLang="zh-CN" sz="314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30" name="Text Box 14"/>
          <p:cNvSpPr txBox="1"/>
          <p:nvPr/>
        </p:nvSpPr>
        <p:spPr>
          <a:xfrm>
            <a:off x="813435" y="5945505"/>
            <a:ext cx="10282555" cy="521970"/>
          </a:xfrm>
          <a:prstGeom prst="rect">
            <a:avLst/>
          </a:prstGeom>
          <a:solidFill>
            <a:srgbClr val="DEFFBD"/>
          </a:solidFill>
          <a:ln w="9525" cap="flat" cmpd="sng">
            <a:solidFill>
              <a:srgbClr val="FF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 eaLnBrk="0" fontAlgn="base" hangingPunct="0"/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In my heart, s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he's simply the best</a:t>
            </a: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! 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She's a true hero.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WordArt 4" descr="窄竖线"/>
          <p:cNvSpPr>
            <a:spLocks noTextEdit="1"/>
          </p:cNvSpPr>
          <p:nvPr/>
        </p:nvSpPr>
        <p:spPr>
          <a:xfrm>
            <a:off x="334010" y="294640"/>
            <a:ext cx="3105785" cy="6102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en-US" sz="4035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Discussion</a:t>
            </a:r>
            <a:endParaRPr lang="en-US" sz="4035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60422" name="Rectangle 6"/>
          <p:cNvSpPr/>
          <p:nvPr/>
        </p:nvSpPr>
        <p:spPr>
          <a:xfrm>
            <a:off x="612140" y="1435100"/>
            <a:ext cx="10009505" cy="22250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1.Who is your hero?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2.What's she\he ?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What did she\he do?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What can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you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 learn from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him\she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?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........</a:t>
            </a:r>
            <a:endParaRPr lang="zh-CN" altLang="en-US" sz="3135" b="1">
              <a:solidFill>
                <a:srgbClr val="CC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85000"/>
              </a:lnSpc>
              <a:buNone/>
            </a:pP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314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4" name="WordArt 4"/>
          <p:cNvSpPr>
            <a:spLocks noTextEdit="1"/>
          </p:cNvSpPr>
          <p:nvPr/>
        </p:nvSpPr>
        <p:spPr>
          <a:xfrm>
            <a:off x="4749165" y="548640"/>
            <a:ext cx="5269865" cy="5289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/>
          </a:bodyPr>
          <a:p>
            <a:pPr algn="ctr"/>
            <a:r>
              <a:rPr lang="en-US" altLang="zh-CN" sz="5825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Talk</a:t>
            </a:r>
            <a:r>
              <a:rPr lang="zh-CN" altLang="en-US" sz="5825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 sz="5825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about your hero</a:t>
            </a:r>
            <a:r>
              <a:rPr lang="zh-CN" altLang="en-US" sz="5825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?</a:t>
            </a:r>
            <a:endParaRPr lang="zh-CN" altLang="en-US" sz="5825" b="1">
              <a:solidFill>
                <a:srgbClr val="CC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3802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28169">
            <a:off x="10548620" y="2500630"/>
            <a:ext cx="1564005" cy="2688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WordArt 4"/>
          <p:cNvSpPr>
            <a:spLocks noTextEdit="1"/>
          </p:cNvSpPr>
          <p:nvPr/>
        </p:nvSpPr>
        <p:spPr>
          <a:xfrm>
            <a:off x="2242820" y="3428365"/>
            <a:ext cx="6482080" cy="567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240" b="1">
                <a:solidFill>
                  <a:srgbClr val="0D08D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What do you think a true hero is like?</a:t>
            </a:r>
            <a:endParaRPr lang="zh-CN" altLang="en-US" sz="2240" b="1">
              <a:solidFill>
                <a:srgbClr val="0D08DC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53" name="Text Box 13"/>
          <p:cNvSpPr txBox="1"/>
          <p:nvPr/>
        </p:nvSpPr>
        <p:spPr>
          <a:xfrm>
            <a:off x="3439518" y="4366787"/>
            <a:ext cx="113093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brave 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54" name="Text Box 14"/>
          <p:cNvSpPr txBox="1"/>
          <p:nvPr/>
        </p:nvSpPr>
        <p:spPr>
          <a:xfrm>
            <a:off x="691955" y="5206660"/>
            <a:ext cx="217805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responsible 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55" name="Text Box 15"/>
          <p:cNvSpPr txBox="1"/>
          <p:nvPr/>
        </p:nvSpPr>
        <p:spPr>
          <a:xfrm>
            <a:off x="3439856" y="5206199"/>
            <a:ext cx="180213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righteous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56" name="Text Box 16"/>
          <p:cNvSpPr txBox="1"/>
          <p:nvPr/>
        </p:nvSpPr>
        <p:spPr>
          <a:xfrm>
            <a:off x="5023034" y="4367016"/>
            <a:ext cx="267081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strong-minded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61" name="Text Box 21"/>
          <p:cNvSpPr txBox="1"/>
          <p:nvPr/>
        </p:nvSpPr>
        <p:spPr>
          <a:xfrm>
            <a:off x="676654" y="4366842"/>
            <a:ext cx="196151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strong will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62" name="Text Box 22"/>
          <p:cNvSpPr txBox="1"/>
          <p:nvPr/>
        </p:nvSpPr>
        <p:spPr>
          <a:xfrm>
            <a:off x="8323580" y="4366975"/>
            <a:ext cx="186182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optimistic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15"/>
          <p:cNvSpPr txBox="1"/>
          <p:nvPr/>
        </p:nvSpPr>
        <p:spPr>
          <a:xfrm>
            <a:off x="5884606" y="5206199"/>
            <a:ext cx="193929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thoughtful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22"/>
          <p:cNvSpPr txBox="1"/>
          <p:nvPr/>
        </p:nvSpPr>
        <p:spPr>
          <a:xfrm>
            <a:off x="8496935" y="5206445"/>
            <a:ext cx="97536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........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17411" grpId="0"/>
      <p:bldP spid="61461" grpId="0" bldLvl="0" animBg="1"/>
      <p:bldP spid="61453" grpId="0" bldLvl="0" animBg="1"/>
      <p:bldP spid="61456" grpId="0" bldLvl="0" animBg="1"/>
      <p:bldP spid="61462" grpId="0" bldLvl="0" animBg="1"/>
      <p:bldP spid="61454" grpId="0" bldLvl="0" animBg="1"/>
      <p:bldP spid="61455" grpId="0" bldLvl="0" animBg="1"/>
      <p:bldP spid="2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972779" y="0"/>
            <a:ext cx="9051023" cy="990846"/>
          </a:xfrm>
        </p:spPr>
        <p:txBody>
          <a:bodyPr wrap="square" lIns="102464" tIns="51232" rIns="102464" bIns="51232" anchor="ctr"/>
          <a:p>
            <a:pPr>
              <a:lnSpc>
                <a:spcPct val="115000"/>
              </a:lnSpc>
            </a:pPr>
            <a:r>
              <a:rPr lang="en-US" altLang="zh-CN" sz="3585" dirty="0">
                <a:solidFill>
                  <a:srgbClr val="C00000"/>
                </a:solidFill>
                <a:latin typeface="Times New Roman" panose="02020603050405020304" pitchFamily="18" charset="0"/>
              </a:rPr>
              <a:t>5.Complete the passage </a:t>
            </a:r>
            <a:r>
              <a:rPr lang="en-US" altLang="zh-CN" sz="3585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en-US" altLang="zh-CN" sz="3585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2" name="Rectangle 7"/>
          <p:cNvSpPr/>
          <p:nvPr/>
        </p:nvSpPr>
        <p:spPr>
          <a:xfrm>
            <a:off x="2253585" y="953488"/>
            <a:ext cx="7239000" cy="725805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15000"/>
              </a:lnSpc>
            </a:pPr>
            <a:r>
              <a:rPr lang="en-US" altLang="zh-CN" sz="3585" b="1" dirty="0">
                <a:latin typeface="Times New Roman" panose="02020603050405020304" pitchFamily="18" charset="0"/>
                <a:ea typeface="宋体" panose="02010600030101010101" pitchFamily="2" charset="-122"/>
              </a:rPr>
              <a:t>abroad,  attend,  clever,  victory, will</a:t>
            </a:r>
            <a:endParaRPr lang="en-US" altLang="zh-CN" sz="3585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3" name="Rectangle 9"/>
          <p:cNvSpPr/>
          <p:nvPr/>
        </p:nvSpPr>
        <p:spPr>
          <a:xfrm>
            <a:off x="1228940" y="1634806"/>
            <a:ext cx="999028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4800"/>
              </a:lnSpc>
            </a:pPr>
            <a:r>
              <a:rPr lang="en-US" altLang="zh-CN" sz="3585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Deng Yaping is Daming’s hero. At first, she</a:t>
            </a:r>
            <a:r>
              <a:rPr lang="en-US" altLang="zh-CN" sz="314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was a table tennis player. Later, she(1)________ Tsinghua University and then went to study (2) ________. She says that she is not (3)_________ than anyone else, but she has a very </a:t>
            </a:r>
            <a:endParaRPr lang="en-US" altLang="zh-CN" sz="314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ts val="4800"/>
              </a:lnSpc>
            </a:pP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strong _____. She also helped make the Beijing Olympics a(n) (4)__________ for  world sport. She is a true hero.</a:t>
            </a:r>
            <a:endParaRPr lang="en-US" altLang="zh-CN" sz="314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0724" name="Picture 10" descr="u=1036219569,1363863754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0706" y="5809874"/>
            <a:ext cx="1601006" cy="1047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8" name="Rectangle 12"/>
          <p:cNvSpPr/>
          <p:nvPr/>
        </p:nvSpPr>
        <p:spPr>
          <a:xfrm>
            <a:off x="5768719" y="2251628"/>
            <a:ext cx="1879600" cy="725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15000"/>
              </a:lnSpc>
            </a:pP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attended</a:t>
            </a:r>
            <a:endParaRPr lang="en-US" altLang="zh-CN" sz="3585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9" name="Rectangle 13"/>
          <p:cNvSpPr/>
          <p:nvPr/>
        </p:nvSpPr>
        <p:spPr>
          <a:xfrm>
            <a:off x="5924591" y="2881280"/>
            <a:ext cx="1567815" cy="725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15000"/>
              </a:lnSpc>
            </a:pP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abroad</a:t>
            </a:r>
            <a:endParaRPr lang="en-US" altLang="zh-CN" sz="3585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2440234" y="3405964"/>
            <a:ext cx="1493520" cy="7124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3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clever</a:t>
            </a:r>
            <a:endParaRPr lang="en-US" altLang="zh-CN" sz="4035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2611008" y="4174447"/>
            <a:ext cx="891540" cy="6432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will</a:t>
            </a:r>
            <a:endParaRPr lang="en-US" altLang="zh-CN" sz="3585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2867169" y="4772156"/>
            <a:ext cx="1721485" cy="7124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3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victory</a:t>
            </a:r>
            <a:endParaRPr lang="en-US" altLang="zh-CN" sz="4035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45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45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0"/>
      <p:bldP spid="24589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3105560" y="-41093"/>
            <a:ext cx="3927802" cy="782714"/>
          </a:xfrm>
        </p:spPr>
        <p:txBody>
          <a:bodyPr wrap="square" lIns="102464" tIns="51232" rIns="102464" bIns="51232" anchor="ctr"/>
          <a:p>
            <a:r>
              <a:rPr lang="en-US" altLang="zh-CN" sz="4480" dirty="0">
                <a:solidFill>
                  <a:srgbClr val="0000CC"/>
                </a:solidFill>
              </a:rPr>
              <a:t>Phrases </a:t>
            </a:r>
            <a:endParaRPr lang="zh-CN" altLang="en-US" sz="4480" dirty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5285" y="629920"/>
            <a:ext cx="5891530" cy="5853430"/>
          </a:xfrm>
          <a:solidFill>
            <a:schemeClr val="bg1"/>
          </a:solidFill>
        </p:spPr>
        <p:txBody>
          <a:bodyPr wrap="square" lIns="102464" tIns="51232" rIns="102464" bIns="51232" anchor="t"/>
          <a:p>
            <a:pPr>
              <a:lnSpc>
                <a:spcPct val="100000"/>
              </a:lnSpc>
            </a:pPr>
            <a:endParaRPr lang="en-US" altLang="zh-CN" sz="269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  </a:t>
            </a:r>
            <a:r>
              <a:rPr lang="zh-CN" altLang="en-US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国外上大学 </a:t>
            </a:r>
            <a:endParaRPr lang="en-US" altLang="zh-CN" sz="269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 </a:t>
            </a:r>
            <a:r>
              <a:rPr lang="zh-CN" altLang="en-US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足够好</a:t>
            </a:r>
            <a:endParaRPr lang="en-US" altLang="zh-CN" sz="269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 </a:t>
            </a:r>
            <a:r>
              <a:rPr lang="zh-CN" altLang="en-US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完成博士学位</a:t>
            </a:r>
            <a:endParaRPr lang="en-US" altLang="zh-CN" sz="269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4. </a:t>
            </a:r>
            <a:r>
              <a:rPr lang="zh-CN" altLang="en-US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有非常强的意志</a:t>
            </a:r>
            <a:endParaRPr lang="en-US" altLang="zh-CN" sz="269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5. </a:t>
            </a:r>
            <a:r>
              <a:rPr lang="zh-CN" altLang="en-US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不仅</a:t>
            </a:r>
            <a:r>
              <a:rPr lang="en-US" altLang="zh-CN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269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而且</a:t>
            </a:r>
            <a:endParaRPr lang="en-US" altLang="zh-CN" sz="269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69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5163820" y="629920"/>
            <a:ext cx="5977255" cy="5853430"/>
          </a:xfrm>
          <a:prstGeom prst="rect">
            <a:avLst/>
          </a:prstGeom>
          <a:gradFill rotWithShape="1">
            <a:gsLst>
              <a:gs pos="0">
                <a:srgbClr val="FCFDFE">
                  <a:alpha val="100000"/>
                </a:srgbClr>
              </a:gs>
              <a:gs pos="74001">
                <a:srgbClr val="E0F1F2">
                  <a:alpha val="100000"/>
                </a:srgbClr>
              </a:gs>
              <a:gs pos="83000">
                <a:srgbClr val="E0F1F2">
                  <a:alpha val="100000"/>
                </a:srgbClr>
              </a:gs>
              <a:gs pos="100000">
                <a:srgbClr val="EBF6F7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har char="•"/>
            </a:pPr>
            <a:r>
              <a:rPr lang="en-US" altLang="zh-CN" sz="269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endParaRPr lang="en-US" altLang="zh-CN" sz="2690" b="1" dirty="0">
              <a:solidFill>
                <a:srgbClr val="0000CC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1.  attend university abroad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2. good enough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3. complete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one's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doctor’s degree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4. have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a 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very strong will 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5. as well as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1997424" y="0"/>
            <a:ext cx="9221797" cy="782714"/>
          </a:xfrm>
        </p:spPr>
        <p:txBody>
          <a:bodyPr wrap="square" lIns="102464" tIns="51232" rIns="102464" bIns="51232" anchor="ctr"/>
          <a:p>
            <a:r>
              <a:rPr lang="en-US" altLang="zh-CN" sz="4000" dirty="0">
                <a:solidFill>
                  <a:schemeClr val="tx1"/>
                </a:solidFill>
              </a:rPr>
              <a:t>Recite the following sentences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2779" y="953488"/>
            <a:ext cx="10246441" cy="5173030"/>
          </a:xfrm>
          <a:solidFill>
            <a:schemeClr val="bg1"/>
          </a:solidFill>
        </p:spPr>
        <p:txBody>
          <a:bodyPr wrap="square" lIns="102464" tIns="51232" rIns="102464" bIns="51232" anchor="t"/>
          <a:p>
            <a:pPr>
              <a:lnSpc>
                <a:spcPct val="100000"/>
              </a:lnSpc>
            </a:pPr>
            <a:r>
              <a:rPr lang="en-US" altLang="zh-CN" sz="314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314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她是我心中的英雄，因为她是世界上最棒的乒乓球运动员之一。</a:t>
            </a:r>
            <a:endParaRPr lang="en-US" altLang="zh-CN" sz="314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She is my hero </a:t>
            </a:r>
            <a:r>
              <a:rPr lang="en-US" altLang="zh-CN" sz="314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because</a:t>
            </a: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she’s </a:t>
            </a:r>
            <a:r>
              <a:rPr lang="en-US" altLang="zh-CN" sz="314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one of </a:t>
            </a: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best table tennis player</a:t>
            </a:r>
            <a:r>
              <a:rPr lang="en-US" altLang="zh-CN" sz="314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in the world. </a:t>
            </a:r>
            <a:endParaRPr lang="en-US" altLang="zh-CN" sz="314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14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14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她多次在世界性的比赛中获胜，包括四枚奥运金牌。</a:t>
            </a:r>
            <a:endParaRPr lang="en-US" altLang="zh-CN" sz="314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She has won many world competition</a:t>
            </a:r>
            <a:r>
              <a:rPr lang="en-US" altLang="zh-CN" sz="314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sz="314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including</a:t>
            </a: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four gold medals </a:t>
            </a:r>
            <a:r>
              <a:rPr lang="en-US" altLang="zh-CN" sz="314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 the Olympics.</a:t>
            </a:r>
            <a:endParaRPr lang="en-US" altLang="zh-CN" sz="314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14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sz="3135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她无论做什么都不放弃！</a:t>
            </a:r>
            <a:endParaRPr lang="en-US" altLang="zh-CN" sz="3135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Whatever she does</a:t>
            </a:r>
            <a:r>
              <a:rPr lang="en-US" altLang="zh-CN" sz="3135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 she never gives up.</a:t>
            </a:r>
            <a:endParaRPr lang="en-US" altLang="zh-CN" sz="314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2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8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9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7015" y="612140"/>
            <a:ext cx="10972165" cy="5961380"/>
          </a:xfrm>
          <a:solidFill>
            <a:schemeClr val="bg1"/>
          </a:solidFill>
        </p:spPr>
        <p:txBody>
          <a:bodyPr wrap="square" lIns="102464" tIns="51232" rIns="102464" bIns="51232" anchor="t"/>
          <a:p>
            <a:pPr>
              <a:lnSpc>
                <a:spcPct val="100000"/>
              </a:lnSpc>
            </a:pPr>
            <a:r>
              <a:rPr lang="en-US" altLang="zh-CN" sz="314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sz="3135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邓说她并不比别人聪明，但是她有非常坚强的意志。</a:t>
            </a:r>
            <a:endParaRPr lang="en-US" altLang="zh-CN" sz="3135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135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Deng says she isn’t cleverer than anyone else, but she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has a very strong will. </a:t>
            </a:r>
            <a:endParaRPr lang="en-US" altLang="zh-CN" sz="314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14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sz="3135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我觉得她不仅是一位出色的运动员，而且还是一个好学生。</a:t>
            </a:r>
            <a:r>
              <a:rPr lang="en-US" altLang="zh-CN" sz="3135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sz="3135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135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 think she’s a good student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as well as </a:t>
            </a:r>
            <a:r>
              <a:rPr lang="en-US" altLang="zh-CN" sz="3135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 good player.</a:t>
            </a:r>
            <a:endParaRPr lang="zh-CN" altLang="en-US" sz="3135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314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sz="314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她帮助使北京奥运会获得了成功。他确实是最棒的。</a:t>
            </a:r>
            <a:endParaRPr sz="314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3135" b="1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She helped make the Beijing Olympics a victory for  </a:t>
            </a:r>
            <a:endParaRPr lang="en-US" altLang="zh-CN" sz="3135" b="1">
              <a:solidFill>
                <a:srgbClr val="0D08D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3135" b="1">
                <a:solidFill>
                  <a:srgbClr val="0D08DC"/>
                </a:solidFill>
                <a:latin typeface="Times New Roman" panose="02020603050405020304" pitchFamily="18" charset="0"/>
                <a:sym typeface="+mn-ea"/>
              </a:rPr>
              <a:t> world sport. She’s simply the best!</a:t>
            </a:r>
            <a:endParaRPr lang="en-US" altLang="zh-CN" sz="3135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zh-CN" altLang="en-US" sz="314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7015" y="612140"/>
            <a:ext cx="11942445" cy="5961380"/>
          </a:xfrm>
          <a:solidFill>
            <a:schemeClr val="bg1"/>
          </a:solidFill>
        </p:spPr>
        <p:txBody>
          <a:bodyPr wrap="square" lIns="102464" tIns="51232" rIns="102464" bIns="51232" anchor="t"/>
          <a:p>
            <a:pPr>
              <a:lnSpc>
                <a:spcPct val="100000"/>
              </a:lnSpc>
            </a:pPr>
            <a:r>
              <a:rPr lang="en-US" altLang="zh-CN" sz="3135">
                <a:sym typeface="+mn-ea"/>
              </a:rPr>
              <a:t>1.She </a:t>
            </a:r>
            <a:r>
              <a:rPr lang="en-US" altLang="zh-CN" sz="3135">
                <a:solidFill>
                  <a:srgbClr val="FF0000"/>
                </a:solidFill>
                <a:sym typeface="+mn-ea"/>
              </a:rPr>
              <a:t>stopped playing </a:t>
            </a:r>
            <a:r>
              <a:rPr lang="en-US" altLang="zh-CN" sz="3135">
                <a:sym typeface="+mn-ea"/>
              </a:rPr>
              <a:t>when she was twenty-four.</a:t>
            </a:r>
            <a:endParaRPr lang="en-US" altLang="zh-CN" sz="3135"/>
          </a:p>
          <a:p>
            <a:pPr>
              <a:lnSpc>
                <a:spcPct val="100000"/>
              </a:lnSpc>
            </a:pPr>
            <a:endParaRPr lang="en-US" altLang="zh-CN" sz="3135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zh-CN" altLang="en-US" sz="314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2480" y="1267460"/>
            <a:ext cx="2540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0D08D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(1)stop to do    </a:t>
            </a:r>
            <a:endParaRPr lang="en-US" altLang="zh-CN" sz="2800" b="1">
              <a:solidFill>
                <a:srgbClr val="0D0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0D08D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stop doing</a:t>
            </a:r>
            <a:endParaRPr lang="en-US" altLang="zh-CN" sz="2800" b="1">
              <a:solidFill>
                <a:srgbClr val="0D08D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2480" y="1267460"/>
            <a:ext cx="46723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停下来去做另外一件事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2480" y="1804670"/>
            <a:ext cx="46723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停止正在做的事情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2480" y="2414270"/>
            <a:ext cx="104267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0D08D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e.g.  1. I had to stop _____________(help)him, because he fell far behind us in English.</a:t>
            </a:r>
            <a:endParaRPr lang="en-US" altLang="zh-CN" sz="2800" b="1">
              <a:solidFill>
                <a:srgbClr val="0D08D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0D08D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 must stop___________(talk) when the teacher came or he would be angry .</a:t>
            </a:r>
            <a:endParaRPr lang="en-US" altLang="zh-CN" sz="2800" b="1">
              <a:solidFill>
                <a:srgbClr val="0D08D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1845" y="4177030"/>
            <a:ext cx="85521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扩展：</a:t>
            </a:r>
            <a:endParaRPr lang="zh-CN" altLang="en-US" sz="2800" b="1">
              <a:solidFill>
                <a:srgbClr val="0D08D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remember to do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remember doing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forget to do                                 forget doing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175" y="5560695"/>
            <a:ext cx="11678285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0D08D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e.g.  A: Don't forget ______________ (take)your umbrella, it will be rainy in two hours.</a:t>
            </a:r>
            <a:endParaRPr lang="en-US" altLang="zh-CN" sz="2800" b="1">
              <a:solidFill>
                <a:srgbClr val="0D08D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0D08D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B: Oh--I remember_______________(take) one, but I can't find it now .</a:t>
            </a:r>
            <a:endParaRPr lang="en-US" altLang="zh-CN" sz="2800" b="1">
              <a:solidFill>
                <a:srgbClr val="0D08DC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5600" y="123825"/>
            <a:ext cx="10756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考点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Rectangle 6"/>
          <p:cNvSpPr/>
          <p:nvPr/>
        </p:nvSpPr>
        <p:spPr>
          <a:xfrm>
            <a:off x="4137436" y="2414039"/>
            <a:ext cx="12198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help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Rectangle 6"/>
          <p:cNvSpPr/>
          <p:nvPr/>
        </p:nvSpPr>
        <p:spPr>
          <a:xfrm>
            <a:off x="3315111" y="3331614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talking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Rectangle 6"/>
          <p:cNvSpPr/>
          <p:nvPr/>
        </p:nvSpPr>
        <p:spPr>
          <a:xfrm>
            <a:off x="4033296" y="5560464"/>
            <a:ext cx="13081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 take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Rectangle 6"/>
          <p:cNvSpPr/>
          <p:nvPr/>
        </p:nvSpPr>
        <p:spPr>
          <a:xfrm>
            <a:off x="4672741" y="6422159"/>
            <a:ext cx="11506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taking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1" grpId="0"/>
      <p:bldP spid="12" grpId="0"/>
      <p:bldP spid="9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ctrTitle"/>
          </p:nvPr>
        </p:nvSpPr>
        <p:spPr>
          <a:solidFill>
            <a:schemeClr val="bg1">
              <a:alpha val="25098"/>
            </a:schemeClr>
          </a:solidFill>
        </p:spPr>
        <p:txBody>
          <a:bodyPr vert="horz" wrap="square" lIns="101041" tIns="52655" rIns="101041" bIns="52655" anchor="ctr"/>
          <a:p>
            <a:pPr eaLnBrk="1" hangingPunct="1">
              <a:buClrTx/>
              <a:buSzTx/>
              <a:buFontTx/>
            </a:pPr>
            <a:endParaRPr lang="zh-CN" altLang="en-US" dirty="0">
              <a:solidFill>
                <a:srgbClr val="6699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subTitle" idx="1"/>
          </p:nvPr>
        </p:nvSpPr>
        <p:spPr/>
        <p:txBody>
          <a:bodyPr vert="horz" wrap="square" lIns="102464" tIns="51232" rIns="102464" bIns="51232" anchor="t"/>
          <a:p>
            <a:pPr eaLnBrk="1" hangingPunct="1">
              <a:buClrTx/>
              <a:buSzTx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7172" name="Picture 4" descr="ppt背景3"/>
          <p:cNvPicPr>
            <a:picLocks noChangeAspect="1"/>
          </p:cNvPicPr>
          <p:nvPr/>
        </p:nvPicPr>
        <p:blipFill>
          <a:blip r:embed="rId1"/>
          <a:srcRect l="3125" t="19890" r="3125"/>
          <a:stretch>
            <a:fillRect/>
          </a:stretch>
        </p:blipFill>
        <p:spPr>
          <a:xfrm>
            <a:off x="972779" y="1371529"/>
            <a:ext cx="10246441" cy="55234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ed45bb2ffbaa2abb359bf74a"/>
          <p:cNvPicPr>
            <a:picLocks noChangeAspect="1"/>
          </p:cNvPicPr>
          <p:nvPr/>
        </p:nvPicPr>
        <p:blipFill>
          <a:blip r:embed="rId2"/>
          <a:srcRect t="11650"/>
          <a:stretch>
            <a:fillRect/>
          </a:stretch>
        </p:blipFill>
        <p:spPr>
          <a:xfrm>
            <a:off x="2253585" y="1380423"/>
            <a:ext cx="6916348" cy="40896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WordArt 7"/>
          <p:cNvSpPr>
            <a:spLocks noTextEdit="1"/>
          </p:cNvSpPr>
          <p:nvPr/>
        </p:nvSpPr>
        <p:spPr>
          <a:xfrm>
            <a:off x="3790551" y="2744837"/>
            <a:ext cx="4183963" cy="992624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4035" b="1">
                <a:ln w="127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Well-preparation</a:t>
            </a:r>
            <a:endParaRPr lang="zh-CN" altLang="en-US" sz="4035" b="1">
              <a:ln w="127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7175" name="Picture 8" descr="sun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263" y="611940"/>
            <a:ext cx="1597449" cy="162235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 Box 3"/>
          <p:cNvSpPr txBox="1"/>
          <p:nvPr/>
        </p:nvSpPr>
        <p:spPr>
          <a:xfrm>
            <a:off x="1058166" y="160101"/>
            <a:ext cx="10075667" cy="60267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5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考点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include, including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Six people were saved in the earthquake, __________ two kids.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list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on the table__________ the names of many famous writers.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3.Your duties ___________ sweep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the floor and water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ing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flowers in the classroom.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873580" y="3504859"/>
            <a:ext cx="16059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including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4616226" y="4119014"/>
            <a:ext cx="14281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include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4" name="图片 2" descr="7d906d7c-6ef7-402b-a128-66d10e0eb2e4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8516" y="5770739"/>
            <a:ext cx="809398" cy="8129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6"/>
          <p:cNvSpPr/>
          <p:nvPr/>
        </p:nvSpPr>
        <p:spPr>
          <a:xfrm>
            <a:off x="1057910" y="1497330"/>
            <a:ext cx="5397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including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prep.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包含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....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在内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1057910" y="847090"/>
            <a:ext cx="4986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include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v.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包括，包含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7910" y="2285365"/>
            <a:ext cx="938276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包括国庆节，我们有三天假。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D0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have three days off,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including</a:t>
            </a:r>
            <a:r>
              <a:rPr lang="en-US" altLang="zh-CN" sz="3200" b="1">
                <a:solidFill>
                  <a:srgbClr val="0D0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National Day.</a:t>
            </a:r>
            <a:endParaRPr lang="en-US" altLang="zh-CN" sz="3200" b="1">
              <a:solidFill>
                <a:srgbClr val="0D0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3569111" y="5018809"/>
            <a:ext cx="12896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u="sng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include</a:t>
            </a:r>
            <a:endParaRPr lang="en-US" altLang="zh-CN" sz="2800" b="1" u="sng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2"/>
          <p:cNvSpPr/>
          <p:nvPr/>
        </p:nvSpPr>
        <p:spPr>
          <a:xfrm>
            <a:off x="989965" y="5094605"/>
            <a:ext cx="10034905" cy="95313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rIns="35566" anchor="ctr">
            <a:spAutoFit/>
          </a:bodyPr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was invited from 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abroad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He 's famous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 and abroad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他是从国外邀请来的。他国内外大都闻名。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827" name="Rectangle 3"/>
          <p:cNvSpPr/>
          <p:nvPr/>
        </p:nvSpPr>
        <p:spPr>
          <a:xfrm>
            <a:off x="813568" y="301507"/>
            <a:ext cx="10125075" cy="13836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algn="l"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考点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 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b="1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She began to study at Tsinghua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University in Beijing and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then attended university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abroad.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None/>
            </a:pP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828" name="Rectangle 4"/>
          <p:cNvSpPr/>
          <p:nvPr/>
        </p:nvSpPr>
        <p:spPr>
          <a:xfrm>
            <a:off x="989842" y="1805023"/>
            <a:ext cx="8794862" cy="13836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到国外，在海外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 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广为流传地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 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 university graduates are seeking jobs 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abroad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许多大学毕业生都到国外求职。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830" name="Rectangle 6"/>
          <p:cNvSpPr/>
          <p:nvPr/>
        </p:nvSpPr>
        <p:spPr>
          <a:xfrm>
            <a:off x="989965" y="3188970"/>
            <a:ext cx="6146165" cy="13836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往国外的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His father died when he was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abroad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他在国外时他父亲去世了。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831" name="Rectangle 7"/>
          <p:cNvSpPr/>
          <p:nvPr/>
        </p:nvSpPr>
        <p:spPr>
          <a:xfrm>
            <a:off x="989965" y="4572635"/>
            <a:ext cx="313626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海外，异国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1120551" y="1283104"/>
            <a:ext cx="1469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abroad :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782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charRg st="26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7828">
                                            <p:txEl>
                                              <p:charRg st="26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charRg st="78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7828">
                                            <p:txEl>
                                              <p:charRg st="78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783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charRg st="1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7830">
                                            <p:txEl>
                                              <p:charRg st="1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charRg st="5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7830">
                                            <p:txEl>
                                              <p:charRg st="55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bldLvl="0" animBg="1"/>
      <p:bldP spid="77827" grpId="0" bldLvl="0" animBg="1"/>
      <p:bldP spid="77831" grpId="0" bldLvl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Text Box 3"/>
          <p:cNvSpPr txBox="1"/>
          <p:nvPr/>
        </p:nvSpPr>
        <p:spPr>
          <a:xfrm>
            <a:off x="671830" y="329565"/>
            <a:ext cx="11141075" cy="50558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None/>
            </a:pPr>
            <a:endParaRPr lang="en-US" altLang="zh-CN" sz="3580" b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buNone/>
            </a:pPr>
            <a:endParaRPr lang="en-US" altLang="zh-CN" sz="358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buNone/>
            </a:pPr>
            <a:endParaRPr lang="en-US" altLang="zh-CN" sz="358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en-US" sz="3585" b="1" dirty="0">
                <a:latin typeface="Times New Roman" panose="02020603050405020304" pitchFamily="18" charset="0"/>
                <a:ea typeface="宋体" panose="02010600030101010101" pitchFamily="2" charset="-122"/>
              </a:rPr>
              <a:t>be abroad</a:t>
            </a:r>
            <a:endParaRPr lang="en-US" sz="3585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sz="3585" b="1" dirty="0">
                <a:latin typeface="Times New Roman" panose="02020603050405020304" pitchFamily="18" charset="0"/>
                <a:ea typeface="宋体" panose="02010600030101010101" pitchFamily="2" charset="-122"/>
              </a:rPr>
              <a:t>go abroad</a:t>
            </a:r>
            <a:endParaRPr lang="en-US" sz="3585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sz="3585" b="1" dirty="0">
                <a:latin typeface="Times New Roman" panose="02020603050405020304" pitchFamily="18" charset="0"/>
                <a:ea typeface="宋体" panose="02010600030101010101" pitchFamily="2" charset="-122"/>
              </a:rPr>
              <a:t>travel abroad</a:t>
            </a:r>
            <a:endParaRPr lang="en-US" sz="3585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sz="3585" b="1" dirty="0">
                <a:latin typeface="Times New Roman" panose="02020603050405020304" pitchFamily="18" charset="0"/>
                <a:ea typeface="宋体" panose="02010600030101010101" pitchFamily="2" charset="-122"/>
              </a:rPr>
              <a:t>live abroad</a:t>
            </a:r>
            <a:endParaRPr lang="en-US" sz="3585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sz="3585" b="1" dirty="0">
                <a:latin typeface="Times New Roman" panose="02020603050405020304" pitchFamily="18" charset="0"/>
                <a:ea typeface="宋体" panose="02010600030101010101" pitchFamily="2" charset="-122"/>
              </a:rPr>
              <a:t>home and abroad</a:t>
            </a:r>
            <a:endParaRPr lang="en-US" sz="3585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endParaRPr lang="en-US" sz="3585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4947500" y="2034834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在国外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671606" y="950999"/>
            <a:ext cx="45923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总结：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abroad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的短语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484" name="图片 2" descr="7d906d7c-6ef7-402b-a128-66d10e0eb2e4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8516" y="5770739"/>
            <a:ext cx="809398" cy="8129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6"/>
          <p:cNvSpPr/>
          <p:nvPr/>
        </p:nvSpPr>
        <p:spPr>
          <a:xfrm>
            <a:off x="4947500" y="2593634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去国外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4790020" y="3061629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去国外旅行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47500" y="3592489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住在国外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5103075" y="4197009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国内外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5" name="Text Box 4"/>
          <p:cNvSpPr txBox="1"/>
          <p:nvPr/>
        </p:nvSpPr>
        <p:spPr>
          <a:xfrm>
            <a:off x="1314327" y="1209649"/>
            <a:ext cx="9038571" cy="873125"/>
          </a:xfrm>
          <a:prstGeom prst="rect">
            <a:avLst/>
          </a:prstGeom>
          <a:noFill/>
          <a:ln w="9525">
            <a:noFill/>
          </a:ln>
        </p:spPr>
        <p:txBody>
          <a:bodyPr lIns="102474" tIns="51237" rIns="102474" bIns="51237" anchor="t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1). She’s my hero ___________ she’s  one of the best players in the world.</a:t>
            </a:r>
            <a:endParaRPr lang="en-US" altLang="zh-CN" sz="314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6" name="Text Box 5"/>
          <p:cNvSpPr txBox="1"/>
          <p:nvPr/>
        </p:nvSpPr>
        <p:spPr>
          <a:xfrm>
            <a:off x="1314327" y="2746615"/>
            <a:ext cx="9367667" cy="1356995"/>
          </a:xfrm>
          <a:prstGeom prst="rect">
            <a:avLst/>
          </a:prstGeom>
          <a:noFill/>
          <a:ln w="9525">
            <a:noFill/>
          </a:ln>
        </p:spPr>
        <p:txBody>
          <a:bodyPr lIns="102474" tIns="51237" rIns="102474" bIns="51237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2). She trained hard, ______</a:t>
            </a:r>
            <a:r>
              <a:rPr lang="en-US" altLang="zh-CN" sz="314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she became a great player later.</a:t>
            </a:r>
            <a:endParaRPr lang="en-US" altLang="zh-CN" sz="314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Rectangle 6"/>
          <p:cNvSpPr/>
          <p:nvPr/>
        </p:nvSpPr>
        <p:spPr>
          <a:xfrm>
            <a:off x="1314327" y="4794125"/>
            <a:ext cx="8965636" cy="574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3).I study hard ___________ I can get good marks.</a:t>
            </a:r>
            <a:endParaRPr lang="zh-CN" altLang="en-US" sz="314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1" name="Text Box 7"/>
          <p:cNvSpPr txBox="1"/>
          <p:nvPr/>
        </p:nvSpPr>
        <p:spPr>
          <a:xfrm>
            <a:off x="1399540" y="355600"/>
            <a:ext cx="8879840" cy="643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15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考点</a:t>
            </a: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585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because,  so,  so that</a:t>
            </a:r>
            <a:endParaRPr lang="en-US" altLang="zh-CN" sz="3585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2" name="Text Box 8"/>
          <p:cNvSpPr txBox="1"/>
          <p:nvPr/>
        </p:nvSpPr>
        <p:spPr>
          <a:xfrm>
            <a:off x="4729808" y="1124262"/>
            <a:ext cx="1963901" cy="574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14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because</a:t>
            </a:r>
            <a:endParaRPr lang="en-US" altLang="zh-CN" sz="314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3" name="Text Box 9"/>
          <p:cNvSpPr txBox="1"/>
          <p:nvPr/>
        </p:nvSpPr>
        <p:spPr>
          <a:xfrm>
            <a:off x="5156743" y="2832002"/>
            <a:ext cx="768483" cy="574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14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</a:t>
            </a:r>
            <a:endParaRPr lang="en-US" altLang="zh-CN" sz="314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4" name="Text Box 10"/>
          <p:cNvSpPr txBox="1"/>
          <p:nvPr/>
        </p:nvSpPr>
        <p:spPr>
          <a:xfrm>
            <a:off x="4217486" y="4794125"/>
            <a:ext cx="1963901" cy="574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14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 that</a:t>
            </a:r>
            <a:endParaRPr lang="en-US" altLang="zh-CN" sz="314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5" name="Rectangle 11"/>
          <p:cNvSpPr/>
          <p:nvPr/>
        </p:nvSpPr>
        <p:spPr>
          <a:xfrm>
            <a:off x="1485265" y="2148840"/>
            <a:ext cx="7157720" cy="5048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en-US" altLang="zh-CN" sz="269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because  “ </a:t>
            </a:r>
            <a:r>
              <a:rPr lang="zh-CN" altLang="en-US" sz="269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因为” 引导 原因状语从句。</a:t>
            </a:r>
            <a:endParaRPr lang="zh-CN" altLang="en-US" sz="269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6" name="Rectangle 12"/>
          <p:cNvSpPr/>
          <p:nvPr/>
        </p:nvSpPr>
        <p:spPr>
          <a:xfrm>
            <a:off x="1485101" y="4111029"/>
            <a:ext cx="6745574" cy="5048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en-US" altLang="zh-CN" sz="269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so </a:t>
            </a:r>
            <a:r>
              <a:rPr lang="zh-CN" altLang="en-US" sz="269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引导的结果状语从句。</a:t>
            </a:r>
            <a:endParaRPr lang="zh-CN" altLang="en-US" sz="269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7" name="Rectangle 13"/>
          <p:cNvSpPr/>
          <p:nvPr/>
        </p:nvSpPr>
        <p:spPr>
          <a:xfrm>
            <a:off x="1485101" y="5562608"/>
            <a:ext cx="5891704" cy="91821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69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可以引导一个 状语从句，</a:t>
            </a:r>
            <a:r>
              <a:rPr lang="zh-CN" altLang="en-US" sz="269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表示目的</a:t>
            </a:r>
            <a:r>
              <a:rPr lang="en-US" altLang="zh-CN" sz="269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269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69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意思是“为的是</a:t>
            </a:r>
            <a:r>
              <a:rPr lang="en-US" altLang="zh-CN" sz="269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69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；目的是</a:t>
            </a:r>
            <a:r>
              <a:rPr lang="en-US" altLang="zh-CN" sz="269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…”</a:t>
            </a:r>
            <a:r>
              <a:rPr lang="zh-CN" altLang="en-US" sz="269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9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62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2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2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2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  <p:bldP spid="62472" grpId="0"/>
      <p:bldP spid="62473" grpId="0"/>
      <p:bldP spid="62475" grpId="0" bldLvl="0" animBg="1"/>
      <p:bldP spid="62476" grpId="0" bldLvl="0" animBg="1"/>
      <p:bldP spid="6247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6"/>
          <p:cNvSpPr/>
          <p:nvPr/>
        </p:nvSpPr>
        <p:spPr>
          <a:xfrm>
            <a:off x="3252470" y="2002155"/>
            <a:ext cx="563880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 you!</a:t>
            </a:r>
            <a:endParaRPr lang="en-US" sz="8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1986" name="文本框 32774"/>
          <p:cNvSpPr txBox="1"/>
          <p:nvPr/>
        </p:nvSpPr>
        <p:spPr>
          <a:xfrm>
            <a:off x="1482725" y="612775"/>
            <a:ext cx="4147185" cy="4851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8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考点</a:t>
            </a: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give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短语小聚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76" name="矩形 32775"/>
          <p:cNvSpPr/>
          <p:nvPr/>
        </p:nvSpPr>
        <p:spPr>
          <a:xfrm>
            <a:off x="1154430" y="1313815"/>
            <a:ext cx="10515600" cy="5603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>
              <a:lnSpc>
                <a:spcPct val="8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(1).</a:t>
            </a:r>
            <a:r>
              <a:rPr lang="en-US" altLang="zh-CN" sz="3200" b="1" err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 give up doing sth</a:t>
            </a: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放弃做某事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you’d better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give up 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smoking.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(2). </a:t>
            </a:r>
            <a:r>
              <a:rPr lang="en-US" altLang="zh-CN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give away</a:t>
            </a: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泄露，丧失，赠送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She would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give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 nothing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away.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(3). </a:t>
            </a:r>
            <a:r>
              <a:rPr lang="en-US" altLang="zh-CN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give in</a:t>
            </a: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投降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罢工者不肯让步。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The strikers wouldn’t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give in.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(4). </a:t>
            </a:r>
            <a:r>
              <a:rPr lang="en-US" altLang="zh-CN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give off/give out</a:t>
            </a: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发出（光，味道等等）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The flower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gives off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 a good </a:t>
            </a:r>
            <a:r>
              <a:rPr lang="en-US" altLang="zh-CN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smell.</a:t>
            </a:r>
            <a:endParaRPr lang="en-US" altLang="zh-CN" sz="3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这花能发出香味。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(5). </a:t>
            </a:r>
            <a:r>
              <a:rPr lang="en-US" altLang="zh-CN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give back</a:t>
            </a: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归还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我把课本还给他了。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I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gave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 the textbook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back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 to him.</a:t>
            </a:r>
            <a:endParaRPr lang="en-US" altLang="zh-CN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</a:pP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7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7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7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7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7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7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77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77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1" name="WordArt 6"/>
          <p:cNvSpPr>
            <a:spLocks noTextEdit="1"/>
          </p:cNvSpPr>
          <p:nvPr/>
        </p:nvSpPr>
        <p:spPr>
          <a:xfrm>
            <a:off x="4343400" y="457200"/>
            <a:ext cx="2743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Exercises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6082" name="矩形 113669"/>
          <p:cNvSpPr/>
          <p:nvPr/>
        </p:nvSpPr>
        <p:spPr>
          <a:xfrm>
            <a:off x="1905000" y="1617663"/>
            <a:ext cx="8534400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一、根据句意义及汉语提示完成句中的单词。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1. I would love to go_________(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到国外）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this   </a:t>
            </a:r>
            <a:endParaRPr lang="en-US" altLang="zh-CN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   year, perhaps to the south of France.</a:t>
            </a:r>
            <a:endParaRPr lang="en-US" altLang="zh-CN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2. He may be________(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聪明的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), but he doesn’t  </a:t>
            </a:r>
            <a:endParaRPr lang="en-US" altLang="zh-CN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   know everything.</a:t>
            </a:r>
            <a:endParaRPr lang="en-US" altLang="zh-CN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3. I shall__________(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参加）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the meeting.</a:t>
            </a:r>
            <a:endParaRPr lang="en-US" altLang="zh-CN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4. We got the_________(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胜利）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at last.</a:t>
            </a:r>
            <a:endParaRPr lang="en-US" altLang="zh-CN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5. He has a very strong_______(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意志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).</a:t>
            </a:r>
            <a:endParaRPr lang="en-US" altLang="zh-CN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en-US" altLang="zh-CN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72" name="矩形 113671"/>
          <p:cNvSpPr/>
          <p:nvPr/>
        </p:nvSpPr>
        <p:spPr>
          <a:xfrm>
            <a:off x="5562600" y="2074863"/>
            <a:ext cx="1417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abroad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74" name="矩形 113673"/>
          <p:cNvSpPr/>
          <p:nvPr/>
        </p:nvSpPr>
        <p:spPr>
          <a:xfrm>
            <a:off x="4419600" y="3065463"/>
            <a:ext cx="12204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clever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76" name="矩形 113675"/>
          <p:cNvSpPr/>
          <p:nvPr/>
        </p:nvSpPr>
        <p:spPr>
          <a:xfrm>
            <a:off x="3810000" y="3962400"/>
            <a:ext cx="12890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attend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78" name="矩形 113677"/>
          <p:cNvSpPr/>
          <p:nvPr/>
        </p:nvSpPr>
        <p:spPr>
          <a:xfrm>
            <a:off x="4419600" y="4495800"/>
            <a:ext cx="14014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victory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80" name="矩形 113679"/>
          <p:cNvSpPr/>
          <p:nvPr/>
        </p:nvSpPr>
        <p:spPr>
          <a:xfrm>
            <a:off x="6248400" y="5029200"/>
            <a:ext cx="8153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will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36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136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136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136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136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2" grpId="0"/>
      <p:bldP spid="113674" grpId="0"/>
      <p:bldP spid="113676" grpId="0"/>
      <p:bldP spid="113678" grpId="0"/>
      <p:bldP spid="11368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5" name="矩形 114691"/>
          <p:cNvSpPr/>
          <p:nvPr/>
        </p:nvSpPr>
        <p:spPr>
          <a:xfrm>
            <a:off x="1981200" y="609600"/>
            <a:ext cx="8534400" cy="6000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TW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二、根据汉语意思完成英语句子。</a:t>
            </a:r>
            <a:endParaRPr lang="en-US" altLang="zh-CN" sz="3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TW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1. 他叫我戒烟。</a:t>
            </a:r>
            <a:endParaRPr lang="zh-TW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TW" sz="3200" b="1">
                <a:latin typeface="Times New Roman" panose="02020603050405020304" pitchFamily="18" charset="0"/>
                <a:ea typeface="楷体_GB2312" pitchFamily="49" charset="-122"/>
              </a:rPr>
              <a:t>He told me to______ _____ smoking.</a:t>
            </a:r>
            <a:endParaRPr lang="en-US" altLang="zh-TW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TW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2. 不管我说什么，他总是不同意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TW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TW" sz="3200" b="1">
                <a:latin typeface="Times New Roman" panose="02020603050405020304" pitchFamily="18" charset="0"/>
                <a:ea typeface="楷体_GB2312" pitchFamily="49" charset="-122"/>
              </a:rPr>
              <a:t>____________   ____  ____he always disagrees.</a:t>
            </a:r>
            <a:endParaRPr lang="en-US" altLang="zh-TW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TW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3. 他们在谈论什么？</a:t>
            </a:r>
            <a:endParaRPr lang="zh-TW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TW" sz="3200" b="1">
                <a:latin typeface="Times New Roman" panose="02020603050405020304" pitchFamily="18" charset="0"/>
                <a:ea typeface="楷体_GB2312" pitchFamily="49" charset="-122"/>
              </a:rPr>
              <a:t>What are they________ _______?	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TW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4. 她是世界上最好的运动员之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TW" altLang="zh-CN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TW" sz="3200" b="1">
                <a:latin typeface="Times New Roman" panose="02020603050405020304" pitchFamily="18" charset="0"/>
                <a:ea typeface="楷体_GB2312" pitchFamily="49" charset="-122"/>
              </a:rPr>
              <a:t> She is</a:t>
            </a:r>
            <a:r>
              <a:rPr lang="zh-TW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____ ____ ____ ____ ______ in the world.</a:t>
            </a:r>
            <a:endParaRPr lang="zh-TW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TW" sz="3200" b="1">
                <a:latin typeface="Times New Roman" panose="02020603050405020304" pitchFamily="18" charset="0"/>
                <a:ea typeface="楷体_GB2312" pitchFamily="49" charset="-122"/>
              </a:rPr>
              <a:t>5.</a:t>
            </a:r>
            <a:r>
              <a:rPr lang="zh-TW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她</a:t>
            </a:r>
            <a:r>
              <a:rPr lang="en-US" altLang="zh-TW" sz="3200" b="1"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zh-TW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岁时幵始打乒乓球。</a:t>
            </a:r>
            <a:endParaRPr lang="zh-TW" altLang="zh-CN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She started ________ ______ ______when she was five.</a:t>
            </a:r>
            <a:endParaRPr lang="en-US" altLang="zh-TW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694" name="矩形 114693"/>
          <p:cNvSpPr/>
          <p:nvPr/>
        </p:nvSpPr>
        <p:spPr>
          <a:xfrm>
            <a:off x="4648200" y="1524000"/>
            <a:ext cx="8826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give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696" name="矩形 114695"/>
          <p:cNvSpPr/>
          <p:nvPr/>
        </p:nvSpPr>
        <p:spPr>
          <a:xfrm>
            <a:off x="5943600" y="1524000"/>
            <a:ext cx="6350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up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698" name="矩形 114697"/>
          <p:cNvSpPr/>
          <p:nvPr/>
        </p:nvSpPr>
        <p:spPr>
          <a:xfrm>
            <a:off x="2286000" y="2514600"/>
            <a:ext cx="1898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Whatever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00" name="矩形 114699"/>
          <p:cNvSpPr/>
          <p:nvPr/>
        </p:nvSpPr>
        <p:spPr>
          <a:xfrm>
            <a:off x="4800600" y="2514600"/>
            <a:ext cx="3409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I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02" name="矩形 114701"/>
          <p:cNvSpPr/>
          <p:nvPr/>
        </p:nvSpPr>
        <p:spPr>
          <a:xfrm>
            <a:off x="5791200" y="2514600"/>
            <a:ext cx="7473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say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04" name="矩形 114703"/>
          <p:cNvSpPr/>
          <p:nvPr/>
        </p:nvSpPr>
        <p:spPr>
          <a:xfrm>
            <a:off x="4724400" y="3429000"/>
            <a:ext cx="14027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talking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06" name="矩形 114705"/>
          <p:cNvSpPr/>
          <p:nvPr/>
        </p:nvSpPr>
        <p:spPr>
          <a:xfrm>
            <a:off x="6400800" y="3505200"/>
            <a:ext cx="11766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about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08" name="矩形 114707"/>
          <p:cNvSpPr/>
          <p:nvPr/>
        </p:nvSpPr>
        <p:spPr>
          <a:xfrm>
            <a:off x="3200400" y="4495800"/>
            <a:ext cx="792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one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09" name="矩形 114708"/>
          <p:cNvSpPr/>
          <p:nvPr/>
        </p:nvSpPr>
        <p:spPr>
          <a:xfrm>
            <a:off x="6781800" y="4495800"/>
            <a:ext cx="14471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players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10" name="矩形 114709"/>
          <p:cNvSpPr/>
          <p:nvPr/>
        </p:nvSpPr>
        <p:spPr>
          <a:xfrm>
            <a:off x="5867400" y="4495800"/>
            <a:ext cx="8826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best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11" name="矩形 114710"/>
          <p:cNvSpPr/>
          <p:nvPr/>
        </p:nvSpPr>
        <p:spPr>
          <a:xfrm>
            <a:off x="5105400" y="4495800"/>
            <a:ext cx="7245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the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13" name="矩形 114712"/>
          <p:cNvSpPr/>
          <p:nvPr/>
        </p:nvSpPr>
        <p:spPr>
          <a:xfrm>
            <a:off x="4267200" y="4495800"/>
            <a:ext cx="5213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of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15" name="矩形 114714"/>
          <p:cNvSpPr/>
          <p:nvPr/>
        </p:nvSpPr>
        <p:spPr>
          <a:xfrm>
            <a:off x="4191000" y="5334000"/>
            <a:ext cx="14706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playing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16" name="矩形 114715"/>
          <p:cNvSpPr/>
          <p:nvPr/>
        </p:nvSpPr>
        <p:spPr>
          <a:xfrm>
            <a:off x="7086600" y="5410200"/>
            <a:ext cx="12217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tennis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718" name="矩形 114717"/>
          <p:cNvSpPr/>
          <p:nvPr/>
        </p:nvSpPr>
        <p:spPr>
          <a:xfrm>
            <a:off x="6019800" y="5410200"/>
            <a:ext cx="10407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table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46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146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146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147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147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147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147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4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147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1147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1147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14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1147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1147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1147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/>
      <p:bldP spid="114696" grpId="0"/>
      <p:bldP spid="114698" grpId="0"/>
      <p:bldP spid="114700" grpId="0"/>
      <p:bldP spid="114702" grpId="0"/>
      <p:bldP spid="114704" grpId="0"/>
      <p:bldP spid="114706" grpId="0"/>
      <p:bldP spid="114708" grpId="0"/>
      <p:bldP spid="114709" grpId="0"/>
      <p:bldP spid="114710" grpId="0"/>
      <p:bldP spid="114711" grpId="0"/>
      <p:bldP spid="114713" grpId="0"/>
      <p:bldP spid="114715" grpId="0"/>
      <p:bldP spid="114716" grpId="0"/>
      <p:bldP spid="1147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2286000" y="1524000"/>
            <a:ext cx="1368425" cy="10287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6" name="Text Box 3"/>
          <p:cNvSpPr txBox="1"/>
          <p:nvPr/>
        </p:nvSpPr>
        <p:spPr>
          <a:xfrm>
            <a:off x="2667000" y="1524000"/>
            <a:ext cx="685800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66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en-US" altLang="zh-CN" sz="6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WordArt 4"/>
          <p:cNvSpPr>
            <a:spLocks noTextEdit="1"/>
          </p:cNvSpPr>
          <p:nvPr/>
        </p:nvSpPr>
        <p:spPr>
          <a:xfrm>
            <a:off x="4572000" y="1371600"/>
            <a:ext cx="3810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 fontAlgn="base"/>
            <a:r>
              <a:rPr lang="zh-CN" altLang="en-US" sz="5200" b="1" strike="noStrike" noProof="1">
                <a:solidFill>
                  <a:srgbClr val="AE2A28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Heroes</a:t>
            </a:r>
            <a:endParaRPr lang="zh-CN" altLang="en-US" sz="5200" b="1" strike="noStrike" noProof="1">
              <a:solidFill>
                <a:srgbClr val="AE2A28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220" name="WordArt 5"/>
          <p:cNvSpPr>
            <a:spLocks noTextEdit="1"/>
          </p:cNvSpPr>
          <p:nvPr/>
        </p:nvSpPr>
        <p:spPr>
          <a:xfrm>
            <a:off x="2133600" y="1295400"/>
            <a:ext cx="1600200" cy="4762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457230"/>
              </a:avLst>
            </a:prstTxWarp>
            <a:normAutofit fontScale="70000"/>
          </a:bodyPr>
          <a:p>
            <a:pPr algn="ctr" fontAlgn="base"/>
            <a:r>
              <a:rPr lang="zh-CN" altLang="en-US" sz="3600" b="1" strike="noStrike" noProof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Module</a:t>
            </a:r>
            <a:endParaRPr lang="zh-CN" altLang="en-US" sz="3600" b="1" strike="noStrike" noProof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2710" name="Text Box 6"/>
          <p:cNvSpPr txBox="1"/>
          <p:nvPr/>
        </p:nvSpPr>
        <p:spPr>
          <a:xfrm>
            <a:off x="2209800" y="3656013"/>
            <a:ext cx="4876800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rgbClr val="003399"/>
                </a:solidFill>
                <a:latin typeface="Helvetica-Bold" charset="0"/>
                <a:ea typeface="宋体" panose="02010600030101010101" pitchFamily="2" charset="-122"/>
              </a:rPr>
              <a:t>She trained hard, so she became      a great player later.</a:t>
            </a:r>
            <a:endParaRPr lang="en-US" altLang="zh-CN" sz="4000" b="1" dirty="0">
              <a:solidFill>
                <a:srgbClr val="003399"/>
              </a:solidFill>
              <a:latin typeface="Helvetica-Bold" charset="0"/>
              <a:ea typeface="宋体" panose="02010600030101010101" pitchFamily="2" charset="-122"/>
            </a:endParaRPr>
          </a:p>
        </p:txBody>
      </p:sp>
      <p:pic>
        <p:nvPicPr>
          <p:cNvPr id="21510" name="Picture 9" descr="200312211044176477"/>
          <p:cNvPicPr>
            <a:picLocks noChangeAspect="1"/>
          </p:cNvPicPr>
          <p:nvPr/>
        </p:nvPicPr>
        <p:blipFill>
          <a:blip r:embed="rId1"/>
          <a:srcRect l="68225" t="-9714"/>
          <a:stretch>
            <a:fillRect/>
          </a:stretch>
        </p:blipFill>
        <p:spPr>
          <a:xfrm>
            <a:off x="7086600" y="2519363"/>
            <a:ext cx="3200400" cy="37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icture 10" descr="200312211044176477"/>
          <p:cNvPicPr>
            <a:picLocks noChangeAspect="1"/>
          </p:cNvPicPr>
          <p:nvPr/>
        </p:nvPicPr>
        <p:blipFill>
          <a:blip r:embed="rId2"/>
          <a:srcRect r="68225" b="-9714"/>
          <a:stretch>
            <a:fillRect/>
          </a:stretch>
        </p:blipFill>
        <p:spPr>
          <a:xfrm>
            <a:off x="6934200" y="5789613"/>
            <a:ext cx="3429000" cy="40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WordArt 4"/>
          <p:cNvSpPr>
            <a:spLocks noTextEdit="1"/>
          </p:cNvSpPr>
          <p:nvPr/>
        </p:nvSpPr>
        <p:spPr>
          <a:xfrm>
            <a:off x="3962400" y="2971800"/>
            <a:ext cx="1676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30000"/>
          </a:bodyPr>
          <a:p>
            <a:pPr algn="ctr" fontAlgn="base"/>
            <a:r>
              <a:rPr lang="zh-CN" altLang="en-US" sz="5200" b="1" strike="noStrike" noProof="1">
                <a:solidFill>
                  <a:srgbClr val="AE2A28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Unit 1</a:t>
            </a:r>
            <a:endParaRPr lang="zh-CN" altLang="en-US" sz="5200" b="1" strike="noStrike" noProof="1">
              <a:solidFill>
                <a:srgbClr val="AE2A28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1513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2552700"/>
            <a:ext cx="2930525" cy="390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2950210" y="308610"/>
            <a:ext cx="6872605" cy="777875"/>
          </a:xfrm>
        </p:spPr>
        <p:txBody>
          <a:bodyPr anchor="ctr"/>
          <a:p>
            <a:r>
              <a:rPr lang="en-US" altLang="zh-CN" sz="3600">
                <a:solidFill>
                  <a:schemeClr val="accent2"/>
                </a:solidFill>
                <a:latin typeface="Times New Roman" panose="02020603050405020304" pitchFamily="18" charset="0"/>
              </a:rPr>
              <a:t>Listen  and  complete the table.</a:t>
            </a:r>
            <a:endParaRPr lang="en-US" altLang="zh-CN" sz="36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9527" name="内容占位符 19526"/>
          <p:cNvGraphicFramePr/>
          <p:nvPr>
            <p:ph idx="1"/>
          </p:nvPr>
        </p:nvGraphicFramePr>
        <p:xfrm>
          <a:off x="1981200" y="1219200"/>
          <a:ext cx="9246235" cy="4612005"/>
        </p:xfrm>
        <a:graphic>
          <a:graphicData uri="http://schemas.openxmlformats.org/drawingml/2006/table">
            <a:tbl>
              <a:tblPr/>
              <a:tblGrid>
                <a:gridCol w="4109720"/>
                <a:gridCol w="5136515"/>
              </a:tblGrid>
              <a:tr h="533400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Facts about Deng Yaping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661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When she was five,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she______________________________ .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9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When she was _________________,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she____________________.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741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After she stopped playing,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she began to</a:t>
                      </a:r>
                      <a:r>
                        <a:rPr lang="en-US" altLang="zh-CN"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______________ Tsinghua university in Beijing.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91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After ______ years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rgbClr val="716F70"/>
                          </a:solidFill>
                          <a:latin typeface="Franklin Gothic Medium" panose="020B0603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she_______________________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85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at Cambridge University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.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510" name="矩形 19509"/>
          <p:cNvSpPr/>
          <p:nvPr/>
        </p:nvSpPr>
        <p:spPr>
          <a:xfrm>
            <a:off x="6705600" y="1752600"/>
            <a:ext cx="33039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started playing table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13" name="矩形 19512"/>
          <p:cNvSpPr/>
          <p:nvPr/>
        </p:nvSpPr>
        <p:spPr>
          <a:xfrm>
            <a:off x="5907405" y="2160588"/>
            <a:ext cx="10915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tennis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15" name="矩形 19514"/>
          <p:cNvSpPr/>
          <p:nvPr/>
        </p:nvSpPr>
        <p:spPr>
          <a:xfrm>
            <a:off x="6998970" y="2895600"/>
            <a:ext cx="25831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stopped playing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18" name="矩形 19517"/>
          <p:cNvSpPr/>
          <p:nvPr/>
        </p:nvSpPr>
        <p:spPr>
          <a:xfrm>
            <a:off x="8612505" y="3867150"/>
            <a:ext cx="1397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study at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22" name="矩形 19521"/>
          <p:cNvSpPr/>
          <p:nvPr/>
        </p:nvSpPr>
        <p:spPr>
          <a:xfrm>
            <a:off x="6998970" y="4921885"/>
            <a:ext cx="35172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completed her degree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73325" y="3135630"/>
            <a:ext cx="19786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twenty-four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9160" y="5116830"/>
            <a:ext cx="10128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seven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95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95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95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95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95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0" grpId="0"/>
      <p:bldP spid="19513" grpId="0"/>
      <p:bldP spid="19515" grpId="0"/>
      <p:bldP spid="19518" grpId="0"/>
      <p:bldP spid="19522" grpId="0"/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WordArt 12"/>
          <p:cNvSpPr>
            <a:spLocks noTextEdit="1"/>
          </p:cNvSpPr>
          <p:nvPr/>
        </p:nvSpPr>
        <p:spPr>
          <a:xfrm rot="539288">
            <a:off x="8129270" y="751840"/>
            <a:ext cx="3335655" cy="95123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4035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2028000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Guessing </a:t>
            </a:r>
            <a:r>
              <a:rPr lang="en-US" altLang="zh-CN" sz="4035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2028000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words</a:t>
            </a:r>
            <a:endParaRPr lang="en-US" altLang="zh-CN" sz="4035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2028000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0375" y="606425"/>
            <a:ext cx="3014980" cy="2577465"/>
          </a:xfrm>
          <a:prstGeom prst="rect">
            <a:avLst/>
          </a:prstGeom>
        </p:spPr>
      </p:pic>
      <p:sp>
        <p:nvSpPr>
          <p:cNvPr id="70661" name="Rectangle 5"/>
          <p:cNvSpPr/>
          <p:nvPr/>
        </p:nvSpPr>
        <p:spPr>
          <a:xfrm>
            <a:off x="7189470" y="1789430"/>
            <a:ext cx="2028190" cy="6572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66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medal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(s)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4474845" y="1957705"/>
            <a:ext cx="1536700" cy="6572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66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hero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(es)</a:t>
            </a:r>
            <a:r>
              <a:rPr 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10" name="Text Box 6"/>
          <p:cNvSpPr txBox="1"/>
          <p:nvPr/>
        </p:nvSpPr>
        <p:spPr>
          <a:xfrm>
            <a:off x="4125595" y="2891155"/>
            <a:ext cx="7670800" cy="10763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>
              <a:buFontTx/>
            </a:pPr>
            <a:r>
              <a:rPr lang="en-US" altLang="zh-CN" sz="3200" b="1" dirty="0">
                <a:solidFill>
                  <a:srgbClr val="0D08DC"/>
                </a:solidFill>
                <a:latin typeface="Helvetica-Bold" charset="0"/>
              </a:rPr>
              <a:t>They trained hard, </a:t>
            </a:r>
            <a:r>
              <a:rPr lang="en-US" altLang="zh-CN" sz="3200" b="1" dirty="0">
                <a:solidFill>
                  <a:srgbClr val="FF0000"/>
                </a:solidFill>
                <a:latin typeface="Helvetica-Bold" charset="0"/>
              </a:rPr>
              <a:t>so</a:t>
            </a:r>
            <a:r>
              <a:rPr lang="en-US" altLang="zh-CN" sz="3200" b="1" dirty="0">
                <a:solidFill>
                  <a:srgbClr val="0D08DC"/>
                </a:solidFill>
                <a:latin typeface="Helvetica-Bold" charset="0"/>
              </a:rPr>
              <a:t> they became great players in the world.</a:t>
            </a:r>
            <a:endParaRPr lang="en-US" altLang="zh-CN" sz="3200" b="1" dirty="0">
              <a:solidFill>
                <a:srgbClr val="0D08DC"/>
              </a:solidFill>
              <a:latin typeface="Helvetica-Bold" charset="0"/>
            </a:endParaRPr>
          </a:p>
        </p:txBody>
      </p:sp>
      <p:pic>
        <p:nvPicPr>
          <p:cNvPr id="72711" name="Picture 7"/>
          <p:cNvPicPr>
            <a:picLocks noChangeAspect="1"/>
          </p:cNvPicPr>
          <p:nvPr/>
        </p:nvPicPr>
        <p:blipFill>
          <a:blip r:embed="rId2"/>
          <a:srcRect l="16891" t="18306" r="9912" b="24352"/>
          <a:stretch>
            <a:fillRect/>
          </a:stretch>
        </p:blipFill>
        <p:spPr>
          <a:xfrm>
            <a:off x="572135" y="3507105"/>
            <a:ext cx="2903220" cy="2814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1" name="标题 1"/>
          <p:cNvSpPr>
            <a:spLocks noGrp="1"/>
          </p:cNvSpPr>
          <p:nvPr/>
        </p:nvSpPr>
        <p:spPr>
          <a:xfrm>
            <a:off x="4125595" y="4186555"/>
            <a:ext cx="7028815" cy="1021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CC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CC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CC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CC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CC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CC00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CC00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CC00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CC00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en-US" altLang="zh-CN" sz="48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Tell</a:t>
            </a:r>
            <a:r>
              <a:rPr lang="en-US" altLang="zh-CN" sz="4800" dirty="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 us </a:t>
            </a:r>
            <a:r>
              <a:rPr lang="en-US" altLang="zh-CN" sz="48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about</a:t>
            </a:r>
            <a:r>
              <a:rPr lang="en-US" altLang="zh-CN" sz="4800" dirty="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 your hero? Why? </a:t>
            </a:r>
            <a:endParaRPr lang="zh-CN" altLang="en-US" sz="4800" dirty="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bldLvl="0" animBg="1"/>
      <p:bldP spid="7" grpId="0" bldLvl="0" animBg="1"/>
      <p:bldP spid="72710" grpId="0" bldLvl="0" animBg="1"/>
      <p:bldP spid="1024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WordArt 4" descr="窄竖线"/>
          <p:cNvSpPr>
            <a:spLocks noTextEdit="1"/>
          </p:cNvSpPr>
          <p:nvPr/>
        </p:nvSpPr>
        <p:spPr>
          <a:xfrm>
            <a:off x="334010" y="294640"/>
            <a:ext cx="3105785" cy="6102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en-US" altLang="zh-CN" sz="4035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A</a:t>
            </a:r>
            <a:r>
              <a:rPr lang="zh-CN" altLang="en-US" sz="4035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nswer the question</a:t>
            </a:r>
            <a:endParaRPr lang="zh-CN" altLang="en-US" sz="4035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60422" name="Rectangle 6"/>
          <p:cNvSpPr/>
          <p:nvPr/>
        </p:nvSpPr>
        <p:spPr>
          <a:xfrm>
            <a:off x="612140" y="1435100"/>
            <a:ext cx="10009505" cy="24326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5000"/>
              </a:lnSpc>
              <a:buNone/>
            </a:pP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Whatever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she does, she never </a:t>
            </a:r>
            <a:r>
              <a:rPr lang="en-US" altLang="zh-CN" sz="3135" b="1">
                <a:solidFill>
                  <a:schemeClr val="hlink"/>
                </a:solidFill>
                <a:latin typeface="Times New Roman" panose="02020603050405020304" pitchFamily="18" charset="0"/>
                <a:sym typeface="+mn-ea"/>
              </a:rPr>
              <a:t>gives up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!</a:t>
            </a:r>
            <a:endParaRPr lang="en-US" altLang="zh-CN" sz="3135" b="1">
              <a:latin typeface="Times New Roman" panose="02020603050405020304" pitchFamily="18" charset="0"/>
              <a:sym typeface="+mn-ea"/>
            </a:endParaRPr>
          </a:p>
          <a:p>
            <a:pPr>
              <a:buNone/>
            </a:pPr>
            <a:r>
              <a:rPr lang="en-US" altLang="zh-CN" sz="314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2.S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he isn’t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cleverer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than anyone else, but she has a  </a:t>
            </a:r>
            <a:endParaRPr lang="en-US" altLang="zh-CN" sz="3135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   very strong </a:t>
            </a:r>
            <a:r>
              <a:rPr lang="en-US" altLang="zh-CN" sz="3135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will</a:t>
            </a: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135" b="1">
              <a:latin typeface="Times New Roman" panose="02020603050405020304" pitchFamily="18" charset="0"/>
              <a:sym typeface="+mn-ea"/>
            </a:endParaRPr>
          </a:p>
          <a:p>
            <a:pPr>
              <a:buNone/>
            </a:pP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3.she helped make the Beijing Olympics a victory for  </a:t>
            </a:r>
            <a:endParaRPr lang="en-US" altLang="zh-CN" sz="3135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135" b="1">
                <a:latin typeface="Times New Roman" panose="02020603050405020304" pitchFamily="18" charset="0"/>
                <a:sym typeface="+mn-ea"/>
              </a:rPr>
              <a:t>    world sport.    </a:t>
            </a:r>
            <a:endParaRPr lang="en-US" altLang="zh-CN" sz="314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4" name="WordArt 4"/>
          <p:cNvSpPr>
            <a:spLocks noTextEdit="1"/>
          </p:cNvSpPr>
          <p:nvPr/>
        </p:nvSpPr>
        <p:spPr>
          <a:xfrm>
            <a:off x="3791083" y="548945"/>
            <a:ext cx="6830961" cy="683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5825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What can we learn from Den Yaping?</a:t>
            </a:r>
            <a:endParaRPr lang="zh-CN" altLang="en-US" sz="5825" b="1">
              <a:solidFill>
                <a:srgbClr val="CC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3802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28169">
            <a:off x="10548620" y="2500630"/>
            <a:ext cx="1564005" cy="2688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30" name="Text Box 14"/>
          <p:cNvSpPr txBox="1"/>
          <p:nvPr/>
        </p:nvSpPr>
        <p:spPr>
          <a:xfrm>
            <a:off x="431800" y="3937000"/>
            <a:ext cx="10282555" cy="521970"/>
          </a:xfrm>
          <a:prstGeom prst="rect">
            <a:avLst/>
          </a:prstGeom>
          <a:solidFill>
            <a:srgbClr val="DEFFBD"/>
          </a:solidFill>
          <a:ln w="9525" cap="flat" cmpd="sng">
            <a:solidFill>
              <a:srgbClr val="FF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 eaLnBrk="0" fontAlgn="base" hangingPunct="0"/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In my heart, s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he's simply the best</a:t>
            </a: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! 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She's a true hero.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1" name="WordArt 4"/>
          <p:cNvSpPr>
            <a:spLocks noTextEdit="1"/>
          </p:cNvSpPr>
          <p:nvPr/>
        </p:nvSpPr>
        <p:spPr>
          <a:xfrm>
            <a:off x="1948815" y="4679950"/>
            <a:ext cx="6482080" cy="567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24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What do you think a true hero is like?</a:t>
            </a:r>
            <a:endParaRPr lang="zh-CN" altLang="en-US" sz="224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53" name="Text Box 13"/>
          <p:cNvSpPr txBox="1"/>
          <p:nvPr/>
        </p:nvSpPr>
        <p:spPr>
          <a:xfrm>
            <a:off x="3546833" y="5247532"/>
            <a:ext cx="113093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brave 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54" name="Text Box 14"/>
          <p:cNvSpPr txBox="1"/>
          <p:nvPr/>
        </p:nvSpPr>
        <p:spPr>
          <a:xfrm>
            <a:off x="799270" y="6087405"/>
            <a:ext cx="217805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responsible 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55" name="Text Box 15"/>
          <p:cNvSpPr txBox="1"/>
          <p:nvPr/>
        </p:nvSpPr>
        <p:spPr>
          <a:xfrm>
            <a:off x="3547171" y="6086944"/>
            <a:ext cx="180213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righteous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56" name="Text Box 16"/>
          <p:cNvSpPr txBox="1"/>
          <p:nvPr/>
        </p:nvSpPr>
        <p:spPr>
          <a:xfrm>
            <a:off x="5130349" y="5247761"/>
            <a:ext cx="267081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strong-minded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61" name="Text Box 21"/>
          <p:cNvSpPr txBox="1"/>
          <p:nvPr/>
        </p:nvSpPr>
        <p:spPr>
          <a:xfrm>
            <a:off x="783969" y="5247587"/>
            <a:ext cx="196151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strong will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62" name="Text Box 22"/>
          <p:cNvSpPr txBox="1"/>
          <p:nvPr/>
        </p:nvSpPr>
        <p:spPr>
          <a:xfrm>
            <a:off x="8430895" y="5247720"/>
            <a:ext cx="186182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optimistic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15"/>
          <p:cNvSpPr txBox="1"/>
          <p:nvPr/>
        </p:nvSpPr>
        <p:spPr>
          <a:xfrm>
            <a:off x="5991921" y="6086944"/>
            <a:ext cx="193929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</a:rPr>
              <a:t>thoughtful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22"/>
          <p:cNvSpPr txBox="1"/>
          <p:nvPr/>
        </p:nvSpPr>
        <p:spPr>
          <a:xfrm>
            <a:off x="8604250" y="6087190"/>
            <a:ext cx="97536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........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60430" grpId="0" bldLvl="0" animBg="1"/>
      <p:bldP spid="17411" grpId="0"/>
      <p:bldP spid="61461" grpId="0" bldLvl="0" animBg="1"/>
      <p:bldP spid="61453" grpId="0" bldLvl="0" animBg="1"/>
      <p:bldP spid="61456" grpId="0" bldLvl="0" animBg="1"/>
      <p:bldP spid="61462" grpId="0" bldLvl="0" animBg="1"/>
      <p:bldP spid="61454" grpId="0" bldLvl="0" animBg="1"/>
      <p:bldP spid="61455" grpId="0" bldLvl="0" animBg="1"/>
      <p:bldP spid="2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2065022" y="1218544"/>
            <a:ext cx="1640142" cy="643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Tx/>
            </a:pPr>
            <a:endParaRPr lang="zh-CN" altLang="en-US" sz="3585" dirty="0">
              <a:latin typeface="Times New Roman" panose="02020603050405020304" pitchFamily="18" charset="0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2491957" y="1241669"/>
            <a:ext cx="1810916" cy="643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Tx/>
            </a:pPr>
            <a:endParaRPr lang="zh-CN" altLang="en-US" sz="3585" dirty="0">
              <a:latin typeface="Times New Roman" panose="02020603050405020304" pitchFamily="18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2662731" y="1241669"/>
            <a:ext cx="1640142" cy="643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Tx/>
            </a:pPr>
            <a:endParaRPr lang="zh-CN" altLang="en-US" sz="3585" dirty="0">
              <a:latin typeface="Times New Roman" panose="02020603050405020304" pitchFamily="18" charset="0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1912037" y="4281803"/>
            <a:ext cx="1654810" cy="725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20000"/>
              </a:spcBef>
            </a:pPr>
            <a:r>
              <a:rPr lang="en-US" altLang="zh-CN" sz="3585" b="1" dirty="0">
                <a:latin typeface="Times New Roman" panose="02020603050405020304" pitchFamily="18" charset="0"/>
              </a:rPr>
              <a:t>/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ɪ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'gr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i: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/ </a:t>
            </a:r>
            <a:endParaRPr lang="en-US" altLang="zh-CN" sz="3585" b="1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</a:endParaRPr>
          </a:p>
        </p:txBody>
      </p:sp>
      <p:sp>
        <p:nvSpPr>
          <p:cNvPr id="66566" name="Rectangle 6"/>
          <p:cNvSpPr/>
          <p:nvPr/>
        </p:nvSpPr>
        <p:spPr>
          <a:xfrm>
            <a:off x="1314327" y="270392"/>
            <a:ext cx="2903158" cy="919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>
              <a:lnSpc>
                <a:spcPct val="15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latin typeface="Times New Roman" panose="02020603050405020304" pitchFamily="18" charset="0"/>
              </a:rPr>
              <a:t>/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ɪ</a:t>
            </a:r>
            <a:r>
              <a:rPr lang="en-US" altLang="zh-CN" sz="3585" b="1" dirty="0">
                <a:latin typeface="Times New Roman" panose="02020603050405020304" pitchFamily="18" charset="0"/>
              </a:rPr>
              <a:t>n'kl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u:</a:t>
            </a:r>
            <a:r>
              <a:rPr lang="en-US" altLang="zh-CN" sz="3585" b="1" dirty="0">
                <a:latin typeface="Times New Roman" panose="02020603050405020304" pitchFamily="18" charset="0"/>
              </a:rPr>
              <a:t>d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ɪ</a:t>
            </a:r>
            <a:r>
              <a:rPr lang="en-US" altLang="zh-CN" sz="3585" b="1" dirty="0">
                <a:latin typeface="Times New Roman" panose="02020603050405020304" pitchFamily="18" charset="0"/>
              </a:rPr>
              <a:t>ŋ/</a:t>
            </a:r>
            <a:endParaRPr lang="en-US" altLang="zh-CN" sz="3585" b="1" dirty="0">
              <a:latin typeface="Times New Roman" panose="02020603050405020304" pitchFamily="18" charset="0"/>
            </a:endParaRPr>
          </a:p>
        </p:txBody>
      </p:sp>
      <p:sp>
        <p:nvSpPr>
          <p:cNvPr id="66567" name="Rectangle 7"/>
          <p:cNvSpPr/>
          <p:nvPr/>
        </p:nvSpPr>
        <p:spPr>
          <a:xfrm>
            <a:off x="2338972" y="953488"/>
            <a:ext cx="1524000" cy="919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5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/'m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dl/</a:t>
            </a:r>
            <a:endParaRPr lang="en-US" altLang="zh-CN" sz="3585" b="1" dirty="0">
              <a:latin typeface="Times New Roman" panose="02020603050405020304" pitchFamily="18" charset="0"/>
              <a:ea typeface="Courier New" panose="02070309020205020404" pitchFamily="49" charset="0"/>
            </a:endParaRPr>
          </a:p>
        </p:txBody>
      </p:sp>
      <p:sp>
        <p:nvSpPr>
          <p:cNvPr id="66568" name="Rectangle 8"/>
          <p:cNvSpPr/>
          <p:nvPr/>
        </p:nvSpPr>
        <p:spPr>
          <a:xfrm>
            <a:off x="2168198" y="2917389"/>
            <a:ext cx="1625600" cy="919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5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latin typeface="Times New Roman" panose="02020603050405020304" pitchFamily="18" charset="0"/>
              </a:rPr>
              <a:t>/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ə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'b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ɔ: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3585" b="1" dirty="0">
                <a:latin typeface="Times New Roman" panose="02020603050405020304" pitchFamily="18" charset="0"/>
              </a:rPr>
              <a:t>/</a:t>
            </a:r>
            <a:endParaRPr lang="en-US" altLang="zh-CN" sz="3585" b="1" dirty="0">
              <a:latin typeface="Times New Roman" panose="02020603050405020304" pitchFamily="18" charset="0"/>
            </a:endParaRPr>
          </a:p>
        </p:txBody>
      </p:sp>
      <p:sp>
        <p:nvSpPr>
          <p:cNvPr id="66569" name="Rectangle 9"/>
          <p:cNvSpPr/>
          <p:nvPr/>
        </p:nvSpPr>
        <p:spPr>
          <a:xfrm>
            <a:off x="2082811" y="3513320"/>
            <a:ext cx="1685290" cy="919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5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/'d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ɒ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kt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ə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sz="3585" b="1" dirty="0">
                <a:latin typeface="Times New Roman" panose="02020603050405020304" pitchFamily="18" charset="0"/>
              </a:rPr>
              <a:t> </a:t>
            </a:r>
            <a:endParaRPr lang="en-US" altLang="zh-CN" sz="3585" b="1" dirty="0">
              <a:latin typeface="Times New Roman" panose="02020603050405020304" pitchFamily="18" charset="0"/>
            </a:endParaRPr>
          </a:p>
        </p:txBody>
      </p:sp>
      <p:sp>
        <p:nvSpPr>
          <p:cNvPr id="66570" name="Rectangle 10"/>
          <p:cNvSpPr/>
          <p:nvPr/>
        </p:nvSpPr>
        <p:spPr>
          <a:xfrm>
            <a:off x="6096000" y="526553"/>
            <a:ext cx="3107055" cy="718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30000"/>
              </a:lnSpc>
              <a:spcBef>
                <a:spcPct val="10000"/>
              </a:spcBef>
              <a:buFontTx/>
            </a:pPr>
            <a:r>
              <a:rPr lang="zh-CN" altLang="en-US" sz="3140" b="1" dirty="0">
                <a:latin typeface="Times New Roman" panose="02020603050405020304" pitchFamily="18" charset="0"/>
              </a:rPr>
              <a:t>包含；包括 </a:t>
            </a:r>
            <a:r>
              <a:rPr lang="en-US" altLang="zh-CN" sz="3140" b="1" i="1" dirty="0">
                <a:latin typeface="Times New Roman" panose="02020603050405020304" pitchFamily="18" charset="0"/>
              </a:rPr>
              <a:t>prep.</a:t>
            </a:r>
            <a:endParaRPr lang="en-US" altLang="zh-CN" sz="3140" b="1" i="1" dirty="0">
              <a:latin typeface="Times New Roman" panose="02020603050405020304" pitchFamily="18" charset="0"/>
            </a:endParaRPr>
          </a:p>
        </p:txBody>
      </p:sp>
      <p:sp>
        <p:nvSpPr>
          <p:cNvPr id="66571" name="Rectangle 11"/>
          <p:cNvSpPr/>
          <p:nvPr/>
        </p:nvSpPr>
        <p:spPr>
          <a:xfrm>
            <a:off x="6096000" y="1124262"/>
            <a:ext cx="2597785" cy="7677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40000"/>
              </a:lnSpc>
              <a:spcBef>
                <a:spcPct val="10000"/>
              </a:spcBef>
              <a:buFontTx/>
            </a:pPr>
            <a:r>
              <a:rPr lang="zh-CN" altLang="en-US" sz="3140" b="1" dirty="0">
                <a:latin typeface="Times New Roman" panose="02020603050405020304" pitchFamily="18" charset="0"/>
              </a:rPr>
              <a:t>奖牌；奖章 </a:t>
            </a:r>
            <a:r>
              <a:rPr lang="en-US" altLang="zh-CN" sz="3140" b="1" i="1" dirty="0">
                <a:latin typeface="Times New Roman" panose="02020603050405020304" pitchFamily="18" charset="0"/>
              </a:rPr>
              <a:t>n.</a:t>
            </a:r>
            <a:endParaRPr lang="en-US" altLang="zh-CN" sz="3140" b="1" i="1" dirty="0">
              <a:latin typeface="Times New Roman" panose="02020603050405020304" pitchFamily="18" charset="0"/>
            </a:endParaRPr>
          </a:p>
        </p:txBody>
      </p:sp>
      <p:sp>
        <p:nvSpPr>
          <p:cNvPr id="66572" name="Rectangle 12"/>
          <p:cNvSpPr/>
          <p:nvPr/>
        </p:nvSpPr>
        <p:spPr>
          <a:xfrm>
            <a:off x="6096000" y="1892745"/>
            <a:ext cx="4696286" cy="1153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>
              <a:spcBef>
                <a:spcPct val="20000"/>
              </a:spcBef>
            </a:pPr>
            <a:r>
              <a:rPr lang="zh-CN" altLang="en-US" sz="3140" b="1" dirty="0">
                <a:latin typeface="Times New Roman" panose="02020603050405020304" pitchFamily="18" charset="0"/>
              </a:rPr>
              <a:t>上</a:t>
            </a:r>
            <a:r>
              <a:rPr lang="en-US" altLang="zh-CN" sz="3140" b="1" dirty="0">
                <a:latin typeface="Times New Roman" panose="02020603050405020304" pitchFamily="18" charset="0"/>
              </a:rPr>
              <a:t>(</a:t>
            </a:r>
            <a:r>
              <a:rPr lang="zh-CN" altLang="en-US" sz="3140" b="1" dirty="0">
                <a:latin typeface="Times New Roman" panose="02020603050405020304" pitchFamily="18" charset="0"/>
              </a:rPr>
              <a:t>学</a:t>
            </a:r>
            <a:r>
              <a:rPr lang="en-US" altLang="zh-CN" sz="3140" b="1" dirty="0">
                <a:latin typeface="Times New Roman" panose="02020603050405020304" pitchFamily="18" charset="0"/>
              </a:rPr>
              <a:t>)</a:t>
            </a:r>
            <a:r>
              <a:rPr lang="zh-CN" altLang="en-US" sz="3140" b="1" dirty="0">
                <a:latin typeface="Times New Roman" panose="02020603050405020304" pitchFamily="18" charset="0"/>
              </a:rPr>
              <a:t>；出席，参加</a:t>
            </a:r>
            <a:endParaRPr lang="zh-CN" altLang="en-US" sz="3140" b="1" dirty="0">
              <a:latin typeface="Times New Roman" panose="02020603050405020304" pitchFamily="18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altLang="zh-CN" sz="3140" b="1" dirty="0">
                <a:latin typeface="Times New Roman" panose="02020603050405020304" pitchFamily="18" charset="0"/>
              </a:rPr>
              <a:t>(</a:t>
            </a:r>
            <a:r>
              <a:rPr lang="zh-CN" altLang="en-US" sz="3140" b="1" dirty="0">
                <a:latin typeface="Times New Roman" panose="02020603050405020304" pitchFamily="18" charset="0"/>
              </a:rPr>
              <a:t>事件与活动</a:t>
            </a:r>
            <a:r>
              <a:rPr lang="en-US" altLang="zh-CN" sz="3140" b="1" dirty="0">
                <a:latin typeface="Times New Roman" panose="02020603050405020304" pitchFamily="18" charset="0"/>
              </a:rPr>
              <a:t>) </a:t>
            </a:r>
            <a:r>
              <a:rPr lang="en-US" altLang="zh-CN" sz="3140" b="1" i="1" dirty="0">
                <a:latin typeface="Times New Roman" panose="02020603050405020304" pitchFamily="18" charset="0"/>
              </a:rPr>
              <a:t>v.</a:t>
            </a:r>
            <a:endParaRPr lang="en-US" altLang="zh-CN" sz="3140" b="1" i="1" dirty="0">
              <a:latin typeface="Times New Roman" panose="02020603050405020304" pitchFamily="18" charset="0"/>
            </a:endParaRPr>
          </a:p>
        </p:txBody>
      </p:sp>
      <p:sp>
        <p:nvSpPr>
          <p:cNvPr id="66573" name="Rectangle 13"/>
          <p:cNvSpPr/>
          <p:nvPr/>
        </p:nvSpPr>
        <p:spPr>
          <a:xfrm>
            <a:off x="6096000" y="3173551"/>
            <a:ext cx="3757028" cy="574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>
              <a:spcBef>
                <a:spcPct val="20000"/>
              </a:spcBef>
            </a:pPr>
            <a:r>
              <a:rPr lang="zh-CN" altLang="en-US" sz="3140" b="1" dirty="0">
                <a:latin typeface="Times New Roman" panose="02020603050405020304" pitchFamily="18" charset="0"/>
              </a:rPr>
              <a:t>在国外；到国外 </a:t>
            </a:r>
            <a:r>
              <a:rPr lang="en-US" altLang="zh-CN" sz="3140" b="1" i="1" dirty="0">
                <a:latin typeface="Times New Roman" panose="02020603050405020304" pitchFamily="18" charset="0"/>
              </a:rPr>
              <a:t>adj</a:t>
            </a:r>
            <a:r>
              <a:rPr lang="en-US" altLang="zh-CN" sz="3140" b="1" i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endParaRPr lang="en-US" altLang="zh-CN" sz="3140" b="1" i="1" dirty="0">
              <a:latin typeface="Times New Roman" panose="02020603050405020304" pitchFamily="18" charset="0"/>
              <a:ea typeface="Courier New" panose="02070309020205020404" pitchFamily="49" charset="0"/>
            </a:endParaRPr>
          </a:p>
        </p:txBody>
      </p:sp>
      <p:sp>
        <p:nvSpPr>
          <p:cNvPr id="66574" name="Rectangle 14"/>
          <p:cNvSpPr/>
          <p:nvPr/>
        </p:nvSpPr>
        <p:spPr>
          <a:xfrm>
            <a:off x="2509746" y="4879512"/>
            <a:ext cx="1379220" cy="7677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40000"/>
              </a:lnSpc>
              <a:spcBef>
                <a:spcPct val="10000"/>
              </a:spcBef>
              <a:buFontTx/>
            </a:pPr>
            <a:r>
              <a:rPr lang="zh-CN" altLang="en-US" sz="3140" b="1" dirty="0">
                <a:latin typeface="Times New Roman" panose="02020603050405020304" pitchFamily="18" charset="0"/>
              </a:rPr>
              <a:t>再一次</a:t>
            </a:r>
            <a:endParaRPr lang="zh-CN" altLang="en-US" sz="3140" b="1" dirty="0">
              <a:latin typeface="Times New Roman" panose="02020603050405020304" pitchFamily="18" charset="0"/>
            </a:endParaRPr>
          </a:p>
        </p:txBody>
      </p:sp>
      <p:sp>
        <p:nvSpPr>
          <p:cNvPr id="66575" name="Rectangle 15"/>
          <p:cNvSpPr/>
          <p:nvPr/>
        </p:nvSpPr>
        <p:spPr>
          <a:xfrm>
            <a:off x="6096000" y="3598707"/>
            <a:ext cx="1428454" cy="767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>
              <a:lnSpc>
                <a:spcPct val="140000"/>
              </a:lnSpc>
              <a:spcBef>
                <a:spcPct val="10000"/>
              </a:spcBef>
              <a:buFontTx/>
            </a:pPr>
            <a:r>
              <a:rPr lang="zh-CN" altLang="en-US" sz="3140" b="1" dirty="0">
                <a:latin typeface="Times New Roman" panose="02020603050405020304" pitchFamily="18" charset="0"/>
              </a:rPr>
              <a:t>博士 </a:t>
            </a:r>
            <a:r>
              <a:rPr lang="en-US" altLang="zh-CN" sz="3140" b="1" i="1" dirty="0">
                <a:latin typeface="Times New Roman" panose="02020603050405020304" pitchFamily="18" charset="0"/>
              </a:rPr>
              <a:t>n.</a:t>
            </a:r>
            <a:endParaRPr lang="en-US" altLang="zh-CN" sz="3140" b="1" i="1" dirty="0">
              <a:latin typeface="Times New Roman" panose="02020603050405020304" pitchFamily="18" charset="0"/>
            </a:endParaRPr>
          </a:p>
        </p:txBody>
      </p:sp>
      <p:sp>
        <p:nvSpPr>
          <p:cNvPr id="66576" name="Rectangle 16"/>
          <p:cNvSpPr/>
          <p:nvPr/>
        </p:nvSpPr>
        <p:spPr>
          <a:xfrm>
            <a:off x="6096000" y="4281803"/>
            <a:ext cx="2597785" cy="718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30000"/>
              </a:lnSpc>
              <a:spcBef>
                <a:spcPct val="10000"/>
              </a:spcBef>
              <a:buFontTx/>
            </a:pPr>
            <a:r>
              <a:rPr lang="zh-CN" altLang="en-US" sz="314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课程，学位 </a:t>
            </a:r>
            <a:r>
              <a:rPr lang="en-US" altLang="zh-CN" sz="3140" b="1" i="1" dirty="0">
                <a:latin typeface="Times New Roman" panose="02020603050405020304" pitchFamily="18" charset="0"/>
                <a:cs typeface="Courier New" panose="02070309020205020404" pitchFamily="49" charset="0"/>
              </a:rPr>
              <a:t>n.</a:t>
            </a:r>
            <a:endParaRPr lang="en-US" altLang="zh-CN" sz="3140" b="1" i="1" dirty="0">
              <a:latin typeface="Times New Roman" panose="02020603050405020304" pitchFamily="18" charset="0"/>
              <a:ea typeface="Courier New" panose="02070309020205020404" pitchFamily="49" charset="0"/>
            </a:endParaRPr>
          </a:p>
        </p:txBody>
      </p:sp>
      <p:sp>
        <p:nvSpPr>
          <p:cNvPr id="66577" name="Rectangle 17"/>
          <p:cNvSpPr/>
          <p:nvPr/>
        </p:nvSpPr>
        <p:spPr>
          <a:xfrm>
            <a:off x="3875938" y="441166"/>
            <a:ext cx="2005965" cy="725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including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78" name="Rectangle 18"/>
          <p:cNvSpPr/>
          <p:nvPr/>
        </p:nvSpPr>
        <p:spPr>
          <a:xfrm>
            <a:off x="4388260" y="1124262"/>
            <a:ext cx="1372870" cy="725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medal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79" name="Rectangle 19"/>
          <p:cNvSpPr/>
          <p:nvPr/>
        </p:nvSpPr>
        <p:spPr>
          <a:xfrm>
            <a:off x="4388260" y="1807358"/>
            <a:ext cx="1423670" cy="725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attend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80" name="Rectangle 20"/>
          <p:cNvSpPr/>
          <p:nvPr/>
        </p:nvSpPr>
        <p:spPr>
          <a:xfrm>
            <a:off x="4217486" y="3088164"/>
            <a:ext cx="1597449" cy="698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>
              <a:lnSpc>
                <a:spcPct val="11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aboard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81" name="Rectangle 21"/>
          <p:cNvSpPr/>
          <p:nvPr/>
        </p:nvSpPr>
        <p:spPr>
          <a:xfrm>
            <a:off x="4302873" y="4964899"/>
            <a:ext cx="2247265" cy="725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once again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82" name="Rectangle 22"/>
          <p:cNvSpPr/>
          <p:nvPr/>
        </p:nvSpPr>
        <p:spPr>
          <a:xfrm>
            <a:off x="4302873" y="3684094"/>
            <a:ext cx="1449070" cy="725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doctor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83" name="Rectangle 23"/>
          <p:cNvSpPr/>
          <p:nvPr/>
        </p:nvSpPr>
        <p:spPr>
          <a:xfrm>
            <a:off x="4302873" y="4281803"/>
            <a:ext cx="1466215" cy="698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degree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85" name="Rectangle 25"/>
          <p:cNvSpPr/>
          <p:nvPr/>
        </p:nvSpPr>
        <p:spPr>
          <a:xfrm>
            <a:off x="2168198" y="1636584"/>
            <a:ext cx="1625600" cy="919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latin typeface="Times New Roman" panose="02020603050405020304" pitchFamily="18" charset="0"/>
              </a:rPr>
              <a:t>/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ə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't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en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3585" b="1" dirty="0">
                <a:latin typeface="Times New Roman" panose="02020603050405020304" pitchFamily="18" charset="0"/>
              </a:rPr>
              <a:t>/</a:t>
            </a:r>
            <a:endParaRPr lang="en-US" altLang="zh-CN" sz="3585" b="1" dirty="0">
              <a:latin typeface="Times New Roman" panose="02020603050405020304" pitchFamily="18" charset="0"/>
            </a:endParaRPr>
          </a:p>
        </p:txBody>
      </p:sp>
      <p:sp>
        <p:nvSpPr>
          <p:cNvPr id="8217" name="WordArt 26"/>
          <p:cNvSpPr>
            <a:spLocks noTextEdit="1"/>
          </p:cNvSpPr>
          <p:nvPr/>
        </p:nvSpPr>
        <p:spPr>
          <a:xfrm>
            <a:off x="1485101" y="5733382"/>
            <a:ext cx="6404026" cy="85387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/>
          </a:bodyPr>
          <a:p>
            <a:pPr algn="ctr" eaLnBrk="0" hangingPunct="0"/>
            <a:r>
              <a:rPr lang="zh-CN" altLang="en-US" sz="4035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Words and expressions</a:t>
            </a:r>
            <a:endParaRPr lang="zh-CN" altLang="en-US" sz="4035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8218" name="Picture 29" descr="17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6284"/>
          <a:stretch>
            <a:fillRect/>
          </a:stretch>
        </p:blipFill>
        <p:spPr>
          <a:xfrm>
            <a:off x="8486836" y="4708738"/>
            <a:ext cx="2305449" cy="187851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656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6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  <p:bldP spid="66567" grpId="0"/>
      <p:bldP spid="66568" grpId="0"/>
      <p:bldP spid="66570" grpId="0"/>
      <p:bldP spid="66571" grpId="0"/>
      <p:bldP spid="66572" grpId="0"/>
      <p:bldP spid="66573" grpId="0"/>
      <p:bldP spid="66574" grpId="0"/>
      <p:bldP spid="66575" grpId="0"/>
      <p:bldP spid="66576" grpId="0"/>
      <p:bldP spid="66577" grpId="0"/>
      <p:bldP spid="66578" grpId="0"/>
      <p:bldP spid="66579" grpId="0"/>
      <p:bldP spid="66580" grpId="0"/>
      <p:bldP spid="66581" grpId="0"/>
      <p:bldP spid="66582" grpId="0"/>
      <p:bldP spid="66583" grpId="0"/>
      <p:bldP spid="665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1894248" y="990846"/>
            <a:ext cx="1640142" cy="643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Tx/>
            </a:pPr>
            <a:endParaRPr lang="zh-CN" altLang="en-US" sz="3585" dirty="0">
              <a:latin typeface="Times New Roman" panose="02020603050405020304" pitchFamily="18" charset="0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2321183" y="1012192"/>
            <a:ext cx="1810916" cy="643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Tx/>
            </a:pPr>
            <a:endParaRPr lang="zh-CN" altLang="en-US" sz="3585" dirty="0">
              <a:latin typeface="Times New Roman" panose="02020603050405020304" pitchFamily="18" charset="0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2491957" y="1012192"/>
            <a:ext cx="1640142" cy="643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Tx/>
            </a:pPr>
            <a:endParaRPr lang="zh-CN" altLang="en-US" sz="3585" dirty="0">
              <a:latin typeface="Times New Roman" panose="02020603050405020304" pitchFamily="18" charset="0"/>
            </a:endParaRPr>
          </a:p>
        </p:txBody>
      </p:sp>
      <p:sp>
        <p:nvSpPr>
          <p:cNvPr id="67589" name="Rectangle 5"/>
          <p:cNvSpPr/>
          <p:nvPr/>
        </p:nvSpPr>
        <p:spPr>
          <a:xfrm>
            <a:off x="1655875" y="3002777"/>
            <a:ext cx="1876736" cy="725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>
              <a:lnSpc>
                <a:spcPct val="115000"/>
              </a:lnSpc>
              <a:spcBef>
                <a:spcPct val="20000"/>
              </a:spcBef>
            </a:pP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/'s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ɪ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mpl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i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/</a:t>
            </a:r>
            <a:endParaRPr lang="en-US" altLang="zh-CN" sz="3585" b="1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</a:endParaRPr>
          </a:p>
        </p:txBody>
      </p:sp>
      <p:sp>
        <p:nvSpPr>
          <p:cNvPr id="67590" name="Rectangle 6"/>
          <p:cNvSpPr/>
          <p:nvPr/>
        </p:nvSpPr>
        <p:spPr>
          <a:xfrm>
            <a:off x="2338972" y="1209649"/>
            <a:ext cx="1022350" cy="919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5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latin typeface="Times New Roman" panose="02020603050405020304" pitchFamily="18" charset="0"/>
              </a:rPr>
              <a:t>/w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ɪ</a:t>
            </a:r>
            <a:r>
              <a:rPr lang="en-US" altLang="zh-CN" sz="3585" b="1" dirty="0">
                <a:latin typeface="Times New Roman" panose="02020603050405020304" pitchFamily="18" charset="0"/>
              </a:rPr>
              <a:t>l/</a:t>
            </a:r>
            <a:endParaRPr lang="en-US" altLang="zh-CN" sz="3585" b="1" dirty="0">
              <a:latin typeface="Times New Roman" panose="02020603050405020304" pitchFamily="18" charset="0"/>
            </a:endParaRPr>
          </a:p>
        </p:txBody>
      </p:sp>
      <p:sp>
        <p:nvSpPr>
          <p:cNvPr id="67591" name="Rectangle 7"/>
          <p:cNvSpPr/>
          <p:nvPr/>
        </p:nvSpPr>
        <p:spPr>
          <a:xfrm>
            <a:off x="1570488" y="1978132"/>
            <a:ext cx="1857375" cy="919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5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/'v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ɪ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kt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ə</a:t>
            </a:r>
            <a:r>
              <a:rPr lang="en-US" altLang="zh-CN" sz="358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ri/</a:t>
            </a:r>
            <a:endParaRPr lang="en-US" altLang="zh-CN" sz="3585" b="1" dirty="0">
              <a:latin typeface="Times New Roman" panose="02020603050405020304" pitchFamily="18" charset="0"/>
            </a:endParaRPr>
          </a:p>
        </p:txBody>
      </p:sp>
      <p:sp>
        <p:nvSpPr>
          <p:cNvPr id="67592" name="Rectangle 8"/>
          <p:cNvSpPr/>
          <p:nvPr/>
        </p:nvSpPr>
        <p:spPr>
          <a:xfrm>
            <a:off x="1399714" y="3769481"/>
            <a:ext cx="4170680" cy="718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30000"/>
              </a:lnSpc>
              <a:spcBef>
                <a:spcPct val="10000"/>
              </a:spcBef>
              <a:buFontTx/>
            </a:pPr>
            <a:r>
              <a:rPr lang="zh-CN" altLang="en-US" sz="3140" b="1" dirty="0">
                <a:latin typeface="Times New Roman" panose="02020603050405020304" pitchFamily="18" charset="0"/>
              </a:rPr>
              <a:t>无论什么；</a:t>
            </a:r>
            <a:r>
              <a:rPr lang="zh-CN" altLang="zh-CN" sz="3140" b="1" dirty="0">
                <a:latin typeface="Times New Roman" panose="02020603050405020304" pitchFamily="18" charset="0"/>
              </a:rPr>
              <a:t>不管怎么样</a:t>
            </a:r>
            <a:endParaRPr lang="zh-CN" altLang="en-US" sz="3140" b="1" dirty="0">
              <a:latin typeface="Times New Roman" panose="02020603050405020304" pitchFamily="18" charset="0"/>
            </a:endParaRPr>
          </a:p>
        </p:txBody>
      </p:sp>
      <p:sp>
        <p:nvSpPr>
          <p:cNvPr id="67593" name="Rectangle 9"/>
          <p:cNvSpPr/>
          <p:nvPr/>
        </p:nvSpPr>
        <p:spPr>
          <a:xfrm>
            <a:off x="3278229" y="4537964"/>
            <a:ext cx="2310130" cy="864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40000"/>
              </a:lnSpc>
              <a:spcBef>
                <a:spcPct val="10000"/>
              </a:spcBef>
              <a:buFontTx/>
            </a:pPr>
            <a:r>
              <a:rPr lang="zh-CN" altLang="zh-CN" sz="3585" b="1" dirty="0">
                <a:latin typeface="Times New Roman" panose="02020603050405020304" pitchFamily="18" charset="0"/>
              </a:rPr>
              <a:t>放弃(努力)</a:t>
            </a:r>
            <a:endParaRPr lang="zh-CN" altLang="zh-CN" sz="3585" b="1" dirty="0">
              <a:latin typeface="Times New Roman" panose="02020603050405020304" pitchFamily="18" charset="0"/>
            </a:endParaRPr>
          </a:p>
        </p:txBody>
      </p:sp>
      <p:sp>
        <p:nvSpPr>
          <p:cNvPr id="67594" name="Rectangle 10"/>
          <p:cNvSpPr/>
          <p:nvPr/>
        </p:nvSpPr>
        <p:spPr>
          <a:xfrm>
            <a:off x="5669065" y="782714"/>
            <a:ext cx="4081145" cy="574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spcBef>
                <a:spcPct val="20000"/>
              </a:spcBef>
            </a:pPr>
            <a:r>
              <a:rPr lang="zh-CN" altLang="en-US" sz="3140" b="1" dirty="0">
                <a:latin typeface="Times New Roman" panose="02020603050405020304" pitchFamily="18" charset="0"/>
              </a:rPr>
              <a:t>惊人的</a:t>
            </a:r>
            <a:r>
              <a:rPr lang="en-US" altLang="zh-CN" sz="3140" b="1" dirty="0">
                <a:latin typeface="Times New Roman" panose="02020603050405020304" pitchFamily="18" charset="0"/>
              </a:rPr>
              <a:t>;(</a:t>
            </a:r>
            <a:r>
              <a:rPr lang="zh-CN" altLang="en-US" sz="3140" b="1" dirty="0">
                <a:latin typeface="Times New Roman" panose="02020603050405020304" pitchFamily="18" charset="0"/>
              </a:rPr>
              <a:t>口</a:t>
            </a:r>
            <a:r>
              <a:rPr lang="en-US" altLang="zh-CN" sz="3140" b="1" dirty="0">
                <a:latin typeface="Times New Roman" panose="02020603050405020304" pitchFamily="18" charset="0"/>
              </a:rPr>
              <a:t>)</a:t>
            </a:r>
            <a:r>
              <a:rPr lang="zh-CN" altLang="en-US" sz="3140" b="1" dirty="0">
                <a:latin typeface="Times New Roman" panose="02020603050405020304" pitchFamily="18" charset="0"/>
              </a:rPr>
              <a:t>极好的 </a:t>
            </a:r>
            <a:r>
              <a:rPr lang="en-US" altLang="zh-CN" sz="3140" b="1" i="1" dirty="0">
                <a:latin typeface="Times New Roman" panose="02020603050405020304" pitchFamily="18" charset="0"/>
              </a:rPr>
              <a:t>adj.</a:t>
            </a:r>
            <a:endParaRPr lang="en-US" altLang="zh-CN" sz="3140" b="1" i="1" dirty="0">
              <a:latin typeface="Times New Roman" panose="02020603050405020304" pitchFamily="18" charset="0"/>
            </a:endParaRPr>
          </a:p>
        </p:txBody>
      </p:sp>
      <p:sp>
        <p:nvSpPr>
          <p:cNvPr id="67595" name="Rectangle 11"/>
          <p:cNvSpPr/>
          <p:nvPr/>
        </p:nvSpPr>
        <p:spPr>
          <a:xfrm>
            <a:off x="5669065" y="1551197"/>
            <a:ext cx="3330093" cy="574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>
              <a:spcBef>
                <a:spcPct val="20000"/>
              </a:spcBef>
            </a:pPr>
            <a:r>
              <a:rPr lang="zh-CN" altLang="zh-CN" sz="314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意志；决心</a:t>
            </a:r>
            <a:r>
              <a:rPr lang="zh-CN" altLang="zh-CN" sz="3140" b="1" i="1" dirty="0">
                <a:latin typeface="Times New Roman" panose="02020603050405020304" pitchFamily="18" charset="0"/>
                <a:cs typeface="Courier New" panose="02070309020205020404" pitchFamily="49" charset="0"/>
              </a:rPr>
              <a:t>   n.</a:t>
            </a:r>
            <a:endParaRPr lang="zh-CN" altLang="zh-CN" sz="3140" b="1" i="1" dirty="0">
              <a:latin typeface="Times New Roman" panose="02020603050405020304" pitchFamily="18" charset="0"/>
              <a:ea typeface="Courier New" panose="02070309020205020404" pitchFamily="49" charset="0"/>
            </a:endParaRPr>
          </a:p>
        </p:txBody>
      </p:sp>
      <p:sp>
        <p:nvSpPr>
          <p:cNvPr id="67596" name="Rectangle 12"/>
          <p:cNvSpPr/>
          <p:nvPr/>
        </p:nvSpPr>
        <p:spPr>
          <a:xfrm>
            <a:off x="5754452" y="2148906"/>
            <a:ext cx="3086385" cy="767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>
              <a:lnSpc>
                <a:spcPct val="140000"/>
              </a:lnSpc>
              <a:spcBef>
                <a:spcPct val="10000"/>
              </a:spcBef>
              <a:buFontTx/>
            </a:pPr>
            <a:r>
              <a:rPr lang="zh-CN" altLang="en-US" sz="3140" b="1" dirty="0">
                <a:latin typeface="Times New Roman" panose="02020603050405020304" pitchFamily="18" charset="0"/>
              </a:rPr>
              <a:t>获胜；胜利  </a:t>
            </a:r>
            <a:r>
              <a:rPr lang="en-US" altLang="zh-CN" sz="3140" b="1" dirty="0">
                <a:latin typeface="Times New Roman" panose="02020603050405020304" pitchFamily="18" charset="0"/>
              </a:rPr>
              <a:t>n.</a:t>
            </a:r>
            <a:endParaRPr lang="en-US" altLang="zh-CN" sz="3140" b="1" dirty="0">
              <a:latin typeface="Times New Roman" panose="02020603050405020304" pitchFamily="18" charset="0"/>
            </a:endParaRPr>
          </a:p>
        </p:txBody>
      </p:sp>
      <p:sp>
        <p:nvSpPr>
          <p:cNvPr id="67597" name="Rectangle 13"/>
          <p:cNvSpPr/>
          <p:nvPr/>
        </p:nvSpPr>
        <p:spPr>
          <a:xfrm>
            <a:off x="5669065" y="2917389"/>
            <a:ext cx="3036570" cy="7677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40000"/>
              </a:lnSpc>
              <a:spcBef>
                <a:spcPct val="10000"/>
              </a:spcBef>
              <a:buFontTx/>
            </a:pPr>
            <a:r>
              <a:rPr lang="zh-CN" altLang="zh-CN" sz="3140" b="1" dirty="0">
                <a:latin typeface="Times New Roman" panose="02020603050405020304" pitchFamily="18" charset="0"/>
              </a:rPr>
              <a:t>实在，的确</a:t>
            </a:r>
            <a:r>
              <a:rPr lang="zh-CN" altLang="zh-CN" sz="3140" b="1" i="1" dirty="0">
                <a:latin typeface="Times New Roman" panose="02020603050405020304" pitchFamily="18" charset="0"/>
              </a:rPr>
              <a:t>  adv.</a:t>
            </a:r>
            <a:endParaRPr lang="en-US" altLang="zh-CN" sz="3140" b="1" i="1" dirty="0">
              <a:latin typeface="Times New Roman" panose="02020603050405020304" pitchFamily="18" charset="0"/>
            </a:endParaRPr>
          </a:p>
        </p:txBody>
      </p:sp>
      <p:sp>
        <p:nvSpPr>
          <p:cNvPr id="67598" name="Rectangle 14"/>
          <p:cNvSpPr/>
          <p:nvPr/>
        </p:nvSpPr>
        <p:spPr>
          <a:xfrm>
            <a:off x="5754452" y="3684094"/>
            <a:ext cx="2090420" cy="7651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81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whatever</a:t>
            </a:r>
            <a:endParaRPr lang="en-US" altLang="zh-CN" sz="3810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599" name="Rectangle 15"/>
          <p:cNvSpPr/>
          <p:nvPr/>
        </p:nvSpPr>
        <p:spPr>
          <a:xfrm>
            <a:off x="5839839" y="4537964"/>
            <a:ext cx="1588770" cy="725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give up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600" name="Rectangle 16"/>
          <p:cNvSpPr/>
          <p:nvPr/>
        </p:nvSpPr>
        <p:spPr>
          <a:xfrm>
            <a:off x="3619777" y="611940"/>
            <a:ext cx="1930400" cy="7651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81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amazing</a:t>
            </a:r>
            <a:endParaRPr lang="en-US" altLang="zh-CN" sz="3810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601" name="Rectangle 17"/>
          <p:cNvSpPr/>
          <p:nvPr/>
        </p:nvSpPr>
        <p:spPr>
          <a:xfrm>
            <a:off x="4644421" y="1465810"/>
            <a:ext cx="914353" cy="698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>
              <a:lnSpc>
                <a:spcPct val="11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will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602" name="Rectangle 18"/>
          <p:cNvSpPr/>
          <p:nvPr/>
        </p:nvSpPr>
        <p:spPr>
          <a:xfrm>
            <a:off x="4046712" y="2148906"/>
            <a:ext cx="1550035" cy="725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victory</a:t>
            </a:r>
            <a:endParaRPr lang="en-US" altLang="zh-CN" sz="358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603" name="Rectangle 19"/>
          <p:cNvSpPr/>
          <p:nvPr/>
        </p:nvSpPr>
        <p:spPr>
          <a:xfrm>
            <a:off x="4046712" y="2917389"/>
            <a:ext cx="1555115" cy="7651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33400" indent="-533400"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81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simply</a:t>
            </a:r>
            <a:endParaRPr lang="en-US" altLang="zh-CN" sz="3810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604" name="Rectangle 20"/>
          <p:cNvSpPr/>
          <p:nvPr/>
        </p:nvSpPr>
        <p:spPr>
          <a:xfrm>
            <a:off x="1314327" y="441166"/>
            <a:ext cx="2064385" cy="919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  <a:spcBef>
                <a:spcPct val="10000"/>
              </a:spcBef>
              <a:buFontTx/>
            </a:pPr>
            <a:r>
              <a:rPr lang="en-US" altLang="zh-CN" sz="3585" b="1" dirty="0">
                <a:latin typeface="Times New Roman" panose="02020603050405020304" pitchFamily="18" charset="0"/>
              </a:rPr>
              <a:t>/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ə</a:t>
            </a:r>
            <a:r>
              <a:rPr lang="en-US" altLang="zh-CN" sz="3585" b="1" dirty="0">
                <a:latin typeface="Times New Roman" panose="02020603050405020304" pitchFamily="18" charset="0"/>
              </a:rPr>
              <a:t>'m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eɪ</a:t>
            </a:r>
            <a:r>
              <a:rPr lang="en-US" altLang="zh-CN" sz="3585" b="1" dirty="0">
                <a:latin typeface="Times New Roman" panose="02020603050405020304" pitchFamily="18" charset="0"/>
              </a:rPr>
              <a:t>z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ɪ</a:t>
            </a:r>
            <a:r>
              <a:rPr lang="en-US" altLang="zh-CN" sz="3585" b="1" dirty="0">
                <a:latin typeface="Times New Roman" panose="02020603050405020304" pitchFamily="18" charset="0"/>
              </a:rPr>
              <a:t>ŋ/</a:t>
            </a:r>
            <a:endParaRPr lang="en-US" altLang="zh-CN" sz="3585" b="1" dirty="0">
              <a:latin typeface="Times New Roman" panose="02020603050405020304" pitchFamily="18" charset="0"/>
            </a:endParaRPr>
          </a:p>
        </p:txBody>
      </p:sp>
      <p:sp>
        <p:nvSpPr>
          <p:cNvPr id="9237" name="WordArt 21"/>
          <p:cNvSpPr>
            <a:spLocks noTextEdit="1"/>
          </p:cNvSpPr>
          <p:nvPr/>
        </p:nvSpPr>
        <p:spPr>
          <a:xfrm>
            <a:off x="1485101" y="5733382"/>
            <a:ext cx="6404026" cy="85387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/>
          </a:bodyPr>
          <a:p>
            <a:pPr algn="ctr" eaLnBrk="0" hangingPunct="0"/>
            <a:r>
              <a:rPr lang="zh-CN" altLang="en-US" sz="4035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Words and expressions</a:t>
            </a:r>
            <a:endParaRPr lang="zh-CN" altLang="en-US" sz="4035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9238" name="Picture 22" descr="17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6284"/>
          <a:stretch>
            <a:fillRect/>
          </a:stretch>
        </p:blipFill>
        <p:spPr>
          <a:xfrm>
            <a:off x="8401449" y="4452577"/>
            <a:ext cx="2305449" cy="187851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  <p:bldP spid="67590" grpId="0"/>
      <p:bldP spid="67591" grpId="0"/>
      <p:bldP spid="67592" grpId="0"/>
      <p:bldP spid="67593" grpId="0"/>
      <p:bldP spid="67594" grpId="0"/>
      <p:bldP spid="67595" grpId="0"/>
      <p:bldP spid="67596" grpId="0"/>
      <p:bldP spid="67597" grpId="0"/>
      <p:bldP spid="67598" grpId="0"/>
      <p:bldP spid="67599" grpId="0"/>
      <p:bldP spid="67600" grpId="0"/>
      <p:bldP spid="67601" grpId="0"/>
      <p:bldP spid="67602" grpId="0"/>
      <p:bldP spid="67603" grpId="0"/>
      <p:bldP spid="676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9638" name="Picture 6" descr="出国"/>
          <p:cNvPicPr>
            <a:picLocks noChangeAspect="1"/>
          </p:cNvPicPr>
          <p:nvPr/>
        </p:nvPicPr>
        <p:blipFill>
          <a:blip r:embed="rId1"/>
          <a:srcRect l="13637" r="9091"/>
          <a:stretch>
            <a:fillRect/>
          </a:stretch>
        </p:blipFill>
        <p:spPr>
          <a:xfrm>
            <a:off x="630985" y="3580545"/>
            <a:ext cx="3671641" cy="29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9" name="Text Box 7"/>
          <p:cNvSpPr txBox="1"/>
          <p:nvPr/>
        </p:nvSpPr>
        <p:spPr>
          <a:xfrm>
            <a:off x="4302873" y="868101"/>
            <a:ext cx="2903158" cy="64325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66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585" b="1" dirty="0">
                <a:latin typeface="Times New Roman" panose="02020603050405020304" pitchFamily="18" charset="0"/>
              </a:rPr>
              <a:t>doctor</a:t>
            </a:r>
            <a:r>
              <a:rPr lang="en-US" altLang="zh-CN" sz="3585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endParaRPr lang="zh-CN" altLang="en-US" sz="3585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9640" name="Text Box 8"/>
          <p:cNvSpPr txBox="1"/>
          <p:nvPr/>
        </p:nvSpPr>
        <p:spPr>
          <a:xfrm>
            <a:off x="4713247" y="2506411"/>
            <a:ext cx="5208608" cy="64325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66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585" b="1" dirty="0">
                <a:latin typeface="Times New Roman" panose="02020603050405020304" pitchFamily="18" charset="0"/>
              </a:rPr>
              <a:t>doctor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’s</a:t>
            </a:r>
            <a:r>
              <a:rPr lang="en-US" altLang="zh-CN" sz="3585" b="1" dirty="0">
                <a:latin typeface="Times New Roman" panose="02020603050405020304" pitchFamily="18" charset="0"/>
              </a:rPr>
              <a:t> degree</a:t>
            </a:r>
            <a:r>
              <a:rPr lang="en-US" altLang="zh-CN" sz="3585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585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9642" name="Text Box 10"/>
          <p:cNvSpPr txBox="1"/>
          <p:nvPr/>
        </p:nvSpPr>
        <p:spPr>
          <a:xfrm>
            <a:off x="5870954" y="3942508"/>
            <a:ext cx="3586254" cy="64325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66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585" b="1" dirty="0">
                <a:latin typeface="Times New Roman" panose="02020603050405020304" pitchFamily="18" charset="0"/>
              </a:rPr>
              <a:t>go </a:t>
            </a:r>
            <a:r>
              <a:rPr lang="en-US" altLang="zh-CN" sz="358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abroad</a:t>
            </a:r>
            <a:r>
              <a:rPr lang="en-US" altLang="zh-CN" sz="3585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endParaRPr lang="zh-CN" altLang="en-US" sz="3585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3" name="WordArt 12"/>
          <p:cNvSpPr>
            <a:spLocks noTextEdit="1"/>
          </p:cNvSpPr>
          <p:nvPr/>
        </p:nvSpPr>
        <p:spPr>
          <a:xfrm rot="1319289">
            <a:off x="8396605" y="965200"/>
            <a:ext cx="3335655" cy="95123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4035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2028000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Guessing </a:t>
            </a:r>
            <a:r>
              <a:rPr lang="en-US" altLang="zh-CN" sz="4035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2028000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words</a:t>
            </a:r>
            <a:endParaRPr lang="en-US" altLang="zh-CN" sz="4035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2028000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85" y="375285"/>
            <a:ext cx="2976245" cy="285178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 bldLvl="0" animBg="1"/>
      <p:bldP spid="69640" grpId="0" bldLvl="0" animBg="1"/>
      <p:bldP spid="6964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WordArt 12"/>
          <p:cNvSpPr>
            <a:spLocks noTextEdit="1"/>
          </p:cNvSpPr>
          <p:nvPr/>
        </p:nvSpPr>
        <p:spPr>
          <a:xfrm rot="539288">
            <a:off x="8129270" y="751840"/>
            <a:ext cx="3335655" cy="95123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4035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2028000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Guessing </a:t>
            </a:r>
            <a:r>
              <a:rPr lang="en-US" altLang="zh-CN" sz="4035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2028000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words</a:t>
            </a:r>
            <a:endParaRPr lang="en-US" altLang="zh-CN" sz="4035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2028000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0375" y="606425"/>
            <a:ext cx="3014980" cy="2577465"/>
          </a:xfrm>
          <a:prstGeom prst="rect">
            <a:avLst/>
          </a:prstGeom>
        </p:spPr>
      </p:pic>
      <p:sp>
        <p:nvSpPr>
          <p:cNvPr id="70661" name="Rectangle 5"/>
          <p:cNvSpPr/>
          <p:nvPr/>
        </p:nvSpPr>
        <p:spPr>
          <a:xfrm>
            <a:off x="7189470" y="1789430"/>
            <a:ext cx="2028190" cy="6572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66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medal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(s)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4474845" y="1957705"/>
            <a:ext cx="1536700" cy="6572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66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ct val="10000"/>
              </a:spcBef>
              <a:buFontTx/>
            </a:pPr>
            <a:r>
              <a:rPr 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hero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(es)</a:t>
            </a:r>
            <a:r>
              <a:rPr 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710" name="Text Box 6"/>
          <p:cNvSpPr txBox="1"/>
          <p:nvPr/>
        </p:nvSpPr>
        <p:spPr>
          <a:xfrm>
            <a:off x="4156710" y="3323590"/>
            <a:ext cx="7670800" cy="10763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>
              <a:buFontTx/>
            </a:pPr>
            <a:r>
              <a:rPr lang="en-US" altLang="zh-CN" sz="3200" b="1" dirty="0">
                <a:solidFill>
                  <a:srgbClr val="0D08DC"/>
                </a:solidFill>
                <a:latin typeface="Helvetica-Bold" charset="0"/>
              </a:rPr>
              <a:t>They trained hard, </a:t>
            </a:r>
            <a:r>
              <a:rPr lang="en-US" altLang="zh-CN" sz="3200" b="1" dirty="0">
                <a:solidFill>
                  <a:srgbClr val="FF0000"/>
                </a:solidFill>
                <a:latin typeface="Helvetica-Bold" charset="0"/>
              </a:rPr>
              <a:t>so</a:t>
            </a:r>
            <a:r>
              <a:rPr lang="en-US" altLang="zh-CN" sz="3200" b="1" dirty="0">
                <a:solidFill>
                  <a:srgbClr val="0D08DC"/>
                </a:solidFill>
                <a:latin typeface="Helvetica-Bold" charset="0"/>
              </a:rPr>
              <a:t> they became great players in the world.</a:t>
            </a:r>
            <a:endParaRPr lang="en-US" altLang="zh-CN" sz="3200" b="1" dirty="0">
              <a:solidFill>
                <a:srgbClr val="0D08DC"/>
              </a:solidFill>
              <a:latin typeface="Helvetica-Bold" charset="0"/>
            </a:endParaRPr>
          </a:p>
        </p:txBody>
      </p:sp>
      <p:pic>
        <p:nvPicPr>
          <p:cNvPr id="72711" name="Picture 7"/>
          <p:cNvPicPr>
            <a:picLocks noChangeAspect="1"/>
          </p:cNvPicPr>
          <p:nvPr/>
        </p:nvPicPr>
        <p:blipFill>
          <a:blip r:embed="rId2"/>
          <a:srcRect l="16891" t="18306" r="9912" b="24352"/>
          <a:stretch>
            <a:fillRect/>
          </a:stretch>
        </p:blipFill>
        <p:spPr>
          <a:xfrm>
            <a:off x="572135" y="3507105"/>
            <a:ext cx="2903220" cy="2814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bldLvl="0" animBg="1"/>
      <p:bldP spid="7" grpId="0" bldLvl="0" animBg="1"/>
      <p:bldP spid="727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2286000" y="1524000"/>
            <a:ext cx="1368425" cy="10287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6" name="Text Box 3"/>
          <p:cNvSpPr txBox="1"/>
          <p:nvPr/>
        </p:nvSpPr>
        <p:spPr>
          <a:xfrm>
            <a:off x="2667000" y="1524000"/>
            <a:ext cx="685800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66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en-US" altLang="zh-CN" sz="6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WordArt 4"/>
          <p:cNvSpPr>
            <a:spLocks noTextEdit="1"/>
          </p:cNvSpPr>
          <p:nvPr/>
        </p:nvSpPr>
        <p:spPr>
          <a:xfrm>
            <a:off x="4572000" y="1371600"/>
            <a:ext cx="3810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 fontAlgn="base"/>
            <a:r>
              <a:rPr lang="zh-CN" altLang="en-US" sz="5200" b="1" strike="noStrike" noProof="1">
                <a:solidFill>
                  <a:srgbClr val="AE2A28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Heroes</a:t>
            </a:r>
            <a:endParaRPr lang="zh-CN" altLang="en-US" sz="5200" b="1" strike="noStrike" noProof="1">
              <a:solidFill>
                <a:srgbClr val="AE2A28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220" name="WordArt 5"/>
          <p:cNvSpPr>
            <a:spLocks noTextEdit="1"/>
          </p:cNvSpPr>
          <p:nvPr/>
        </p:nvSpPr>
        <p:spPr>
          <a:xfrm>
            <a:off x="2133600" y="1295400"/>
            <a:ext cx="1600200" cy="4762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457230"/>
              </a:avLst>
            </a:prstTxWarp>
            <a:normAutofit fontScale="70000"/>
          </a:bodyPr>
          <a:p>
            <a:pPr algn="ctr" fontAlgn="base"/>
            <a:r>
              <a:rPr lang="zh-CN" altLang="en-US" sz="3600" b="1" strike="noStrike" noProof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Module</a:t>
            </a:r>
            <a:endParaRPr lang="zh-CN" altLang="en-US" sz="3600" b="1" strike="noStrike" noProof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2710" name="Text Box 6"/>
          <p:cNvSpPr txBox="1"/>
          <p:nvPr/>
        </p:nvSpPr>
        <p:spPr>
          <a:xfrm>
            <a:off x="2209800" y="3656013"/>
            <a:ext cx="4876800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rgbClr val="003399"/>
                </a:solidFill>
                <a:latin typeface="Helvetica-Bold" charset="0"/>
                <a:ea typeface="宋体" panose="02010600030101010101" pitchFamily="2" charset="-122"/>
              </a:rPr>
              <a:t>She trained hard, so she became      a great player later.</a:t>
            </a:r>
            <a:endParaRPr lang="en-US" altLang="zh-CN" sz="4000" b="1" dirty="0">
              <a:solidFill>
                <a:srgbClr val="003399"/>
              </a:solidFill>
              <a:latin typeface="Helvetica-Bold" charset="0"/>
              <a:ea typeface="宋体" panose="02010600030101010101" pitchFamily="2" charset="-122"/>
            </a:endParaRPr>
          </a:p>
        </p:txBody>
      </p:sp>
      <p:pic>
        <p:nvPicPr>
          <p:cNvPr id="21510" name="Picture 9" descr="200312211044176477"/>
          <p:cNvPicPr>
            <a:picLocks noChangeAspect="1"/>
          </p:cNvPicPr>
          <p:nvPr/>
        </p:nvPicPr>
        <p:blipFill>
          <a:blip r:embed="rId1"/>
          <a:srcRect l="68225" t="-9714"/>
          <a:stretch>
            <a:fillRect/>
          </a:stretch>
        </p:blipFill>
        <p:spPr>
          <a:xfrm>
            <a:off x="7086600" y="2519363"/>
            <a:ext cx="3200400" cy="37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icture 10" descr="200312211044176477"/>
          <p:cNvPicPr>
            <a:picLocks noChangeAspect="1"/>
          </p:cNvPicPr>
          <p:nvPr/>
        </p:nvPicPr>
        <p:blipFill>
          <a:blip r:embed="rId2"/>
          <a:srcRect r="68225" b="-9714"/>
          <a:stretch>
            <a:fillRect/>
          </a:stretch>
        </p:blipFill>
        <p:spPr>
          <a:xfrm>
            <a:off x="6934200" y="5789613"/>
            <a:ext cx="3429000" cy="40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WordArt 4"/>
          <p:cNvSpPr>
            <a:spLocks noTextEdit="1"/>
          </p:cNvSpPr>
          <p:nvPr/>
        </p:nvSpPr>
        <p:spPr>
          <a:xfrm>
            <a:off x="3962400" y="2971800"/>
            <a:ext cx="1676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30000"/>
          </a:bodyPr>
          <a:p>
            <a:pPr algn="ctr" fontAlgn="base"/>
            <a:r>
              <a:rPr lang="zh-CN" altLang="en-US" sz="5200" b="1" strike="noStrike" noProof="1">
                <a:solidFill>
                  <a:srgbClr val="AE2A28"/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Unit 1</a:t>
            </a:r>
            <a:endParaRPr lang="zh-CN" altLang="en-US" sz="5200" b="1" strike="noStrike" noProof="1">
              <a:solidFill>
                <a:srgbClr val="AE2A28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1513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2552700"/>
            <a:ext cx="2930525" cy="390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8376" name="Rectangle 8"/>
          <p:cNvSpPr/>
          <p:nvPr/>
        </p:nvSpPr>
        <p:spPr>
          <a:xfrm>
            <a:off x="828214" y="626379"/>
            <a:ext cx="6817360" cy="58851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3140" b="1" dirty="0">
                <a:latin typeface="Times New Roman" panose="02020603050405020304" pitchFamily="18" charset="0"/>
              </a:rPr>
              <a:t>1. Who are the speakers?</a:t>
            </a:r>
            <a:br>
              <a:rPr lang="en-US" altLang="zh-CN" sz="3140" b="1" dirty="0">
                <a:latin typeface="Times New Roman" panose="02020603050405020304" pitchFamily="18" charset="0"/>
              </a:rPr>
            </a:br>
            <a:r>
              <a:rPr lang="en-US" altLang="zh-CN" sz="3140" b="1" dirty="0">
                <a:latin typeface="Times New Roman" panose="02020603050405020304" pitchFamily="18" charset="0"/>
              </a:rPr>
              <a:t>   </a:t>
            </a: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a). A student and a teacher.</a:t>
            </a:r>
            <a:b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</a:b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b). A person on the radio and a guest.</a:t>
            </a:r>
            <a:b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</a:b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c). Two students. </a:t>
            </a:r>
            <a:b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</a:br>
            <a:r>
              <a:rPr lang="en-US" altLang="zh-CN" sz="3140" b="1" dirty="0">
                <a:latin typeface="Times New Roman" panose="02020603050405020304" pitchFamily="18" charset="0"/>
              </a:rPr>
              <a:t>2. Where are the speakers?</a:t>
            </a:r>
            <a:br>
              <a:rPr lang="en-US" altLang="zh-CN" sz="3140" b="1" dirty="0">
                <a:latin typeface="Times New Roman" panose="02020603050405020304" pitchFamily="18" charset="0"/>
              </a:rPr>
            </a:br>
            <a:r>
              <a:rPr lang="en-US" altLang="zh-CN" sz="3140" b="1" dirty="0">
                <a:latin typeface="Times New Roman" panose="02020603050405020304" pitchFamily="18" charset="0"/>
              </a:rPr>
              <a:t>   </a:t>
            </a: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a). At a radio station. </a:t>
            </a:r>
            <a:b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</a:b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b). At home.</a:t>
            </a:r>
            <a:b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</a:b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c). In a classroom.</a:t>
            </a:r>
            <a:b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</a:br>
            <a:r>
              <a:rPr lang="en-US" altLang="zh-CN" sz="3140" b="1" dirty="0">
                <a:latin typeface="Times New Roman" panose="02020603050405020304" pitchFamily="18" charset="0"/>
              </a:rPr>
              <a:t>3. What are they talking about?</a:t>
            </a:r>
            <a:br>
              <a:rPr lang="en-US" altLang="zh-CN" sz="3140" b="1" dirty="0">
                <a:latin typeface="Times New Roman" panose="02020603050405020304" pitchFamily="18" charset="0"/>
              </a:rPr>
            </a:br>
            <a:r>
              <a:rPr lang="en-US" altLang="zh-CN" sz="3140" b="1" dirty="0">
                <a:latin typeface="Times New Roman" panose="02020603050405020304" pitchFamily="18" charset="0"/>
              </a:rPr>
              <a:t>   </a:t>
            </a: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a). A famous person. </a:t>
            </a:r>
            <a:b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</a:b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b). A friend. </a:t>
            </a:r>
            <a:b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</a:br>
            <a:r>
              <a:rPr lang="en-US" altLang="zh-CN" sz="314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c). A teacher.</a:t>
            </a:r>
            <a:endParaRPr lang="zh-CN" altLang="en-US" sz="314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8" name="WordArt 10" descr="窄竖线"/>
          <p:cNvSpPr>
            <a:spLocks noTextEdit="1"/>
          </p:cNvSpPr>
          <p:nvPr/>
        </p:nvSpPr>
        <p:spPr>
          <a:xfrm>
            <a:off x="7815457" y="2490157"/>
            <a:ext cx="3927802" cy="162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 eaLnBrk="0" hangingPunct="0"/>
            <a:r>
              <a:rPr lang="zh-CN" altLang="en-US" sz="4035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1. Listen and</a:t>
            </a:r>
            <a:endParaRPr lang="zh-CN" altLang="en-US" sz="4035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  <a:p>
            <a:pPr algn="ctr" eaLnBrk="0" hangingPunct="0"/>
            <a:r>
              <a:rPr lang="zh-CN" altLang="en-US" sz="4035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choose the</a:t>
            </a:r>
            <a:endParaRPr lang="zh-CN" altLang="en-US" sz="4035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  <a:p>
            <a:pPr algn="ctr" eaLnBrk="0" hangingPunct="0"/>
            <a:r>
              <a:rPr lang="zh-CN" altLang="en-US" sz="4035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co</a:t>
            </a:r>
            <a:r>
              <a:rPr lang="en-US" altLang="zh-CN" sz="4035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r</a:t>
            </a:r>
            <a:r>
              <a:rPr lang="zh-CN" altLang="en-US" sz="4035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r</a:t>
            </a:r>
            <a:r>
              <a:rPr lang="en-US" altLang="zh-CN" sz="4035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e</a:t>
            </a:r>
            <a:r>
              <a:rPr lang="zh-CN" altLang="en-US" sz="4035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ct answer</a:t>
            </a:r>
            <a:endParaRPr lang="zh-CN" altLang="en-US" sz="4035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1029" name="Picture 13" descr="17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6284"/>
          <a:stretch>
            <a:fillRect/>
          </a:stretch>
        </p:blipFill>
        <p:spPr>
          <a:xfrm>
            <a:off x="7376805" y="4770999"/>
            <a:ext cx="2561610" cy="20866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Picture 10" descr="0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500" y="1155377"/>
            <a:ext cx="839639" cy="10246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 descr="0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500" y="2599039"/>
            <a:ext cx="839639" cy="10246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0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500" y="4506255"/>
            <a:ext cx="839639" cy="10246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Picture 17" descr="0013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8541" y="4994959"/>
            <a:ext cx="1280805" cy="115628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微软雅黑"/>
        <a:ea typeface="宋体"/>
        <a:cs typeface=""/>
      </a:majorFont>
      <a:minorFont>
        <a:latin typeface="Franklin Gothic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7684</Words>
  <Application>WPS 演示</Application>
  <PresentationFormat>宽屏</PresentationFormat>
  <Paragraphs>549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</vt:lpstr>
      <vt:lpstr>宋体</vt:lpstr>
      <vt:lpstr>Wingdings</vt:lpstr>
      <vt:lpstr>Franklin Gothic Medium</vt:lpstr>
      <vt:lpstr>微软雅黑</vt:lpstr>
      <vt:lpstr>Arial Black</vt:lpstr>
      <vt:lpstr>Times New Roman</vt:lpstr>
      <vt:lpstr>Courier New</vt:lpstr>
      <vt:lpstr>黑体</vt:lpstr>
      <vt:lpstr>Helvetica-Bold</vt:lpstr>
      <vt:lpstr>Segoe Print</vt:lpstr>
      <vt:lpstr>Arial Unicode MS</vt:lpstr>
      <vt:lpstr>华文中宋</vt:lpstr>
      <vt:lpstr>楷体_GB2312</vt:lpstr>
      <vt:lpstr>新宋体</vt:lpstr>
      <vt:lpstr>华文隶书</vt:lpstr>
      <vt:lpstr>Office 主题​​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Listen and take notes.</vt:lpstr>
      <vt:lpstr>PowerPoint 演示文稿</vt:lpstr>
      <vt:lpstr>PowerPoint 演示文稿</vt:lpstr>
      <vt:lpstr>PowerPoint 演示文稿</vt:lpstr>
      <vt:lpstr>PowerPoint 演示文稿</vt:lpstr>
      <vt:lpstr>5.Complete the passage  </vt:lpstr>
      <vt:lpstr>Phrases </vt:lpstr>
      <vt:lpstr>Recite the following sentences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Listen  and  complete the table.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 1</dc:creator>
  <cp:lastModifiedBy>yunyun</cp:lastModifiedBy>
  <cp:revision>67</cp:revision>
  <dcterms:created xsi:type="dcterms:W3CDTF">2019-06-19T02:08:00Z</dcterms:created>
  <dcterms:modified xsi:type="dcterms:W3CDTF">2019-09-15T08:12:33Z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