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5" r:id="rId2"/>
    <p:sldMasterId id="2147483698" r:id="rId3"/>
    <p:sldMasterId id="2147483711" r:id="rId4"/>
  </p:sldMasterIdLst>
  <p:sldIdLst>
    <p:sldId id="279" r:id="rId5"/>
    <p:sldId id="256" r:id="rId6"/>
    <p:sldId id="257" r:id="rId7"/>
    <p:sldId id="258" r:id="rId8"/>
    <p:sldId id="259" r:id="rId9"/>
    <p:sldId id="274" r:id="rId10"/>
    <p:sldId id="261" r:id="rId11"/>
    <p:sldId id="263" r:id="rId12"/>
    <p:sldId id="265" r:id="rId13"/>
    <p:sldId id="276" r:id="rId14"/>
    <p:sldId id="272" r:id="rId15"/>
    <p:sldId id="273" r:id="rId16"/>
    <p:sldId id="277" r:id="rId17"/>
    <p:sldId id="267" r:id="rId18"/>
    <p:sldId id="266" r:id="rId19"/>
    <p:sldId id="268" r:id="rId20"/>
    <p:sldId id="269" r:id="rId21"/>
    <p:sldId id="270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0DB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38315325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27253696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2965538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2226961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616094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40601506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028594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225530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22750148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20016344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17095571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84399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63030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51472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24612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09588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87958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4059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16797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19771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42458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16946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65991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5" y="339725"/>
            <a:ext cx="6778625" cy="7778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35560132"/>
      </p:ext>
    </p:extLst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10083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75798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61944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2835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96220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33235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54509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41979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25220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33113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71774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5" y="339725"/>
            <a:ext cx="6778625" cy="7778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647118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27479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1161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6F249-79FA-49EC-836A-86D60FC933C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C82C3-A597-4591-9F16-3FD9AEB4593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841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pic.sogou.com/d?query=%BF%AA%D0%C4%BF%A8%CD%A8&amp;mood=0&amp;picformat=0&amp;mode=1&amp;di=2&amp;p=40230504&amp;dp=1&amp;w=05009900&amp;dr=1&amp;_asf=pic.sogou.com&amp;_ast=1452215768&amp;did=53" TargetMode="Externa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21021;&#19968;&#19978;\2019&#21021;&#19968;\&#19971;&#19979;&#26032;&#26631;\&#19971;&#19979;M4%20Ella\M4U1%20Everyone%20will%20study%20at%20home%20--&#33521;&#35821;&#26032;&#26631;&#20934;&#19971;&#19979;&#40644;&#24800;&#20848;\M4-1%20Everyone%20will%20study%20at%20home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F:\&#21021;&#19968;&#19978;\2019&#21021;&#19968;\&#19971;&#19979;&#26032;&#26631;\&#19971;&#19979;M4%20Ella\M4U1%20Everyone%20will%20study%20at%20home%20--&#33521;&#35821;&#26032;&#26631;&#20934;&#19971;&#19979;&#40644;&#24800;&#20848;\M4-1%20Everyone%20will%20study%20at%20home.mp3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odule%203%20Unit%201%20Activity%203.avi" TargetMode="Externa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6"/>
          <p:cNvSpPr txBox="1"/>
          <p:nvPr/>
        </p:nvSpPr>
        <p:spPr>
          <a:xfrm>
            <a:off x="922338" y="3543300"/>
            <a:ext cx="7269162" cy="644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 year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's </a:t>
            </a: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plan start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with spring.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049338" y="4459288"/>
            <a:ext cx="4135437" cy="646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一年之计在于春。</a:t>
            </a:r>
          </a:p>
        </p:txBody>
      </p:sp>
      <p:sp>
        <p:nvSpPr>
          <p:cNvPr id="7" name="矩形 6"/>
          <p:cNvSpPr/>
          <p:nvPr/>
        </p:nvSpPr>
        <p:spPr>
          <a:xfrm>
            <a:off x="1547664" y="1556792"/>
            <a:ext cx="586821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</a:rPr>
              <a:t>W</a:t>
            </a:r>
            <a:r>
              <a:rPr lang="en-US" altLang="zh-CN" sz="5400" b="1" dirty="0" smtClean="0">
                <a:ln w="18415" cmpd="sng">
                  <a:solidFill>
                    <a:srgbClr val="FFFFFF"/>
                  </a:solidFill>
                  <a:prstDash val="solid"/>
                </a:ln>
              </a:rPr>
              <a:t>e are the wonder</a:t>
            </a:r>
          </a:p>
          <a:p>
            <a:pPr algn="ctr"/>
            <a:r>
              <a:rPr lang="en-US" altLang="zh-CN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</a:rPr>
              <a:t>We are the best</a:t>
            </a:r>
            <a:endParaRPr lang="zh-CN" altLang="en-US" sz="5400" b="1" cap="none" spc="0" dirty="0">
              <a:ln w="18415" cmpd="sng">
                <a:solidFill>
                  <a:srgbClr val="FFFFFF"/>
                </a:solidFill>
                <a:prstDash val="solid"/>
              </a:ln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nimBg="1"/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88640"/>
            <a:ext cx="876721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L:Will school be different in the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future, </a:t>
            </a:r>
            <a:r>
              <a:rPr lang="en-US" altLang="zh-CN" sz="2400" b="1" dirty="0" err="1" smtClean="0">
                <a:latin typeface="Times New Roman" pitchFamily="18" charset="0"/>
                <a:ea typeface="宋体" charset="-122"/>
              </a:rPr>
              <a:t>Daming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D:Yes, they will! In twenty years’ time, 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maybe 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there won’t be any schools!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L:How will students learn then?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D:Everyone will study at </a:t>
            </a:r>
            <a:r>
              <a:rPr lang="en-US" altLang="zh-CN" sz="2400" b="1" dirty="0" err="1">
                <a:latin typeface="Times New Roman" pitchFamily="18" charset="0"/>
                <a:ea typeface="宋体" charset="-122"/>
              </a:rPr>
              <a:t>home.Students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 will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use 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computers and get information on the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Internet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. They can ask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their teachers 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questions by Internet, telephone or email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B:Well, I’m not sure. Yes, students will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use computers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,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but school 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is good fun, and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you can 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make friends there.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And teachers can check 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the students’ level and will help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them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. Computers won’t be able to do that.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T:Yes.Teachers won’t use chalk on a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blackboard 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and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students won’t 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use pens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and 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paper, or erasers any more.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L:Great! Will students have a lot of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homework 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to do?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T:No, they won’t. They’ll have a lot of free </a:t>
            </a:r>
            <a:r>
              <a:rPr lang="en-US" altLang="zh-CN" sz="2400" b="1" dirty="0" smtClean="0">
                <a:latin typeface="Times New Roman" pitchFamily="18" charset="0"/>
                <a:ea typeface="宋体" charset="-122"/>
              </a:rPr>
              <a:t>time</a:t>
            </a: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Times New Roman" pitchFamily="18" charset="0"/>
                <a:ea typeface="宋体" charset="-122"/>
              </a:rPr>
              <a:t>D:That’ll be great!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altLang="zh-CN" sz="2400" b="1" dirty="0">
              <a:latin typeface="Times New Roman" pitchFamily="18" charset="0"/>
              <a:ea typeface="宋体" charset="-122"/>
            </a:endParaRPr>
          </a:p>
        </p:txBody>
      </p:sp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6804248" y="0"/>
            <a:ext cx="2232248" cy="62068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5.Recite</a:t>
            </a:r>
            <a:endParaRPr lang="zh-CN" altLang="en-US" sz="3600" b="1" kern="10" dirty="0">
              <a:ln w="12700">
                <a:solidFill>
                  <a:prstClr val="black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332656"/>
            <a:ext cx="482453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45967" y="648875"/>
            <a:ext cx="3302745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07595" y="1700808"/>
            <a:ext cx="292602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1052736"/>
            <a:ext cx="86409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2160500"/>
            <a:ext cx="216024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89439" y="2105638"/>
            <a:ext cx="2898499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137" y="2564904"/>
            <a:ext cx="532859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48172" y="2852936"/>
            <a:ext cx="503976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9080" y="3230111"/>
            <a:ext cx="569107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9078" y="3645024"/>
            <a:ext cx="5540359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3945" y="3940318"/>
            <a:ext cx="89888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69436" y="3634231"/>
            <a:ext cx="57729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15940" y="4365104"/>
            <a:ext cx="532859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3945" y="4725144"/>
            <a:ext cx="466649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75656" y="5085184"/>
            <a:ext cx="5594949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73130" y="5409527"/>
            <a:ext cx="282421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1560" y="5732909"/>
            <a:ext cx="248305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controls>
      <p:control spid="2051" name="ShockwaveFlash1" r:id="rId2" imgW="1871513" imgH="809675"/>
    </p:controls>
    <p:extLst>
      <p:ext uri="{BB962C8B-B14F-4D97-AF65-F5344CB8AC3E}">
        <p14:creationId xmlns="" xmlns:p14="http://schemas.microsoft.com/office/powerpoint/2010/main" val="17747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5651500" y="731838"/>
            <a:ext cx="1841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altLang="zh-CN" sz="2800" b="1">
              <a:solidFill>
                <a:srgbClr val="FF0000"/>
              </a:solidFill>
              <a:latin typeface="Arial Black" pitchFamily="34" charset="0"/>
            </a:endParaRPr>
          </a:p>
          <a:p>
            <a:endParaRPr lang="en-US" altLang="zh-CN" sz="2800" b="1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9155" name="WordArt 3"/>
          <p:cNvSpPr>
            <a:spLocks noChangeArrowheads="1" noChangeShapeType="1" noTextEdit="1"/>
          </p:cNvSpPr>
          <p:nvPr/>
        </p:nvSpPr>
        <p:spPr bwMode="auto">
          <a:xfrm>
            <a:off x="5364088" y="5661248"/>
            <a:ext cx="3779912" cy="136842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 6.Important phrases </a:t>
            </a:r>
            <a:endParaRPr lang="zh-CN" altLang="en-US" sz="3600" b="1" kern="10" dirty="0">
              <a:ln w="12700">
                <a:solidFill>
                  <a:prstClr val="black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609600"/>
            <a:ext cx="2539008" cy="5616575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b="1" dirty="0"/>
              <a:t>  </a:t>
            </a:r>
            <a:r>
              <a:rPr lang="zh-CN" altLang="en-US" b="1" dirty="0"/>
              <a:t>在</a:t>
            </a:r>
            <a:r>
              <a:rPr lang="zh-CN" altLang="en-US" b="1" dirty="0" smtClean="0"/>
              <a:t>将来</a:t>
            </a:r>
            <a:endParaRPr lang="en-US" altLang="zh-CN" b="1" dirty="0" smtClean="0"/>
          </a:p>
          <a:p>
            <a:pPr>
              <a:buFontTx/>
              <a:buNone/>
            </a:pPr>
            <a:r>
              <a:rPr lang="zh-CN" altLang="en-US" b="1" dirty="0"/>
              <a:t>从</a:t>
            </a:r>
            <a:r>
              <a:rPr lang="zh-CN" altLang="en-US" b="1" dirty="0" smtClean="0"/>
              <a:t>网上获得信息</a:t>
            </a:r>
            <a:endParaRPr lang="en-US" altLang="zh-CN" b="1" dirty="0" smtClean="0"/>
          </a:p>
          <a:p>
            <a:pPr>
              <a:buFontTx/>
              <a:buNone/>
            </a:pPr>
            <a:r>
              <a:rPr lang="zh-CN" altLang="en-US" b="1" dirty="0"/>
              <a:t>很</a:t>
            </a:r>
            <a:r>
              <a:rPr lang="zh-CN" altLang="en-US" b="1" dirty="0" smtClean="0"/>
              <a:t>有趣</a:t>
            </a:r>
            <a:endParaRPr lang="en-US" altLang="zh-CN" b="1" dirty="0" smtClean="0"/>
          </a:p>
          <a:p>
            <a:pPr>
              <a:buFontTx/>
              <a:buNone/>
            </a:pPr>
            <a:r>
              <a:rPr lang="zh-CN" altLang="en-US" b="1" dirty="0" smtClean="0"/>
              <a:t>与。。交朋友</a:t>
            </a:r>
            <a:endParaRPr lang="en-US" altLang="zh-CN" b="1" dirty="0" smtClean="0"/>
          </a:p>
          <a:p>
            <a:pPr>
              <a:buFontTx/>
              <a:buNone/>
            </a:pPr>
            <a:r>
              <a:rPr lang="zh-CN" altLang="en-US" b="1" dirty="0" smtClean="0"/>
              <a:t>检查学生的水平</a:t>
            </a:r>
            <a:endParaRPr lang="en-US" altLang="zh-CN" b="1" dirty="0" smtClean="0"/>
          </a:p>
          <a:p>
            <a:pPr>
              <a:buFontTx/>
              <a:buNone/>
            </a:pPr>
            <a:r>
              <a:rPr lang="zh-CN" altLang="en-US" b="1" dirty="0" smtClean="0"/>
              <a:t>能够</a:t>
            </a:r>
            <a:endParaRPr lang="en-US" altLang="zh-CN" b="1" dirty="0" smtClean="0"/>
          </a:p>
          <a:p>
            <a:pPr>
              <a:buFontTx/>
              <a:buNone/>
            </a:pPr>
            <a:r>
              <a:rPr lang="zh-CN" altLang="en-US" b="1" dirty="0" smtClean="0"/>
              <a:t>不再。。</a:t>
            </a:r>
            <a:endParaRPr lang="en-US" altLang="zh-CN" b="1" dirty="0" smtClean="0"/>
          </a:p>
          <a:p>
            <a:pPr>
              <a:buFontTx/>
              <a:buNone/>
            </a:pPr>
            <a:r>
              <a:rPr lang="zh-CN" altLang="en-US" b="1" dirty="0"/>
              <a:t>空闲</a:t>
            </a:r>
            <a:r>
              <a:rPr lang="zh-CN" altLang="en-US" b="1" dirty="0" smtClean="0"/>
              <a:t>时光</a:t>
            </a:r>
            <a:endParaRPr lang="en-US" altLang="zh-CN" b="1" dirty="0" smtClean="0"/>
          </a:p>
          <a:p>
            <a:pPr>
              <a:buFontTx/>
              <a:buNone/>
            </a:pPr>
            <a:r>
              <a:rPr lang="zh-CN" altLang="en-US" b="1" dirty="0" smtClean="0"/>
              <a:t>那会很棒</a:t>
            </a:r>
            <a:endParaRPr lang="zh-CN" altLang="en-US" b="1" dirty="0"/>
          </a:p>
          <a:p>
            <a:pPr>
              <a:buFontTx/>
              <a:buNone/>
            </a:pPr>
            <a:endParaRPr lang="en-US" altLang="zh-CN" b="1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275856" y="620688"/>
            <a:ext cx="4752528" cy="5832500"/>
          </a:xfrm>
          <a:noFill/>
          <a:ln/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Comic Sans MS" pitchFamily="66" charset="0"/>
              </a:rPr>
              <a:t>i</a:t>
            </a:r>
            <a:r>
              <a:rPr lang="en-US" altLang="zh-CN" b="1" dirty="0" smtClean="0">
                <a:solidFill>
                  <a:srgbClr val="FF0000"/>
                </a:solidFill>
                <a:latin typeface="Comic Sans MS" pitchFamily="66" charset="0"/>
              </a:rPr>
              <a:t>n</a:t>
            </a: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 the future</a:t>
            </a:r>
          </a:p>
          <a:p>
            <a:pPr>
              <a:buFontTx/>
              <a:buNone/>
            </a:pP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get the information </a:t>
            </a:r>
            <a:r>
              <a:rPr lang="en-US" altLang="zh-CN" b="1" dirty="0" smtClean="0">
                <a:solidFill>
                  <a:srgbClr val="FF0000"/>
                </a:solidFill>
                <a:latin typeface="Comic Sans MS" pitchFamily="66" charset="0"/>
              </a:rPr>
              <a:t>on</a:t>
            </a: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 the Internet</a:t>
            </a:r>
          </a:p>
          <a:p>
            <a:pPr>
              <a:buFontTx/>
              <a:buNone/>
            </a:pP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is good fun</a:t>
            </a:r>
          </a:p>
          <a:p>
            <a:pPr>
              <a:buFontTx/>
              <a:buNone/>
            </a:pP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make friend</a:t>
            </a:r>
            <a:r>
              <a:rPr lang="en-US" altLang="zh-CN" b="1" dirty="0" smtClean="0">
                <a:solidFill>
                  <a:srgbClr val="FF0000"/>
                </a:solidFill>
                <a:latin typeface="Comic Sans MS" pitchFamily="66" charset="0"/>
              </a:rPr>
              <a:t>s</a:t>
            </a: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 with</a:t>
            </a:r>
          </a:p>
          <a:p>
            <a:pPr>
              <a:buFontTx/>
              <a:buNone/>
            </a:pP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check the </a:t>
            </a:r>
            <a:r>
              <a:rPr lang="en-US" altLang="zh-CN" b="1" dirty="0" smtClean="0">
                <a:solidFill>
                  <a:srgbClr val="FF0000"/>
                </a:solidFill>
                <a:latin typeface="Comic Sans MS" pitchFamily="66" charset="0"/>
              </a:rPr>
              <a:t>students’ </a:t>
            </a: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level</a:t>
            </a:r>
          </a:p>
          <a:p>
            <a:pPr>
              <a:buFontTx/>
              <a:buNone/>
            </a:pPr>
            <a:endParaRPr lang="en-US" altLang="zh-CN" b="1" dirty="0">
              <a:solidFill>
                <a:srgbClr val="0000CC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be </a:t>
            </a:r>
            <a:r>
              <a:rPr lang="en-US" altLang="zh-CN" b="1" dirty="0" smtClean="0">
                <a:solidFill>
                  <a:srgbClr val="FF0000"/>
                </a:solidFill>
                <a:latin typeface="Comic Sans MS" pitchFamily="66" charset="0"/>
              </a:rPr>
              <a:t>able</a:t>
            </a: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 to</a:t>
            </a:r>
          </a:p>
          <a:p>
            <a:pPr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Comic Sans MS" pitchFamily="66" charset="0"/>
              </a:rPr>
              <a:t>not</a:t>
            </a: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…any more</a:t>
            </a:r>
          </a:p>
          <a:p>
            <a:pPr>
              <a:buFontTx/>
              <a:buNone/>
            </a:pP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free time</a:t>
            </a:r>
          </a:p>
          <a:p>
            <a:pPr>
              <a:buFontTx/>
              <a:buNone/>
            </a:pPr>
            <a:r>
              <a:rPr lang="en-US" altLang="zh-CN" b="1" dirty="0">
                <a:solidFill>
                  <a:srgbClr val="0000CC"/>
                </a:solidFill>
                <a:latin typeface="Comic Sans MS" pitchFamily="66" charset="0"/>
              </a:rPr>
              <a:t>T</a:t>
            </a: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hat</a:t>
            </a:r>
            <a:r>
              <a:rPr lang="en-US" altLang="zh-CN" b="1" dirty="0" smtClean="0">
                <a:solidFill>
                  <a:srgbClr val="FF0000"/>
                </a:solidFill>
                <a:latin typeface="Comic Sans MS" pitchFamily="66" charset="0"/>
              </a:rPr>
              <a:t>’ll be </a:t>
            </a:r>
            <a:r>
              <a:rPr lang="en-US" altLang="zh-CN" b="1" dirty="0" smtClean="0">
                <a:solidFill>
                  <a:srgbClr val="0000CC"/>
                </a:solidFill>
                <a:latin typeface="Comic Sans MS" pitchFamily="66" charset="0"/>
              </a:rPr>
              <a:t>great</a:t>
            </a:r>
          </a:p>
          <a:p>
            <a:pPr>
              <a:buFontTx/>
              <a:buNone/>
            </a:pPr>
            <a:endParaRPr lang="en-US" altLang="zh-CN" b="1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endParaRPr lang="en-US" altLang="zh-CN" b="1" dirty="0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>
            <a:off x="0" y="6453188"/>
            <a:ext cx="5148263" cy="0"/>
          </a:xfrm>
          <a:prstGeom prst="line">
            <a:avLst/>
          </a:prstGeom>
          <a:noFill/>
          <a:ln w="635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96865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91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91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91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491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964488" cy="7029400"/>
          </a:xfrm>
          <a:noFill/>
          <a:ln/>
        </p:spPr>
        <p:txBody>
          <a:bodyPr>
            <a:normAutofit/>
          </a:bodyPr>
          <a:lstStyle/>
          <a:p>
            <a:r>
              <a:rPr lang="en-US" altLang="zh-CN" sz="2400" b="1" dirty="0" smtClean="0">
                <a:latin typeface="Comic Sans MS" pitchFamily="66" charset="0"/>
              </a:rPr>
              <a:t>1.</a:t>
            </a:r>
            <a:r>
              <a:rPr lang="zh-CN" altLang="en-US" sz="2400" b="1" dirty="0" smtClean="0">
                <a:latin typeface="Comic Sans MS" pitchFamily="66" charset="0"/>
              </a:rPr>
              <a:t>将来的学校会不同吗？是的，会。</a:t>
            </a:r>
            <a:endParaRPr lang="zh-CN" altLang="en-US" sz="2400" b="1" dirty="0"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2400" b="1" dirty="0" smtClean="0">
                <a:solidFill>
                  <a:srgbClr val="003399"/>
                </a:solidFill>
                <a:latin typeface="Comic Sans MS" pitchFamily="66" charset="0"/>
              </a:rPr>
              <a:t>Will schools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</a:rPr>
              <a:t>be different </a:t>
            </a:r>
            <a:r>
              <a:rPr lang="en-US" altLang="zh-CN" sz="2400" b="1" dirty="0" smtClean="0">
                <a:solidFill>
                  <a:srgbClr val="003399"/>
                </a:solidFill>
                <a:latin typeface="Comic Sans MS" pitchFamily="66" charset="0"/>
              </a:rPr>
              <a:t>in the future? Yes, they will.</a:t>
            </a:r>
          </a:p>
          <a:p>
            <a:pPr>
              <a:buFontTx/>
              <a:buNone/>
            </a:pPr>
            <a:r>
              <a:rPr lang="en-US" altLang="zh-CN" sz="2400" b="1" dirty="0" smtClean="0">
                <a:latin typeface="Comic Sans MS" pitchFamily="66" charset="0"/>
              </a:rPr>
              <a:t>2.</a:t>
            </a:r>
            <a:r>
              <a:rPr lang="zh-CN" altLang="en-US" sz="2400" b="1" dirty="0" smtClean="0">
                <a:latin typeface="Comic Sans MS" pitchFamily="66" charset="0"/>
              </a:rPr>
              <a:t>学生将能使用电脑并能从网上获取信息。</a:t>
            </a:r>
            <a:endParaRPr lang="en-US" altLang="zh-CN" sz="2400" b="1" dirty="0" smtClean="0"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en-US" altLang="zh-CN" sz="2400" b="1" dirty="0" smtClean="0">
                <a:solidFill>
                  <a:srgbClr val="003399"/>
                </a:solidFill>
                <a:latin typeface="Comic Sans MS" pitchFamily="66" charset="0"/>
              </a:rPr>
              <a:t>  Students will use computers and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</a:rPr>
              <a:t>get information </a:t>
            </a:r>
            <a:r>
              <a:rPr lang="en-US" altLang="zh-CN" sz="2400" b="1" dirty="0" smtClean="0">
                <a:solidFill>
                  <a:srgbClr val="003399"/>
                </a:solidFill>
                <a:latin typeface="Comic Sans MS" pitchFamily="66" charset="0"/>
              </a:rPr>
              <a:t>on the Internet.</a:t>
            </a:r>
            <a:endParaRPr lang="en-US" altLang="zh-CN" sz="2400" b="1" dirty="0">
              <a:solidFill>
                <a:srgbClr val="003399"/>
              </a:solidFill>
              <a:latin typeface="Comic Sans MS" pitchFamily="66" charset="0"/>
            </a:endParaRPr>
          </a:p>
          <a:p>
            <a:r>
              <a:rPr lang="en-US" altLang="zh-CN" sz="2400" b="1" dirty="0" smtClean="0">
                <a:latin typeface="Comic Sans MS" pitchFamily="66" charset="0"/>
              </a:rPr>
              <a:t>3.</a:t>
            </a:r>
            <a:r>
              <a:rPr lang="zh-CN" altLang="en-US" sz="2400" b="1" dirty="0" smtClean="0">
                <a:latin typeface="Comic Sans MS" pitchFamily="66" charset="0"/>
              </a:rPr>
              <a:t>老师们能够检查学生的水平并且帮助他们。电脑不能做到。</a:t>
            </a:r>
            <a:endParaRPr lang="en-US" altLang="zh-CN" sz="2400" b="1" dirty="0" smtClean="0">
              <a:latin typeface="Comic Sans MS" pitchFamily="66" charset="0"/>
            </a:endParaRPr>
          </a:p>
          <a:p>
            <a:r>
              <a:rPr lang="en-US" altLang="zh-CN" sz="2400" b="1" dirty="0" smtClean="0">
                <a:solidFill>
                  <a:srgbClr val="003399"/>
                </a:solidFill>
                <a:latin typeface="Comic Sans MS" pitchFamily="66" charset="0"/>
              </a:rPr>
              <a:t>Teachers can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</a:rPr>
              <a:t>check the students’ level </a:t>
            </a:r>
            <a:r>
              <a:rPr lang="en-US" altLang="zh-CN" sz="2400" b="1" dirty="0" smtClean="0">
                <a:solidFill>
                  <a:srgbClr val="003399"/>
                </a:solidFill>
                <a:latin typeface="Comic Sans MS" pitchFamily="66" charset="0"/>
              </a:rPr>
              <a:t>and will help them. Computers won’t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</a:rPr>
              <a:t>be able to </a:t>
            </a:r>
            <a:r>
              <a:rPr lang="en-US" altLang="zh-CN" sz="2400" b="1" dirty="0" smtClean="0">
                <a:solidFill>
                  <a:srgbClr val="003399"/>
                </a:solidFill>
                <a:latin typeface="Comic Sans MS" pitchFamily="66" charset="0"/>
              </a:rPr>
              <a:t>do that.</a:t>
            </a:r>
          </a:p>
          <a:p>
            <a:r>
              <a:rPr lang="en-US" altLang="zh-CN" sz="2400" b="1" dirty="0" smtClean="0">
                <a:latin typeface="Comic Sans MS" pitchFamily="66" charset="0"/>
              </a:rPr>
              <a:t>4.</a:t>
            </a:r>
            <a:r>
              <a:rPr lang="zh-CN" altLang="en-US" sz="2400" b="1" dirty="0" smtClean="0">
                <a:latin typeface="Comic Sans MS" pitchFamily="66" charset="0"/>
              </a:rPr>
              <a:t>老师们不再在黑板上使用粉笔并且学生们不再使用笔、纸或者是橡皮擦。</a:t>
            </a:r>
            <a:endParaRPr lang="en-US" altLang="zh-CN" sz="2400" b="1" dirty="0" smtClean="0">
              <a:latin typeface="Comic Sans MS" pitchFamily="66" charset="0"/>
            </a:endParaRPr>
          </a:p>
          <a:p>
            <a:endParaRPr lang="en-US" altLang="zh-CN" sz="2400" b="1" dirty="0">
              <a:latin typeface="Comic Sans MS" pitchFamily="66" charset="0"/>
            </a:endParaRPr>
          </a:p>
          <a:p>
            <a:endParaRPr lang="en-US" altLang="zh-CN" sz="2400" b="1" dirty="0" smtClean="0">
              <a:latin typeface="Comic Sans MS" pitchFamily="66" charset="0"/>
            </a:endParaRPr>
          </a:p>
          <a:p>
            <a:r>
              <a:rPr lang="en-US" altLang="zh-CN" sz="2400" b="1" dirty="0" smtClean="0">
                <a:latin typeface="Comic Sans MS" pitchFamily="66" charset="0"/>
              </a:rPr>
              <a:t>5. </a:t>
            </a:r>
            <a:r>
              <a:rPr lang="zh-CN" altLang="en-US" sz="2400" b="1" dirty="0" smtClean="0">
                <a:latin typeface="Comic Sans MS" pitchFamily="66" charset="0"/>
              </a:rPr>
              <a:t>他们将会有很多的空闲时光。</a:t>
            </a:r>
            <a:endParaRPr lang="en-US" altLang="zh-CN" sz="2400" b="1" dirty="0" smtClean="0">
              <a:latin typeface="Comic Sans MS" pitchFamily="66" charset="0"/>
            </a:endParaRPr>
          </a:p>
          <a:p>
            <a:endParaRPr lang="en-US" altLang="zh-CN" sz="2400" b="1" dirty="0" smtClean="0">
              <a:latin typeface="Comic Sans MS" pitchFamily="66" charset="0"/>
            </a:endParaRPr>
          </a:p>
          <a:p>
            <a:endParaRPr lang="en-US" altLang="zh-CN" sz="2400" b="1" dirty="0">
              <a:latin typeface="Comic Sans MS" pitchFamily="66" charset="0"/>
            </a:endParaRPr>
          </a:p>
          <a:p>
            <a:endParaRPr lang="en-US" altLang="zh-CN" sz="2800" b="1" dirty="0" smtClean="0">
              <a:latin typeface="Comic Sans MS" pitchFamily="66" charset="0"/>
            </a:endParaRPr>
          </a:p>
          <a:p>
            <a:endParaRPr lang="en-US" altLang="zh-CN" sz="2800" b="1" dirty="0">
              <a:latin typeface="Comic Sans MS" pitchFamily="66" charset="0"/>
            </a:endParaRPr>
          </a:p>
          <a:p>
            <a:endParaRPr lang="en-US" altLang="zh-CN" sz="2800" b="1" dirty="0" smtClean="0">
              <a:latin typeface="Comic Sans MS" pitchFamily="66" charset="0"/>
            </a:endParaRPr>
          </a:p>
          <a:p>
            <a:endParaRPr lang="en-US" altLang="zh-CN" sz="2800" b="1" dirty="0">
              <a:latin typeface="Comic Sans MS" pitchFamily="66" charset="0"/>
            </a:endParaRPr>
          </a:p>
          <a:p>
            <a:endParaRPr lang="en-US" altLang="zh-CN" sz="2800" b="1" dirty="0" smtClean="0">
              <a:latin typeface="Comic Sans MS" pitchFamily="66" charset="0"/>
            </a:endParaRPr>
          </a:p>
          <a:p>
            <a:pPr>
              <a:buFontTx/>
              <a:buNone/>
            </a:pPr>
            <a:endParaRPr lang="en-US" altLang="zh-CN" sz="2800" b="1" dirty="0">
              <a:solidFill>
                <a:srgbClr val="003399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endParaRPr lang="en-US" altLang="zh-CN" sz="2800" b="1" dirty="0">
              <a:solidFill>
                <a:srgbClr val="003399"/>
              </a:solidFill>
              <a:latin typeface="Comic Sans MS" pitchFamily="66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323528" y="4276253"/>
            <a:ext cx="91450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3399"/>
                </a:solidFill>
                <a:latin typeface="Comic Sans MS" pitchFamily="66" charset="0"/>
              </a:rPr>
              <a:t>T</a:t>
            </a:r>
            <a:r>
              <a:rPr lang="en-US" altLang="zh-CN" sz="2400" b="1" dirty="0" smtClean="0">
                <a:solidFill>
                  <a:srgbClr val="003399"/>
                </a:solidFill>
                <a:latin typeface="Comic Sans MS" pitchFamily="66" charset="0"/>
              </a:rPr>
              <a:t>eachers wo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</a:rPr>
              <a:t>n’t</a:t>
            </a:r>
            <a:r>
              <a:rPr lang="en-US" altLang="zh-CN" sz="2400" b="1" dirty="0" smtClean="0">
                <a:solidFill>
                  <a:srgbClr val="003399"/>
                </a:solidFill>
                <a:latin typeface="Comic Sans MS" pitchFamily="66" charset="0"/>
              </a:rPr>
              <a:t> use chalk on a blackboard and students won’t use pens and paper, or erasers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</a:rPr>
              <a:t>any more</a:t>
            </a:r>
            <a:r>
              <a:rPr lang="en-US" altLang="zh-CN" sz="2400" b="1" dirty="0" smtClean="0">
                <a:solidFill>
                  <a:srgbClr val="003399"/>
                </a:solidFill>
                <a:latin typeface="Comic Sans MS" pitchFamily="66" charset="0"/>
              </a:rPr>
              <a:t>! </a:t>
            </a:r>
            <a:endParaRPr lang="en-US" altLang="zh-CN" sz="2400" b="1" dirty="0">
              <a:solidFill>
                <a:srgbClr val="003399"/>
              </a:solidFill>
              <a:latin typeface="Comic Sans MS" pitchFamily="66" charset="0"/>
            </a:endParaRPr>
          </a:p>
        </p:txBody>
      </p:sp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5364088" y="5489575"/>
            <a:ext cx="3779912" cy="136842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 6.Important sentences </a:t>
            </a:r>
            <a:endParaRPr lang="zh-CN" altLang="en-US" sz="3600" b="1" kern="10" dirty="0">
              <a:ln w="12700">
                <a:solidFill>
                  <a:prstClr val="black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23528" y="5445224"/>
            <a:ext cx="91450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3399"/>
                </a:solidFill>
                <a:latin typeface="Comic Sans MS" pitchFamily="66" charset="0"/>
              </a:rPr>
              <a:t>They will have a lot of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</a:rPr>
              <a:t>free time!</a:t>
            </a:r>
            <a:endParaRPr lang="en-US" altLang="zh-CN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80300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文本占位符 117762"/>
          <p:cNvSpPr>
            <a:spLocks noGrp="1"/>
          </p:cNvSpPr>
          <p:nvPr>
            <p:ph type="body" idx="1"/>
          </p:nvPr>
        </p:nvSpPr>
        <p:spPr>
          <a:xfrm>
            <a:off x="111760" y="1092835"/>
            <a:ext cx="9144000" cy="544512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Talk about what </a:t>
            </a:r>
            <a:r>
              <a:rPr lang="en-US" altLang="zh-CN" sz="3200" b="1" err="1">
                <a:solidFill>
                  <a:srgbClr val="FF0000"/>
                </a:solidFill>
              </a:rPr>
              <a:t>Guidian</a:t>
            </a:r>
            <a:r>
              <a:rPr lang="en-US" altLang="zh-CN" sz="3200" b="1">
                <a:solidFill>
                  <a:srgbClr val="FF0000"/>
                </a:solidFill>
              </a:rPr>
              <a:t> Middle School will be like in ten years. You can talk about your teachers,  classmates, friends and yourself.</a:t>
            </a:r>
          </a:p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chemeClr val="hlink"/>
                </a:solidFill>
              </a:rPr>
              <a:t>In my opinion…. I think…   </a:t>
            </a:r>
          </a:p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chemeClr val="hlink"/>
                </a:solidFill>
              </a:rPr>
              <a:t>To my mind…     From my point of view….</a:t>
            </a:r>
          </a:p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chemeClr val="hlink"/>
                </a:solidFill>
              </a:rPr>
              <a:t>In ten years’ time…/ ten years later</a:t>
            </a:r>
          </a:p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chemeClr val="hlink"/>
                </a:solidFill>
              </a:rPr>
              <a:t>There will be…</a:t>
            </a:r>
          </a:p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chemeClr val="hlink"/>
                </a:solidFill>
              </a:rPr>
              <a:t>There won’t be any…</a:t>
            </a:r>
          </a:p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chemeClr val="hlink"/>
                </a:solidFill>
              </a:rPr>
              <a:t>He will/ won’t…</a:t>
            </a:r>
            <a:endParaRPr lang="en-US" altLang="zh-CN" b="1">
              <a:solidFill>
                <a:schemeClr val="hlink"/>
              </a:solidFill>
            </a:endParaRPr>
          </a:p>
        </p:txBody>
      </p:sp>
      <p:sp>
        <p:nvSpPr>
          <p:cNvPr id="117764" name="WordArt 2"/>
          <p:cNvSpPr>
            <a:spLocks noTextEdit="1"/>
          </p:cNvSpPr>
          <p:nvPr/>
        </p:nvSpPr>
        <p:spPr>
          <a:xfrm>
            <a:off x="1583055" y="114300"/>
            <a:ext cx="5976938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 </a:t>
            </a:r>
            <a:r>
              <a:rPr lang="en-US" altLang="zh-CN" sz="3600" b="1" dirty="0" smtClean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7.</a:t>
            </a:r>
            <a:r>
              <a:rPr lang="zh-CN" altLang="en-US" sz="3600" b="1" dirty="0" smtClean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Show </a:t>
            </a:r>
            <a:r>
              <a:rPr lang="zh-CN" altLang="en-US" sz="36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your opinion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00" name="Text Box 4"/>
          <p:cNvSpPr txBox="1">
            <a:spLocks noChangeArrowheads="1"/>
          </p:cNvSpPr>
          <p:nvPr/>
        </p:nvSpPr>
        <p:spPr bwMode="auto">
          <a:xfrm>
            <a:off x="971550" y="260350"/>
            <a:ext cx="64502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8. Complete the passage</a:t>
            </a:r>
          </a:p>
        </p:txBody>
      </p:sp>
      <p:sp>
        <p:nvSpPr>
          <p:cNvPr id="63501" name="AutoShape 5"/>
          <p:cNvSpPr>
            <a:spLocks noChangeArrowheads="1"/>
          </p:cNvSpPr>
          <p:nvPr/>
        </p:nvSpPr>
        <p:spPr bwMode="auto">
          <a:xfrm>
            <a:off x="250825" y="1196975"/>
            <a:ext cx="8675688" cy="1439863"/>
          </a:xfrm>
          <a:prstGeom prst="roundRect">
            <a:avLst>
              <a:gd name="adj" fmla="val 16667"/>
            </a:avLst>
          </a:prstGeom>
          <a:solidFill>
            <a:srgbClr val="FF6600">
              <a:alpha val="53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000000"/>
                </a:solidFill>
              </a:rPr>
              <a:t>able         any more      free      level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000000"/>
                </a:solidFill>
              </a:rPr>
              <a:t>maybe     need     question      telephone</a:t>
            </a:r>
          </a:p>
        </p:txBody>
      </p:sp>
      <p:sp>
        <p:nvSpPr>
          <p:cNvPr id="63502" name="Text Box 4"/>
          <p:cNvSpPr txBox="1">
            <a:spLocks noChangeArrowheads="1"/>
          </p:cNvSpPr>
          <p:nvPr/>
        </p:nvSpPr>
        <p:spPr bwMode="auto">
          <a:xfrm>
            <a:off x="250825" y="2852738"/>
            <a:ext cx="87122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000000"/>
                </a:solidFill>
              </a:rPr>
              <a:t>Betty: We’ll always (1)______teachers   because computers will never be (2)_______to check the students’(3)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000000"/>
                </a:solidFill>
              </a:rPr>
              <a:t>_____and answer their(4)_________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000000"/>
                </a:solidFill>
              </a:rPr>
              <a:t>by (5)_________or Internet. </a:t>
            </a:r>
          </a:p>
        </p:txBody>
      </p:sp>
      <p:sp>
        <p:nvSpPr>
          <p:cNvPr id="63503" name="Text Box 5"/>
          <p:cNvSpPr txBox="1">
            <a:spLocks noChangeArrowheads="1"/>
          </p:cNvSpPr>
          <p:nvPr/>
        </p:nvSpPr>
        <p:spPr bwMode="auto">
          <a:xfrm>
            <a:off x="5435600" y="2879725"/>
            <a:ext cx="15843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FF0000"/>
                </a:solidFill>
              </a:rPr>
              <a:t>need</a:t>
            </a:r>
          </a:p>
        </p:txBody>
      </p:sp>
      <p:sp>
        <p:nvSpPr>
          <p:cNvPr id="63504" name="Text Box 6"/>
          <p:cNvSpPr txBox="1">
            <a:spLocks noChangeArrowheads="1"/>
          </p:cNvSpPr>
          <p:nvPr/>
        </p:nvSpPr>
        <p:spPr bwMode="auto">
          <a:xfrm>
            <a:off x="1185863" y="4103688"/>
            <a:ext cx="15224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FF0000"/>
                </a:solidFill>
              </a:rPr>
              <a:t>able</a:t>
            </a:r>
          </a:p>
        </p:txBody>
      </p:sp>
      <p:sp>
        <p:nvSpPr>
          <p:cNvPr id="63505" name="Text Box 7"/>
          <p:cNvSpPr txBox="1">
            <a:spLocks noChangeArrowheads="1"/>
          </p:cNvSpPr>
          <p:nvPr/>
        </p:nvSpPr>
        <p:spPr bwMode="auto">
          <a:xfrm>
            <a:off x="393700" y="4679950"/>
            <a:ext cx="15255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FF0000"/>
                </a:solidFill>
              </a:rPr>
              <a:t>level</a:t>
            </a:r>
          </a:p>
        </p:txBody>
      </p:sp>
      <p:sp>
        <p:nvSpPr>
          <p:cNvPr id="63506" name="Text Box 8"/>
          <p:cNvSpPr txBox="1">
            <a:spLocks noChangeArrowheads="1"/>
          </p:cNvSpPr>
          <p:nvPr/>
        </p:nvSpPr>
        <p:spPr bwMode="auto">
          <a:xfrm>
            <a:off x="5867400" y="4679950"/>
            <a:ext cx="24479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FF0000"/>
                </a:solidFill>
              </a:rPr>
              <a:t>questions</a:t>
            </a:r>
          </a:p>
        </p:txBody>
      </p:sp>
      <p:sp>
        <p:nvSpPr>
          <p:cNvPr id="63507" name="Text Box 9"/>
          <p:cNvSpPr txBox="1">
            <a:spLocks noChangeArrowheads="1"/>
          </p:cNvSpPr>
          <p:nvPr/>
        </p:nvSpPr>
        <p:spPr bwMode="auto">
          <a:xfrm>
            <a:off x="1619250" y="5256213"/>
            <a:ext cx="26797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FF0000"/>
                </a:solidFill>
              </a:rPr>
              <a:t>telephone</a:t>
            </a:r>
          </a:p>
        </p:txBody>
      </p:sp>
    </p:spTree>
    <p:extLst>
      <p:ext uri="{BB962C8B-B14F-4D97-AF65-F5344CB8AC3E}">
        <p14:creationId xmlns="" xmlns:p14="http://schemas.microsoft.com/office/powerpoint/2010/main" val="423939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03" grpId="0" autoUpdateAnimBg="0"/>
      <p:bldP spid="63504" grpId="0" autoUpdateAnimBg="0"/>
      <p:bldP spid="63505" grpId="0" autoUpdateAnimBg="0"/>
      <p:bldP spid="63506" grpId="0" autoUpdateAnimBg="0"/>
      <p:bldP spid="6350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4"/>
          <p:cNvSpPr txBox="1">
            <a:spLocks noChangeArrowheads="1"/>
          </p:cNvSpPr>
          <p:nvPr/>
        </p:nvSpPr>
        <p:spPr bwMode="auto">
          <a:xfrm>
            <a:off x="971550" y="260350"/>
            <a:ext cx="64502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3600" dirty="0" smtClean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8. Complete the passage</a:t>
            </a:r>
          </a:p>
        </p:txBody>
      </p:sp>
      <p:sp>
        <p:nvSpPr>
          <p:cNvPr id="69635" name="AutoShape 5"/>
          <p:cNvSpPr>
            <a:spLocks noChangeArrowheads="1"/>
          </p:cNvSpPr>
          <p:nvPr/>
        </p:nvSpPr>
        <p:spPr bwMode="auto">
          <a:xfrm>
            <a:off x="250825" y="1196975"/>
            <a:ext cx="8675688" cy="1439863"/>
          </a:xfrm>
          <a:prstGeom prst="roundRect">
            <a:avLst>
              <a:gd name="adj" fmla="val 16667"/>
            </a:avLst>
          </a:prstGeom>
          <a:solidFill>
            <a:srgbClr val="FF6600">
              <a:alpha val="53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000000"/>
                </a:solidFill>
              </a:rPr>
              <a:t>able         any more      free      level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000000"/>
                </a:solidFill>
              </a:rPr>
              <a:t>maybe     need     question      telephone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468313" y="3068638"/>
            <a:ext cx="8316912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000000"/>
                </a:solidFill>
              </a:rPr>
              <a:t>Will students need to go to school (6)__________? Yes, (7)_______they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000000"/>
                </a:solidFill>
              </a:rPr>
              <a:t>will, because school is good fun, but everyone will have lots of (8)______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000000"/>
                </a:solidFill>
              </a:rPr>
              <a:t>time.</a:t>
            </a:r>
          </a:p>
        </p:txBody>
      </p:sp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1331913" y="3644900"/>
            <a:ext cx="25193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FF0000"/>
                </a:solidFill>
              </a:rPr>
              <a:t>any</a:t>
            </a:r>
            <a:r>
              <a:rPr lang="en-US" altLang="zh-CN" sz="4000" b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zh-CN" sz="4000" smtClean="0">
                <a:solidFill>
                  <a:srgbClr val="FF0000"/>
                </a:solidFill>
              </a:rPr>
              <a:t>more</a:t>
            </a:r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5795963" y="3644900"/>
            <a:ext cx="18002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FF0000"/>
                </a:solidFill>
              </a:rPr>
              <a:t>maybe</a:t>
            </a:r>
          </a:p>
        </p:txBody>
      </p:sp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6877050" y="4868863"/>
            <a:ext cx="13001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smtClean="0">
                <a:solidFill>
                  <a:srgbClr val="FF0000"/>
                </a:solidFill>
              </a:rPr>
              <a:t>free</a:t>
            </a:r>
          </a:p>
        </p:txBody>
      </p:sp>
    </p:spTree>
    <p:extLst>
      <p:ext uri="{BB962C8B-B14F-4D97-AF65-F5344CB8AC3E}">
        <p14:creationId xmlns="" xmlns:p14="http://schemas.microsoft.com/office/powerpoint/2010/main" val="3567079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2" grpId="0" autoUpdateAnimBg="0"/>
      <p:bldP spid="69643" grpId="0" autoUpdateAnimBg="0"/>
      <p:bldP spid="6964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238125"/>
            <a:ext cx="8372475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838200" indent="-8382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1295400" indent="-8382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752600" indent="-8382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2209800" indent="-8382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667000" indent="-8382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3124200" indent="-8382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581400" indent="-8382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4038600" indent="-8382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495800" indent="-8382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dirty="0" smtClean="0">
                <a:solidFill>
                  <a:srgbClr val="000000"/>
                </a:solidFill>
              </a:rPr>
              <a:t>1. Will </a:t>
            </a:r>
            <a:r>
              <a:rPr lang="en-US" altLang="zh-CN" sz="4000" dirty="0" err="1" smtClean="0">
                <a:solidFill>
                  <a:srgbClr val="000000"/>
                </a:solidFill>
              </a:rPr>
              <a:t>schools_________different</a:t>
            </a:r>
            <a:r>
              <a:rPr lang="en-US" altLang="zh-CN" sz="4000" dirty="0" smtClean="0">
                <a:solidFill>
                  <a:srgbClr val="000000"/>
                </a:solidFill>
              </a:rPr>
              <a:t> in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dirty="0" smtClean="0">
                <a:solidFill>
                  <a:srgbClr val="000000"/>
                </a:solidFill>
              </a:rPr>
              <a:t>    the future?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dirty="0" smtClean="0">
                <a:solidFill>
                  <a:srgbClr val="000000"/>
                </a:solidFill>
              </a:rPr>
              <a:t>    A. are         B. is           C. be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dirty="0" smtClean="0">
                <a:solidFill>
                  <a:srgbClr val="000000"/>
                </a:solidFill>
              </a:rPr>
              <a:t>2. </a:t>
            </a:r>
            <a:r>
              <a:rPr lang="en-US" altLang="zh-CN" sz="4000" dirty="0" err="1" smtClean="0">
                <a:solidFill>
                  <a:srgbClr val="000000"/>
                </a:solidFill>
              </a:rPr>
              <a:t>Students________use</a:t>
            </a:r>
            <a:r>
              <a:rPr lang="en-US" altLang="zh-CN" sz="4000" dirty="0" smtClean="0">
                <a:solidFill>
                  <a:srgbClr val="000000"/>
                </a:solidFill>
              </a:rPr>
              <a:t> paper books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dirty="0" smtClean="0">
                <a:solidFill>
                  <a:srgbClr val="000000"/>
                </a:solidFill>
              </a:rPr>
              <a:t>    in thirty years’ time.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dirty="0" smtClean="0">
                <a:solidFill>
                  <a:srgbClr val="000000"/>
                </a:solidFill>
              </a:rPr>
              <a:t>    A. won’t     B. don’t     C. aren’t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dirty="0" smtClean="0">
                <a:solidFill>
                  <a:srgbClr val="000000"/>
                </a:solidFill>
              </a:rPr>
              <a:t>3. --Will teachers use chalk in several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dirty="0" smtClean="0">
                <a:solidFill>
                  <a:srgbClr val="000000"/>
                </a:solidFill>
              </a:rPr>
              <a:t>    years?    --No,_________.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dirty="0" smtClean="0">
                <a:solidFill>
                  <a:srgbClr val="000000"/>
                </a:solidFill>
              </a:rPr>
              <a:t>   A. they will          B. I won’t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dirty="0" smtClean="0">
                <a:solidFill>
                  <a:srgbClr val="000000"/>
                </a:solidFill>
              </a:rPr>
              <a:t>   C. they won’t</a:t>
            </a:r>
          </a:p>
        </p:txBody>
      </p:sp>
      <p:pic>
        <p:nvPicPr>
          <p:cNvPr id="31754" name="Picture 10" descr="8e4c6cb7de256cd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412875"/>
            <a:ext cx="715963" cy="715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5" name="Picture 11" descr="8e4c6cb7de256cd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284538"/>
            <a:ext cx="715962" cy="71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6" name="Picture 12" descr="8e4c6cb7de256cd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734050"/>
            <a:ext cx="715962" cy="715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652120" y="5877272"/>
            <a:ext cx="30966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9.exercises</a:t>
            </a:r>
          </a:p>
        </p:txBody>
      </p:sp>
    </p:spTree>
    <p:extLst>
      <p:ext uri="{BB962C8B-B14F-4D97-AF65-F5344CB8AC3E}">
        <p14:creationId xmlns="" xmlns:p14="http://schemas.microsoft.com/office/powerpoint/2010/main" val="409751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65088" y="260350"/>
            <a:ext cx="9078912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4.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</a:rPr>
              <a:t>在未来</a:t>
            </a: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</a:rPr>
              <a:t>学生们不再使用纸和橡皮擦。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en-US" altLang="zh-CN" sz="4000" b="1" dirty="0" err="1" smtClean="0">
                <a:solidFill>
                  <a:srgbClr val="000000"/>
                </a:solidFill>
                <a:latin typeface="Times New Roman" pitchFamily="18" charset="0"/>
              </a:rPr>
              <a:t>Students____________paper</a:t>
            </a: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 or erasers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   in the future.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5.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</a:rPr>
              <a:t>人们将会有更多的空余时间。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en-US" altLang="zh-CN" sz="4000" b="1" dirty="0" err="1" smtClean="0">
                <a:solidFill>
                  <a:srgbClr val="000000"/>
                </a:solidFill>
                <a:latin typeface="Times New Roman" pitchFamily="18" charset="0"/>
              </a:rPr>
              <a:t>People____________a</a:t>
            </a: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 lot of free time.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6.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</a:rPr>
              <a:t>可能</a:t>
            </a: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20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</a:rPr>
              <a:t>年后将不会有学校。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Maybe _______________any schools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   in 20 years’ time.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7.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</a:rPr>
              <a:t>学生将有很多家庭作业吗？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_____</a:t>
            </a:r>
            <a:r>
              <a:rPr lang="en-US" altLang="zh-CN" sz="4000" b="1" dirty="0" err="1" smtClean="0">
                <a:solidFill>
                  <a:srgbClr val="000000"/>
                </a:solidFill>
                <a:latin typeface="Times New Roman" pitchFamily="18" charset="0"/>
              </a:rPr>
              <a:t>students______much</a:t>
            </a: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 homework?</a:t>
            </a: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2627313" y="836613"/>
            <a:ext cx="28082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400" b="1" smtClean="0">
                <a:solidFill>
                  <a:srgbClr val="0066CC"/>
                </a:solidFill>
                <a:latin typeface="Times New Roman" pitchFamily="18" charset="0"/>
              </a:rPr>
              <a:t>won’t use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2268538" y="2636838"/>
            <a:ext cx="28082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400" b="1" smtClean="0">
                <a:solidFill>
                  <a:srgbClr val="0066CC"/>
                </a:solidFill>
                <a:latin typeface="Times New Roman" pitchFamily="18" charset="0"/>
              </a:rPr>
              <a:t>will have </a:t>
            </a: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2124075" y="3860800"/>
            <a:ext cx="4321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400" b="1" smtClean="0">
                <a:solidFill>
                  <a:srgbClr val="0066CC"/>
                </a:solidFill>
                <a:latin typeface="Times New Roman" pitchFamily="18" charset="0"/>
              </a:rPr>
              <a:t>there won’t be</a:t>
            </a: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468313" y="5661025"/>
            <a:ext cx="49672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400" b="1" smtClean="0">
                <a:solidFill>
                  <a:srgbClr val="0066CC"/>
                </a:solidFill>
                <a:latin typeface="Times New Roman" pitchFamily="18" charset="0"/>
              </a:rPr>
              <a:t>Will                have </a:t>
            </a:r>
          </a:p>
        </p:txBody>
      </p:sp>
    </p:spTree>
    <p:extLst>
      <p:ext uri="{BB962C8B-B14F-4D97-AF65-F5344CB8AC3E}">
        <p14:creationId xmlns="" xmlns:p14="http://schemas.microsoft.com/office/powerpoint/2010/main" val="341242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/>
      <p:bldP spid="74760" grpId="0"/>
      <p:bldP spid="74761" grpId="0"/>
      <p:bldP spid="747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2123728" y="1340768"/>
            <a:ext cx="49972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800" b="1" dirty="0" smtClean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10.Homework</a:t>
            </a:r>
            <a:r>
              <a:rPr lang="en-US" altLang="zh-CN" sz="4800" b="1" dirty="0" smtClean="0">
                <a:solidFill>
                  <a:srgbClr val="006600"/>
                </a:solidFill>
                <a:latin typeface="Times New Roman" pitchFamily="18" charset="0"/>
              </a:rPr>
              <a:t> </a:t>
            </a:r>
            <a:endParaRPr lang="zh-CN" altLang="en-US" sz="4800" b="1" dirty="0" smtClean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250825" y="2349500"/>
            <a:ext cx="899329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800" b="1" dirty="0" smtClean="0">
                <a:solidFill>
                  <a:srgbClr val="000000"/>
                </a:solidFill>
                <a:latin typeface="Times New Roman" pitchFamily="18" charset="0"/>
              </a:rPr>
              <a:t>1.Pre-reading of Unit 2 and find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800" b="1" dirty="0" smtClean="0">
                <a:solidFill>
                  <a:srgbClr val="000000"/>
                </a:solidFill>
                <a:latin typeface="Times New Roman" pitchFamily="18" charset="0"/>
              </a:rPr>
              <a:t>   some more sentences about</a:t>
            </a:r>
            <a:r>
              <a:rPr lang="en-US" altLang="zh-CN" sz="4800" b="1" i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4800" b="1" i="1" dirty="0" smtClean="0">
                <a:solidFill>
                  <a:srgbClr val="0066CC"/>
                </a:solidFill>
                <a:latin typeface="Times New Roman" pitchFamily="18" charset="0"/>
              </a:rPr>
              <a:t>will</a:t>
            </a:r>
            <a:r>
              <a:rPr lang="en-US" altLang="zh-CN" sz="4800" b="1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800" b="1" dirty="0" smtClean="0">
                <a:solidFill>
                  <a:srgbClr val="000000"/>
                </a:solidFill>
                <a:latin typeface="Times New Roman" pitchFamily="18" charset="0"/>
              </a:rPr>
              <a:t>2. Additional exercises.</a:t>
            </a:r>
          </a:p>
        </p:txBody>
      </p:sp>
    </p:spTree>
    <p:extLst>
      <p:ext uri="{BB962C8B-B14F-4D97-AF65-F5344CB8AC3E}">
        <p14:creationId xmlns="" xmlns:p14="http://schemas.microsoft.com/office/powerpoint/2010/main" val="269346667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6"/>
          <p:cNvSpPr>
            <a:spLocks noChangeArrowheads="1" noChangeShapeType="1" noTextEdit="1"/>
          </p:cNvSpPr>
          <p:nvPr/>
        </p:nvSpPr>
        <p:spPr bwMode="auto">
          <a:xfrm>
            <a:off x="4859338" y="1628775"/>
            <a:ext cx="3960812" cy="1366838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3600" b="1" kern="10" spc="-18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Module </a:t>
            </a:r>
            <a:endParaRPr lang="zh-CN" altLang="en-US" sz="3600" b="1" kern="10" spc="-180" smtClean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5795963" y="2997200"/>
            <a:ext cx="1795462" cy="1795463"/>
            <a:chOff x="3923" y="2205"/>
            <a:chExt cx="1131" cy="1131"/>
          </a:xfrm>
        </p:grpSpPr>
        <p:pic>
          <p:nvPicPr>
            <p:cNvPr id="5124" name="Picture 25" descr="t0144ad60e06f6f482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2205"/>
              <a:ext cx="1131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5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4286" y="2568"/>
              <a:ext cx="416" cy="2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Times New Roman" pitchFamily="18" charset="0"/>
                <a:buNone/>
              </a:pPr>
              <a:r>
                <a:rPr lang="en-US" altLang="zh-CN" b="1" kern="10" spc="-18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宋体"/>
                </a:rPr>
                <a:t>4</a:t>
              </a:r>
              <a:endParaRPr lang="zh-CN" altLang="en-US" b="1" kern="10" spc="-18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</a:endParaRPr>
            </a:p>
          </p:txBody>
        </p:sp>
      </p:grpSp>
      <p:pic>
        <p:nvPicPr>
          <p:cNvPr id="5126" name="Picture 9" descr="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692150"/>
            <a:ext cx="3841750" cy="541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文本框 1"/>
          <p:cNvSpPr txBox="1">
            <a:spLocks noChangeArrowheads="1"/>
          </p:cNvSpPr>
          <p:nvPr/>
        </p:nvSpPr>
        <p:spPr bwMode="auto">
          <a:xfrm>
            <a:off x="4878388" y="4797425"/>
            <a:ext cx="42656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400" b="1" smtClean="0">
                <a:solidFill>
                  <a:srgbClr val="006600"/>
                </a:solidFill>
                <a:latin typeface="Times New Roman" pitchFamily="18" charset="0"/>
              </a:rPr>
              <a:t>Life in the future</a:t>
            </a:r>
          </a:p>
        </p:txBody>
      </p:sp>
    </p:spTree>
    <p:extLst>
      <p:ext uri="{BB962C8B-B14F-4D97-AF65-F5344CB8AC3E}">
        <p14:creationId xmlns="" xmlns:p14="http://schemas.microsoft.com/office/powerpoint/2010/main" val="386840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Text Box 9"/>
          <p:cNvSpPr txBox="1">
            <a:spLocks noChangeArrowheads="1"/>
          </p:cNvSpPr>
          <p:nvPr/>
        </p:nvSpPr>
        <p:spPr bwMode="auto">
          <a:xfrm>
            <a:off x="0" y="476250"/>
            <a:ext cx="9144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defRPr sz="4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dirty="0" smtClean="0"/>
              <a:t>Unit 1  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dirty="0" smtClean="0"/>
              <a:t>Everyone will study at home</a:t>
            </a:r>
            <a:r>
              <a:rPr lang="en-US" altLang="zh-CN" sz="4800" dirty="0" smtClean="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0878760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539552" y="391303"/>
            <a:ext cx="3313113" cy="53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chalk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ruler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carry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change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everything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future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in the future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life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need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will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5148263" y="357188"/>
            <a:ext cx="3816350" cy="526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</a:rPr>
              <a:t>n.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粉笔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</a:rPr>
              <a:t>n.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直尺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</a:rPr>
              <a:t>v.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拿</a:t>
            </a:r>
            <a:r>
              <a:rPr lang="en-US" altLang="zh-CN" sz="4000" b="1" dirty="0" smtClean="0">
                <a:solidFill>
                  <a:srgbClr val="0000FF"/>
                </a:solidFill>
                <a:latin typeface="Times New Roman" pitchFamily="18" charset="0"/>
              </a:rPr>
              <a:t>/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带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</a:rPr>
              <a:t>v.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改变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</a:rPr>
              <a:t>pron.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所有事物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</a:rPr>
              <a:t>n.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未来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err="1" smtClean="0">
                <a:solidFill>
                  <a:srgbClr val="FF0000"/>
                </a:solidFill>
                <a:latin typeface="Times New Roman" pitchFamily="18" charset="0"/>
              </a:rPr>
              <a:t>v.aux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</a:rPr>
              <a:t>.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将来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</a:rPr>
              <a:t>n.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生活</a:t>
            </a:r>
            <a:r>
              <a:rPr lang="en-US" altLang="zh-CN" sz="4000" b="1" dirty="0" smtClean="0">
                <a:solidFill>
                  <a:srgbClr val="0000FF"/>
                </a:solidFill>
                <a:latin typeface="Times New Roman" pitchFamily="18" charset="0"/>
              </a:rPr>
              <a:t>/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生命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err="1" smtClean="0">
                <a:solidFill>
                  <a:srgbClr val="FF0000"/>
                </a:solidFill>
                <a:latin typeface="Times New Roman" pitchFamily="18" charset="0"/>
              </a:rPr>
              <a:t>v.aux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</a:rPr>
              <a:t>.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需要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err="1" smtClean="0">
                <a:solidFill>
                  <a:srgbClr val="FF0000"/>
                </a:solidFill>
                <a:latin typeface="Times New Roman" pitchFamily="18" charset="0"/>
              </a:rPr>
              <a:t>v.aux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</a:rPr>
              <a:t>.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将要</a:t>
            </a:r>
          </a:p>
        </p:txBody>
      </p:sp>
    </p:spTree>
    <p:extLst>
      <p:ext uri="{BB962C8B-B14F-4D97-AF65-F5344CB8AC3E}">
        <p14:creationId xmlns="" xmlns:p14="http://schemas.microsoft.com/office/powerpoint/2010/main" val="1334233064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407988" y="284163"/>
            <a:ext cx="3444875" cy="526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maybe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ask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question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by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level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able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be able to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more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not…any more</a:t>
            </a:r>
          </a:p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</a:rPr>
              <a:t>free</a:t>
            </a: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5003800" y="284163"/>
            <a:ext cx="4140200" cy="526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</a:rPr>
              <a:t>adv.</a:t>
            </a: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也许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</a:rPr>
              <a:t>v.    </a:t>
            </a: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询问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</a:rPr>
              <a:t>n.    </a:t>
            </a: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问题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</a:rPr>
              <a:t>prep.</a:t>
            </a: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用</a:t>
            </a:r>
            <a:r>
              <a:rPr lang="en-US" altLang="zh-CN" sz="4000" b="1" smtClean="0">
                <a:solidFill>
                  <a:srgbClr val="0000FF"/>
                </a:solidFill>
                <a:latin typeface="Times New Roman" pitchFamily="18" charset="0"/>
              </a:rPr>
              <a:t>/</a:t>
            </a: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靠</a:t>
            </a:r>
            <a:r>
              <a:rPr lang="en-US" altLang="zh-CN" sz="4000" b="1" smtClean="0">
                <a:solidFill>
                  <a:srgbClr val="0000FF"/>
                </a:solidFill>
                <a:latin typeface="Times New Roman" pitchFamily="18" charset="0"/>
              </a:rPr>
              <a:t>/</a:t>
            </a: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乘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</a:rPr>
              <a:t>n.   </a:t>
            </a: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水平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</a:rPr>
              <a:t>adj.</a:t>
            </a: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能够</a:t>
            </a:r>
            <a:r>
              <a:rPr lang="en-US" altLang="zh-CN" sz="4000" b="1" smtClean="0">
                <a:solidFill>
                  <a:srgbClr val="0000FF"/>
                </a:solidFill>
                <a:latin typeface="Times New Roman" pitchFamily="18" charset="0"/>
              </a:rPr>
              <a:t>…</a:t>
            </a: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的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       能够做</a:t>
            </a:r>
            <a:r>
              <a:rPr lang="en-US" altLang="zh-CN" sz="4000" b="1" smtClean="0">
                <a:solidFill>
                  <a:srgbClr val="0000FF"/>
                </a:solidFill>
                <a:latin typeface="Times New Roman" pitchFamily="18" charset="0"/>
              </a:rPr>
              <a:t>…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</a:rPr>
              <a:t>adv.</a:t>
            </a: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更加</a:t>
            </a:r>
            <a:r>
              <a:rPr lang="en-US" altLang="zh-CN" sz="4000" b="1" smtClean="0">
                <a:solidFill>
                  <a:srgbClr val="0000FF"/>
                </a:solidFill>
                <a:latin typeface="Times New Roman" pitchFamily="18" charset="0"/>
              </a:rPr>
              <a:t>/</a:t>
            </a: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更多的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       不再</a:t>
            </a:r>
            <a:r>
              <a:rPr lang="en-US" altLang="zh-CN" sz="4000" b="1" smtClean="0">
                <a:solidFill>
                  <a:srgbClr val="0000FF"/>
                </a:solidFill>
                <a:latin typeface="Times New Roman" pitchFamily="18" charset="0"/>
              </a:rPr>
              <a:t>…</a:t>
            </a:r>
          </a:p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</a:rPr>
              <a:t>adj.</a:t>
            </a:r>
            <a:r>
              <a:rPr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空闲的</a:t>
            </a:r>
          </a:p>
        </p:txBody>
      </p:sp>
    </p:spTree>
    <p:extLst>
      <p:ext uri="{BB962C8B-B14F-4D97-AF65-F5344CB8AC3E}">
        <p14:creationId xmlns="" xmlns:p14="http://schemas.microsoft.com/office/powerpoint/2010/main" val="251123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325" y="126676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kern="10" dirty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alibri" pitchFamily="34" charset="0"/>
                <a:ea typeface="黑体"/>
              </a:rPr>
              <a:t>1. Work in </a:t>
            </a:r>
            <a:r>
              <a:rPr lang="en-US" altLang="zh-CN" sz="4800" b="1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alibri" pitchFamily="34" charset="0"/>
                <a:ea typeface="黑体"/>
              </a:rPr>
              <a:t>pairs.</a:t>
            </a:r>
            <a:endParaRPr lang="en-US" altLang="zh-CN" sz="4800" b="1" kern="10" dirty="0">
              <a:ln w="12700">
                <a:solidFill>
                  <a:prstClr val="black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Calibri" pitchFamily="34" charset="0"/>
              <a:ea typeface="黑体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9012" y="2636912"/>
            <a:ext cx="84969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A: Will Mike be handsome in the future?</a:t>
            </a:r>
          </a:p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Yes, he will./ No, he won’t.</a:t>
            </a:r>
          </a:p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Will our life be different in the future?</a:t>
            </a:r>
          </a:p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A: Yes, it will./ No, it won’t.</a:t>
            </a:r>
          </a:p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533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0" y="260350"/>
            <a:ext cx="9036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CN" sz="4800" b="1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alibri" pitchFamily="34" charset="0"/>
                <a:ea typeface="黑体"/>
              </a:rPr>
              <a:t>2. Listen and answer the question.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268760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150D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schools be different in the future? What will they be like?</a:t>
            </a:r>
            <a:endParaRPr lang="zh-CN" altLang="en-US" sz="3200" b="1" dirty="0">
              <a:solidFill>
                <a:srgbClr val="150DB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780928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 will…</a:t>
            </a:r>
          </a:p>
          <a:p>
            <a:pPr marL="342900" indent="-342900">
              <a:buAutoNum type="arabicPeriod"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 will … / won’t…</a:t>
            </a:r>
          </a:p>
          <a:p>
            <a:pPr marL="342900" indent="-342900">
              <a:buAutoNum type="arabicPeriod"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 won’t ….</a:t>
            </a:r>
          </a:p>
        </p:txBody>
      </p:sp>
      <p:pic>
        <p:nvPicPr>
          <p:cNvPr id="6" name="M4-1 Everyone will study at ho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148064" y="486916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58158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797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365" y="34870"/>
            <a:ext cx="75612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kern="10" dirty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alibri" pitchFamily="34" charset="0"/>
                <a:ea typeface="黑体"/>
              </a:rPr>
              <a:t>3</a:t>
            </a:r>
            <a:r>
              <a:rPr lang="en-US" altLang="zh-CN" sz="4800" b="1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alibri" pitchFamily="34" charset="0"/>
                <a:ea typeface="黑体"/>
              </a:rPr>
              <a:t>. Listen and  check: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79796778"/>
              </p:ext>
            </p:extLst>
          </p:nvPr>
        </p:nvGraphicFramePr>
        <p:xfrm>
          <a:off x="316089" y="970844"/>
          <a:ext cx="8624711" cy="5287716"/>
        </p:xfrm>
        <a:graphic>
          <a:graphicData uri="http://schemas.openxmlformats.org/drawingml/2006/table">
            <a:tbl>
              <a:tblPr/>
              <a:tblGrid>
                <a:gridCol w="1659467"/>
                <a:gridCol w="6965244"/>
              </a:tblGrid>
              <a:tr h="711200">
                <a:tc>
                  <a:txBody>
                    <a:bodyPr/>
                    <a:lstStyle/>
                    <a:p>
                      <a:pPr algn="ctr"/>
                      <a:endParaRPr lang="zh-CN" altLang="en-US" sz="40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dirty="0" smtClean="0"/>
                        <a:t>Ideas</a:t>
                      </a:r>
                      <a:endParaRPr lang="zh-CN" alt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5289">
                <a:tc>
                  <a:txBody>
                    <a:bodyPr/>
                    <a:lstStyle/>
                    <a:p>
                      <a:r>
                        <a:rPr lang="en-US" altLang="zh-CN" sz="3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Daming</a:t>
                      </a:r>
                      <a:r>
                        <a:rPr lang="en-US" altLang="zh-CN" sz="3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will use</a:t>
                      </a:r>
                      <a:r>
                        <a:rPr lang="en-US" altLang="zh-CN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computers and _________________ on the Internet.</a:t>
                      </a:r>
                    </a:p>
                    <a:p>
                      <a:r>
                        <a:rPr lang="en-US" altLang="zh-CN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 can ___________________________ by Internet, telephone and email.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556">
                <a:tc>
                  <a:txBody>
                    <a:bodyPr/>
                    <a:lstStyle/>
                    <a:p>
                      <a:r>
                        <a:rPr lang="en-US" altLang="zh-CN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Betty</a:t>
                      </a:r>
                      <a:endParaRPr lang="zh-CN" alt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School is ___________,</a:t>
                      </a:r>
                      <a:r>
                        <a:rPr lang="en-US" altLang="zh-CN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you can ______________ there.</a:t>
                      </a:r>
                    </a:p>
                    <a:p>
                      <a:r>
                        <a:rPr lang="en-US" altLang="zh-CN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Computers won’t _________________ do that.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556">
                <a:tc>
                  <a:txBody>
                    <a:bodyPr/>
                    <a:lstStyle/>
                    <a:p>
                      <a:r>
                        <a:rPr lang="en-US" altLang="zh-CN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Tony</a:t>
                      </a:r>
                      <a:endParaRPr lang="zh-CN" alt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Teachers</a:t>
                      </a:r>
                      <a:r>
                        <a:rPr lang="en-US" altLang="zh-CN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won’t use_______ on a blackboard and students won’t use ______ and _______ or _________any more.</a:t>
                      </a:r>
                    </a:p>
                    <a:p>
                      <a:r>
                        <a:rPr lang="en-US" altLang="zh-CN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Students will have a lot of ______________.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84168" y="155679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information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6288" y="2225445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 their teachers questions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9988" y="3212976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fun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66372" y="3212976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friends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3968" y="3933056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able to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4653136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chalk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54494" y="4934536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pens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52882" y="4934536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4804" y="5301208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erasers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48382" y="5733256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 time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M4-1 Everyone will study at ho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56176" y="116632"/>
            <a:ext cx="720080" cy="7200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8932567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7974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WordArt 2"/>
          <p:cNvSpPr>
            <a:spLocks noChangeArrowheads="1" noChangeShapeType="1" noTextEdit="1"/>
          </p:cNvSpPr>
          <p:nvPr/>
        </p:nvSpPr>
        <p:spPr bwMode="auto">
          <a:xfrm>
            <a:off x="1493342" y="1268413"/>
            <a:ext cx="5689004" cy="12954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ln w="12700">
                  <a:solidFill>
                    <a:prstClr val="black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4.Watch and read</a:t>
            </a:r>
            <a:endParaRPr lang="zh-CN" altLang="en-US" sz="3600" b="1" kern="10" dirty="0">
              <a:ln w="12700">
                <a:solidFill>
                  <a:prstClr val="black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2484438" y="3644900"/>
            <a:ext cx="3744912" cy="539750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18515" tIns="59258" rIns="118515" bIns="59258" anchor="ctr"/>
          <a:lstStyle/>
          <a:p>
            <a:pPr algn="ctr" defTabSz="912813">
              <a:defRPr/>
            </a:pPr>
            <a:r>
              <a:rPr lang="en-US" altLang="zh-CN" sz="3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2" action="ppaction://hlinkfile"/>
              </a:rPr>
              <a:t>Everyday English</a:t>
            </a:r>
            <a:endParaRPr lang="en-US" altLang="zh-CN" sz="3100" b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1258888" y="4508500"/>
            <a:ext cx="6157912" cy="143986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18515" tIns="59258" rIns="118515" bIns="59258" anchor="ctr"/>
          <a:lstStyle/>
          <a:p>
            <a:pPr algn="ctr" defTabSz="912813"/>
            <a:r>
              <a:rPr lang="en-US" altLang="zh-CN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Well. I’m not sure!</a:t>
            </a:r>
          </a:p>
          <a:p>
            <a:pPr algn="ctr" defTabSz="912813"/>
            <a:r>
              <a:rPr lang="en-US" altLang="zh-CN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That will be great!</a:t>
            </a:r>
            <a:endParaRPr lang="en-US" altLang="zh-CN" sz="32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981910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模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模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1158</Words>
  <Application>Microsoft Office PowerPoint</Application>
  <PresentationFormat>全屏显示(4:3)</PresentationFormat>
  <Paragraphs>193</Paragraphs>
  <Slides>18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波形</vt:lpstr>
      <vt:lpstr>模板1</vt:lpstr>
      <vt:lpstr>1_Office 主题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61</cp:revision>
  <dcterms:created xsi:type="dcterms:W3CDTF">2018-03-12T01:51:33Z</dcterms:created>
  <dcterms:modified xsi:type="dcterms:W3CDTF">2020-01-11T12:33:54Z</dcterms:modified>
</cp:coreProperties>
</file>