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11" r:id="rId3"/>
    <p:sldId id="256" r:id="rId4"/>
    <p:sldId id="280" r:id="rId5"/>
    <p:sldId id="259" r:id="rId6"/>
    <p:sldId id="261" r:id="rId8"/>
    <p:sldId id="262" r:id="rId9"/>
    <p:sldId id="263" r:id="rId10"/>
    <p:sldId id="298" r:id="rId11"/>
    <p:sldId id="264" r:id="rId12"/>
    <p:sldId id="312" r:id="rId13"/>
    <p:sldId id="27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e57e98d-47a9-4e58-a801-0528c9abae6e}">
          <p14:sldIdLst>
            <p14:sldId id="311"/>
            <p14:sldId id="256"/>
            <p14:sldId id="280"/>
            <p14:sldId id="259"/>
            <p14:sldId id="261"/>
            <p14:sldId id="262"/>
            <p14:sldId id="263"/>
            <p14:sldId id="298"/>
            <p14:sldId id="312"/>
            <p14:sldId id="264"/>
          </p14:sldIdLst>
        </p14:section>
        <p14:section name="无标题节" id="{479542cc-2a62-4d30-a877-39b75e6308ce}">
          <p14:sldIdLst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D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17" y="-86"/>
      </p:cViewPr>
      <p:guideLst>
        <p:guide orient="horz" pos="211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46D78-BDD7-43F6-A0DD-8D3A2EB01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F8824B-5F2A-4F26-8EC6-6A68930A43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二选一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二选一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二选一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wmf"/><Relationship Id="rId1" Type="http://schemas.openxmlformats.org/officeDocument/2006/relationships/control" Target="../activeX/activeX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971550" y="1412875"/>
            <a:ext cx="1600200" cy="533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85404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Module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042988" y="1568450"/>
            <a:ext cx="1368425" cy="11525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403350" y="1639888"/>
            <a:ext cx="7302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600" b="1">
                <a:latin typeface="Arial" panose="020B0604020202020204" pitchFamily="34" charset="0"/>
              </a:rPr>
              <a:t>5</a:t>
            </a:r>
            <a:endParaRPr lang="en-US" altLang="zh-CN" sz="6600" b="1">
              <a:latin typeface="Arial" panose="020B0604020202020204" pitchFamily="34" charset="0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429719" y="1679525"/>
            <a:ext cx="4238625" cy="741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5200" b="1" kern="10" dirty="0">
                <a:solidFill>
                  <a:srgbClr val="800000"/>
                </a:solidFill>
                <a:latin typeface="Arial" panose="020B0604020202020204"/>
                <a:cs typeface="Arial" panose="020B0604020202020204"/>
              </a:rPr>
              <a:t>Museums</a:t>
            </a:r>
            <a:endParaRPr lang="zh-CN" altLang="en-US" sz="5200" b="1" kern="10" dirty="0">
              <a:solidFill>
                <a:srgbClr val="800000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3551907"/>
            <a:ext cx="9144000" cy="1965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61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3399"/>
                </a:solidFill>
                <a:latin typeface="Arial Black" panose="020B0A04020102020204" pitchFamily="34" charset="0"/>
              </a:rPr>
              <a:t>Unit 2  </a:t>
            </a:r>
            <a:endParaRPr lang="en-US" altLang="zh-CN" sz="3600" b="1" dirty="0">
              <a:solidFill>
                <a:srgbClr val="003399"/>
              </a:solidFill>
              <a:latin typeface="Arial Black" panose="020B0A04020102020204" pitchFamily="34" charset="0"/>
            </a:endParaRPr>
          </a:p>
          <a:p>
            <a:pPr algn="ctr" eaLnBrk="1" hangingPunct="1"/>
            <a:r>
              <a:rPr lang="en-US" altLang="zh-CN" sz="3600" b="1" dirty="0">
                <a:solidFill>
                  <a:srgbClr val="FF0000"/>
                </a:solidFill>
              </a:rPr>
              <a:t>If</a:t>
            </a:r>
            <a:r>
              <a:rPr lang="en-US" altLang="zh-CN" sz="3600" b="1" dirty="0">
                <a:solidFill>
                  <a:srgbClr val="003399"/>
                </a:solidFill>
              </a:rPr>
              <a:t> you ever go to London,</a:t>
            </a:r>
            <a:endParaRPr lang="en-US" altLang="zh-CN" sz="3600" b="1" dirty="0">
              <a:solidFill>
                <a:srgbClr val="003399"/>
              </a:solidFill>
            </a:endParaRPr>
          </a:p>
          <a:p>
            <a:pPr algn="ctr" eaLnBrk="1" hangingPunct="1"/>
            <a:r>
              <a:rPr lang="en-US" altLang="zh-CN" sz="3600" b="1" dirty="0">
                <a:solidFill>
                  <a:srgbClr val="FF0000"/>
                </a:solidFill>
              </a:rPr>
              <a:t>make sure</a:t>
            </a:r>
            <a:r>
              <a:rPr lang="en-US" altLang="zh-CN" sz="3600" b="1" dirty="0">
                <a:solidFill>
                  <a:srgbClr val="003399"/>
                </a:solidFill>
              </a:rPr>
              <a:t> you visit the Science Museum.</a:t>
            </a:r>
            <a:endParaRPr lang="en-US" altLang="zh-CN" sz="3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 The Science Museum is a place where __________________________________________________________________________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7092" name="WordArt 4"/>
          <p:cNvSpPr>
            <a:spLocks noChangeArrowheads="1" noChangeShapeType="1" noTextEdit="1"/>
          </p:cNvSpPr>
          <p:nvPr/>
        </p:nvSpPr>
        <p:spPr bwMode="auto">
          <a:xfrm>
            <a:off x="123825" y="485775"/>
            <a:ext cx="4331335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pPr algn="ctr"/>
            <a:r>
              <a:rPr lang="en-US" altLang="zh-CN" sz="4400" b="1" kern="10" dirty="0" smtClean="0">
                <a:ln w="12700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 panose="020B0A04020102020204"/>
              </a:rPr>
              <a:t>4. Summary</a:t>
            </a:r>
            <a:endParaRPr lang="en-US" altLang="zh-CN" sz="4400" b="1" kern="10" dirty="0">
              <a:ln w="12700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4" name="WordArt 4"/>
          <p:cNvSpPr>
            <a:spLocks noChangeArrowheads="1" noChangeShapeType="1" noTextEdit="1"/>
          </p:cNvSpPr>
          <p:nvPr/>
        </p:nvSpPr>
        <p:spPr bwMode="auto">
          <a:xfrm>
            <a:off x="533400" y="762000"/>
            <a:ext cx="2362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00" b="1" kern="10">
                <a:ln w="12700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/>
              </a:rPr>
              <a:t>5. Writing</a:t>
            </a:r>
            <a:endParaRPr lang="zh-CN" altLang="en-US" sz="4400" b="1" kern="10">
              <a:ln w="12700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 panose="020B0A04020102020204"/>
            </a:endParaRP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304800" y="1295400"/>
            <a:ext cx="7924800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         My favourite museum</a:t>
            </a:r>
            <a:endParaRPr lang="en-US" altLang="zh-CN" sz="2800" b="1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u="sng">
                <a:solidFill>
                  <a:srgbClr val="0000CC"/>
                </a:solidFill>
              </a:rPr>
              <a:t>Name of museum</a:t>
            </a:r>
            <a:r>
              <a:rPr lang="en-US" altLang="zh-CN" sz="2800" b="1">
                <a:solidFill>
                  <a:srgbClr val="0000CC"/>
                </a:solidFill>
              </a:rPr>
              <a:t>: </a:t>
            </a:r>
            <a:r>
              <a:rPr lang="en-US" altLang="zh-CN" sz="2800" b="1"/>
              <a:t>Capital Museum</a:t>
            </a:r>
            <a:endParaRPr lang="en-US" altLang="zh-CN" sz="2800" b="1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u="sng">
                <a:solidFill>
                  <a:srgbClr val="0000CC"/>
                </a:solidFill>
              </a:rPr>
              <a:t>Place</a:t>
            </a:r>
            <a:r>
              <a:rPr lang="en-US" altLang="zh-CN" sz="2800" b="1">
                <a:solidFill>
                  <a:srgbClr val="0000CC"/>
                </a:solidFill>
              </a:rPr>
              <a:t>:</a:t>
            </a:r>
            <a:r>
              <a:rPr lang="en-US" altLang="zh-CN" sz="2800" b="1"/>
              <a:t> Beijing</a:t>
            </a:r>
            <a:endParaRPr lang="en-US" altLang="zh-CN" sz="2800" b="1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u="sng">
                <a:solidFill>
                  <a:srgbClr val="0000CC"/>
                </a:solidFill>
              </a:rPr>
              <a:t>Main collections</a:t>
            </a:r>
            <a:r>
              <a:rPr lang="en-US" altLang="zh-CN" sz="2800" b="1">
                <a:solidFill>
                  <a:srgbClr val="0000CC"/>
                </a:solidFill>
              </a:rPr>
              <a:t>:</a:t>
            </a:r>
            <a:r>
              <a:rPr lang="en-US" altLang="zh-CN" sz="2800" b="1"/>
              <a:t> art works</a:t>
            </a:r>
            <a:endParaRPr lang="en-US" altLang="zh-CN" sz="2800" b="1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u="sng">
                <a:solidFill>
                  <a:srgbClr val="0000CC"/>
                </a:solidFill>
              </a:rPr>
              <a:t>Open hours</a:t>
            </a:r>
            <a:r>
              <a:rPr lang="en-US" altLang="zh-CN" sz="2800" b="1">
                <a:solidFill>
                  <a:srgbClr val="0000CC"/>
                </a:solidFill>
              </a:rPr>
              <a:t>:</a:t>
            </a:r>
            <a:r>
              <a:rPr lang="en-US" altLang="zh-CN" sz="2800" b="1"/>
              <a:t> 9am-5pm, Tuesday to Sunday</a:t>
            </a:r>
            <a:endParaRPr lang="en-US" altLang="zh-CN" sz="2800" b="1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u="sng">
                <a:solidFill>
                  <a:srgbClr val="0000CC"/>
                </a:solidFill>
              </a:rPr>
              <a:t>Rules</a:t>
            </a:r>
            <a:r>
              <a:rPr lang="en-US" altLang="zh-CN" sz="2800" b="1">
                <a:solidFill>
                  <a:srgbClr val="0000CC"/>
                </a:solidFill>
              </a:rPr>
              <a:t>:</a:t>
            </a:r>
            <a:r>
              <a:rPr lang="en-US" altLang="zh-CN" sz="2800" b="1"/>
              <a:t> No touching, no photography, no shouting</a:t>
            </a:r>
            <a:endParaRPr lang="en-US" altLang="zh-CN" sz="2800" b="1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u="sng">
                <a:solidFill>
                  <a:srgbClr val="0000CC"/>
                </a:solidFill>
              </a:rPr>
              <a:t>Service</a:t>
            </a:r>
            <a:r>
              <a:rPr lang="en-US" altLang="zh-CN" sz="2800" b="1">
                <a:solidFill>
                  <a:srgbClr val="0000CC"/>
                </a:solidFill>
              </a:rPr>
              <a:t>:</a:t>
            </a:r>
            <a:r>
              <a:rPr lang="en-US" altLang="zh-CN" sz="2800" b="1"/>
              <a:t> Gift shop, Dining Area, Cultural Activity  </a:t>
            </a:r>
            <a:endParaRPr lang="en-US" altLang="zh-CN" sz="2800" b="1"/>
          </a:p>
          <a:p>
            <a:pPr eaLnBrk="1" hangingPunct="1"/>
            <a:r>
              <a:rPr lang="en-US" altLang="zh-CN" sz="2800" b="1"/>
              <a:t>               Area, Digital Cinema</a:t>
            </a:r>
            <a:endParaRPr lang="en-US" altLang="zh-CN" sz="2800" b="1"/>
          </a:p>
        </p:txBody>
      </p:sp>
      <p:pic>
        <p:nvPicPr>
          <p:cNvPr id="27652" name="Picture 7" descr="u=1696524152,1865661065&amp;fm=23&amp;gp=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33400"/>
            <a:ext cx="23622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9" descr="u=2174992043,3554837892&amp;fm=23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362200"/>
            <a:ext cx="2362200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10" descr="3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762000"/>
            <a:ext cx="14478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4258"/>
            <a:ext cx="9108504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Men love to wonder, </a:t>
            </a:r>
            <a:endParaRPr lang="en-US" altLang="zh-CN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altLang="zh-CN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 that is the seed of our science.</a:t>
            </a:r>
            <a:endParaRPr lang="zh-CN" alt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1881" y="2204864"/>
            <a:ext cx="639149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 smtClean="0">
                <a:ln w="11430"/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人总爱异想天开，</a:t>
            </a:r>
            <a:endParaRPr lang="en-US" altLang="zh-CN" sz="4400" b="1" dirty="0" smtClean="0">
              <a:ln w="11430"/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defRPr/>
            </a:pPr>
            <a:r>
              <a:rPr lang="zh-CN" altLang="en-US" sz="4400" b="1" dirty="0" smtClean="0">
                <a:ln w="11430"/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这就是我们科学的种子。</a:t>
            </a:r>
            <a:endParaRPr lang="zh-CN" altLang="en-US" sz="4400" b="1" dirty="0">
              <a:ln w="11430"/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Picture 3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55"/>
          <a:stretch>
            <a:fillRect/>
          </a:stretch>
        </p:blipFill>
        <p:spPr bwMode="auto">
          <a:xfrm>
            <a:off x="0" y="3789362"/>
            <a:ext cx="9144000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3241" name="Picture 9" descr="t0166dbfc98a45aea3b"/>
          <p:cNvPicPr>
            <a:picLocks noChangeAspect="1"/>
          </p:cNvPicPr>
          <p:nvPr/>
        </p:nvPicPr>
        <p:blipFill>
          <a:blip r:embed="rId1"/>
          <a:srcRect l="7317" r="7317"/>
          <a:stretch>
            <a:fillRect/>
          </a:stretch>
        </p:blipFill>
        <p:spPr>
          <a:xfrm>
            <a:off x="6500495" y="2519680"/>
            <a:ext cx="2134870" cy="22491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12" descr="D:\课件\九上M5 高\untitled.pnguntitle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9385" y="2834005"/>
            <a:ext cx="2578735" cy="19348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1199" name="Picture 15" descr="物理"/>
          <p:cNvPicPr>
            <a:picLocks noChangeAspect="1"/>
          </p:cNvPicPr>
          <p:nvPr/>
        </p:nvPicPr>
        <p:blipFill>
          <a:blip r:embed="rId3"/>
          <a:srcRect b="9818"/>
          <a:stretch>
            <a:fillRect/>
          </a:stretch>
        </p:blipFill>
        <p:spPr>
          <a:xfrm>
            <a:off x="6650990" y="287655"/>
            <a:ext cx="1678305" cy="1678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1201" name="Picture 17" descr="化"/>
          <p:cNvPicPr>
            <a:picLocks noChangeAspect="1"/>
          </p:cNvPicPr>
          <p:nvPr/>
        </p:nvPicPr>
        <p:blipFill>
          <a:blip r:embed="rId4"/>
          <a:srcRect t="32704" r="38095"/>
          <a:stretch>
            <a:fillRect/>
          </a:stretch>
        </p:blipFill>
        <p:spPr>
          <a:xfrm>
            <a:off x="240665" y="140970"/>
            <a:ext cx="2034540" cy="1824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18" descr="image002"/>
          <p:cNvPicPr>
            <a:picLocks noChangeAspect="1"/>
          </p:cNvPicPr>
          <p:nvPr/>
        </p:nvPicPr>
        <p:blipFill>
          <a:blip r:embed="rId5">
            <a:lum bright="-1999"/>
          </a:blip>
          <a:stretch>
            <a:fillRect/>
          </a:stretch>
        </p:blipFill>
        <p:spPr>
          <a:xfrm>
            <a:off x="3148330" y="140970"/>
            <a:ext cx="2133600" cy="1795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4269" name="Picture 13" descr="D:\课件\九上M5 高\u=3455503642,2490750970&amp;fm=26&amp;gp=0.jpgu=3455503642,2490750970&amp;fm=26&amp;gp=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281045" y="2834005"/>
            <a:ext cx="2615565" cy="1935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1203" name="Text Box 19"/>
          <p:cNvSpPr txBox="1"/>
          <p:nvPr/>
        </p:nvSpPr>
        <p:spPr>
          <a:xfrm>
            <a:off x="3453130" y="1965960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maths</a:t>
            </a:r>
            <a:endParaRPr lang="en-US" altLang="zh-CN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1204" name="Text Box 20"/>
          <p:cNvSpPr txBox="1"/>
          <p:nvPr/>
        </p:nvSpPr>
        <p:spPr>
          <a:xfrm>
            <a:off x="6500495" y="196596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physics</a:t>
            </a:r>
            <a:endParaRPr lang="en-US" altLang="zh-CN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1205" name="Text Box 21"/>
          <p:cNvSpPr txBox="1"/>
          <p:nvPr/>
        </p:nvSpPr>
        <p:spPr>
          <a:xfrm>
            <a:off x="43815" y="1965960"/>
            <a:ext cx="2514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che</a:t>
            </a: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mistry</a:t>
            </a:r>
            <a:endParaRPr lang="en-US" altLang="zh-CN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3242" name="Text Box 10"/>
          <p:cNvSpPr txBox="1"/>
          <p:nvPr/>
        </p:nvSpPr>
        <p:spPr>
          <a:xfrm>
            <a:off x="43815" y="4775835"/>
            <a:ext cx="3105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communication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3243" name="Text Box 11"/>
          <p:cNvSpPr txBox="1"/>
          <p:nvPr/>
        </p:nvSpPr>
        <p:spPr>
          <a:xfrm>
            <a:off x="6650990" y="4692650"/>
            <a:ext cx="23171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enviro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ment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4032885" y="4775835"/>
            <a:ext cx="1453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energy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3815" y="5789930"/>
            <a:ext cx="9109075" cy="9531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You can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learn about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communications and the environment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as well as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maths, physicas and chemistry.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205" grpId="0"/>
      <p:bldP spid="221203" grpId="0"/>
      <p:bldP spid="221204" grpId="0"/>
      <p:bldP spid="223242" grpId="0"/>
      <p:bldP spid="2" grpId="0"/>
      <p:bldP spid="223243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伦敦博物馆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9" descr="窄竖线"/>
          <p:cNvSpPr>
            <a:spLocks noChangeArrowheads="1" noChangeShapeType="1" noTextEdit="1"/>
          </p:cNvSpPr>
          <p:nvPr/>
        </p:nvSpPr>
        <p:spPr bwMode="auto">
          <a:xfrm>
            <a:off x="0" y="-110346"/>
            <a:ext cx="4680520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 smtClean="0">
                <a:ln w="12700">
                  <a:solidFill>
                    <a:srgbClr val="000000"/>
                  </a:solidFill>
                  <a:round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8100000" scaled="0"/>
                  <a:tileRect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/>
              </a:rPr>
              <a:t>London Science Museum</a:t>
            </a:r>
            <a:endParaRPr lang="zh-CN" altLang="en-US" sz="3600" kern="10" dirty="0">
              <a:ln w="12700">
                <a:solidFill>
                  <a:srgbClr val="000000"/>
                </a:solidFill>
                <a:round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8100000" scaled="0"/>
                <a:tileRect/>
              </a:gra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 panose="020B0A04020102020204"/>
            </a:endParaRPr>
          </a:p>
        </p:txBody>
      </p:sp>
      <p:pic>
        <p:nvPicPr>
          <p:cNvPr id="4" name="Picture 5" descr="t01e28217ca1688129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3"/>
          <a:stretch>
            <a:fillRect/>
          </a:stretch>
        </p:blipFill>
        <p:spPr bwMode="auto">
          <a:xfrm>
            <a:off x="4774553" y="740221"/>
            <a:ext cx="4045919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t018ae6bc367e4a3ff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" b="13170"/>
          <a:stretch>
            <a:fillRect/>
          </a:stretch>
        </p:blipFill>
        <p:spPr bwMode="auto">
          <a:xfrm>
            <a:off x="321692" y="3404517"/>
            <a:ext cx="5374580" cy="254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 descr="t01c9d111697e1c0d1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1"/>
          <a:stretch>
            <a:fillRect/>
          </a:stretch>
        </p:blipFill>
        <p:spPr bwMode="auto">
          <a:xfrm>
            <a:off x="321692" y="740221"/>
            <a:ext cx="445286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" descr="t01a68a8dc5a34091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" r="21237" b="16667"/>
          <a:stretch>
            <a:fillRect/>
          </a:stretch>
        </p:blipFill>
        <p:spPr bwMode="auto">
          <a:xfrm>
            <a:off x="5696272" y="3391817"/>
            <a:ext cx="3124200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2743200" y="685800"/>
            <a:ext cx="3657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00" b="1" kern="10">
                <a:ln w="12700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/>
              </a:rPr>
              <a:t>1. Fast reading</a:t>
            </a:r>
            <a:endParaRPr lang="zh-CN" altLang="en-US" sz="4400" b="1" kern="10">
              <a:ln w="12700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 panose="020B0A04020102020204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09600" y="1524000"/>
            <a:ext cx="7239000" cy="51911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/>
              <a:t>Name of the museum: ___________________</a:t>
            </a:r>
            <a:endParaRPr lang="en-US" altLang="zh-CN" sz="2800" b="1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09600" y="2209800"/>
            <a:ext cx="7086600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/>
              <a:t>Location of the museum: ________________</a:t>
            </a:r>
            <a:endParaRPr lang="en-US" altLang="zh-CN" sz="2800" b="1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09600" y="2895600"/>
            <a:ext cx="7086600" cy="51911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/>
              <a:t>Tony’s favourite room: __________________</a:t>
            </a:r>
            <a:endParaRPr lang="en-US" altLang="zh-CN" sz="2800" b="1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09600" y="3581400"/>
            <a:ext cx="7086600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/>
              <a:t>Opening hours: ________________________</a:t>
            </a:r>
            <a:endParaRPr lang="en-US" altLang="zh-CN" sz="2800" b="1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09600" y="4267200"/>
            <a:ext cx="7086600" cy="51911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/>
              <a:t>Price: ________________________________</a:t>
            </a:r>
            <a:endParaRPr lang="en-US" altLang="zh-CN" sz="2800" b="1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114800" y="1524000"/>
            <a:ext cx="3886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>
                <a:solidFill>
                  <a:schemeClr val="hlink"/>
                </a:solidFill>
              </a:rPr>
              <a:t>the Science Museum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029200" y="2133600"/>
            <a:ext cx="213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>
                <a:solidFill>
                  <a:schemeClr val="hlink"/>
                </a:solidFill>
              </a:rPr>
              <a:t>in London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4648200" y="2819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>
                <a:solidFill>
                  <a:schemeClr val="hlink"/>
                </a:solidFill>
              </a:rPr>
              <a:t>the Launchpad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pic>
        <p:nvPicPr>
          <p:cNvPr id="11" name="Picture 48" descr="18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7272"/>
            <a:ext cx="9144000" cy="88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3352800" y="3505200"/>
            <a:ext cx="3810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>
                <a:solidFill>
                  <a:schemeClr val="hlink"/>
                </a:solidFill>
              </a:rPr>
              <a:t>10am — 6pm every day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743200" y="4267200"/>
            <a:ext cx="3429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zh-CN" sz="2800" b="1">
                <a:solidFill>
                  <a:schemeClr val="hlink"/>
                </a:solidFill>
              </a:rPr>
              <a:t>free of admission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5496" y="692696"/>
            <a:ext cx="9108504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1.What can you learn about in the rooms on the 2</a:t>
            </a:r>
            <a:r>
              <a:rPr lang="en-US" altLang="zh-CN" sz="2800" b="1" baseline="30000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nd</a:t>
            </a:r>
            <a:r>
              <a:rPr lang="en-US" altLang="zh-CN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 and 3</a:t>
            </a:r>
            <a:r>
              <a:rPr lang="en-US" altLang="zh-CN" sz="2800" b="1" baseline="30000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rd</a:t>
            </a:r>
            <a:r>
              <a:rPr lang="en-US" altLang="zh-CN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 floor?</a:t>
            </a:r>
            <a:endParaRPr lang="en-US" altLang="zh-CN" sz="2800" b="1" dirty="0" smtClean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    A. Medicine          B. Environment          C. Art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2.What allows you to see inside your body?</a:t>
            </a:r>
            <a:endParaRPr lang="en-US" altLang="zh-CN" sz="2800" b="1" dirty="0" smtClean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    A. X-ray                 B. </a:t>
            </a:r>
            <a:r>
              <a:rPr lang="en-US" altLang="zh-CN" sz="2800" b="1" dirty="0" err="1" smtClean="0">
                <a:latin typeface="Times New Roman" panose="02020603050405020304" pitchFamily="18" charset="0"/>
              </a:rPr>
              <a:t>Maths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                  C. Physics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What can you do in the Launchpad?</a:t>
            </a:r>
            <a:endParaRPr lang="en-US" altLang="zh-CN" sz="2800" b="1" dirty="0" smtClean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    A. See movies       B. Play sports    C. Do physics experiments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4.What can you learn about on the 4</a:t>
            </a:r>
            <a:r>
              <a:rPr lang="en-US" altLang="zh-CN" sz="2800" b="1" baseline="30000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th</a:t>
            </a:r>
            <a:r>
              <a:rPr lang="en-US" altLang="zh-CN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 and 5</a:t>
            </a:r>
            <a:r>
              <a:rPr lang="en-US" altLang="zh-CN" sz="2800" b="1" baseline="30000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th</a:t>
            </a:r>
            <a:r>
              <a:rPr lang="en-US" altLang="zh-CN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 floors?</a:t>
            </a:r>
            <a:endParaRPr lang="en-US" altLang="zh-CN" sz="2800" b="1" dirty="0" smtClean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    A. </a:t>
            </a:r>
            <a:r>
              <a:rPr lang="en-US" altLang="zh-CN" sz="2800" b="1" dirty="0" err="1" smtClean="0">
                <a:latin typeface="Times New Roman" panose="02020603050405020304" pitchFamily="18" charset="0"/>
              </a:rPr>
              <a:t>Maths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              B. Energy                C. Medicine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5.What kind of people will be interested to visit the museum?</a:t>
            </a:r>
            <a:endParaRPr lang="en-US" altLang="zh-CN" sz="2700" b="1" dirty="0" smtClean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    A. The old and the adults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    B. Children and the young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    C. People of all ages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</p:txBody>
      </p:sp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342900" y="194388"/>
            <a:ext cx="6019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00" b="1" kern="10" dirty="0">
                <a:ln w="12700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 panose="020B0A04020102020204"/>
              </a:rPr>
              <a:t>2. Read and choose the right answers</a:t>
            </a:r>
            <a:endParaRPr lang="zh-CN" altLang="en-US" sz="4400" b="1" kern="10" dirty="0">
              <a:ln w="12700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 panose="020B0A04020102020204"/>
            </a:endParaRP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3129405" y="1597123"/>
            <a:ext cx="463577" cy="533400"/>
          </a:xfrm>
          <a:prstGeom prst="sun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346245" y="2461219"/>
            <a:ext cx="463577" cy="533400"/>
          </a:xfrm>
          <a:prstGeom prst="sun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6029806" y="4506787"/>
            <a:ext cx="463577" cy="533400"/>
          </a:xfrm>
          <a:prstGeom prst="sun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340025" y="6196068"/>
            <a:ext cx="463577" cy="533400"/>
          </a:xfrm>
          <a:prstGeom prst="sun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AutoShape 21"/>
          <p:cNvSpPr>
            <a:spLocks noChangeArrowheads="1"/>
          </p:cNvSpPr>
          <p:nvPr/>
        </p:nvSpPr>
        <p:spPr bwMode="auto">
          <a:xfrm>
            <a:off x="5572606" y="3207296"/>
            <a:ext cx="463577" cy="533400"/>
          </a:xfrm>
          <a:prstGeom prst="sun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2" name="WordArt 4"/>
          <p:cNvSpPr>
            <a:spLocks noChangeArrowheads="1" noChangeShapeType="1" noTextEdit="1"/>
          </p:cNvSpPr>
          <p:nvPr/>
        </p:nvSpPr>
        <p:spPr bwMode="auto">
          <a:xfrm>
            <a:off x="4942656" y="0"/>
            <a:ext cx="4165848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00" b="1" kern="10" dirty="0" smtClean="0">
                <a:ln w="12700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 panose="020B0A04020102020204"/>
              </a:rPr>
              <a:t>2.Complete </a:t>
            </a:r>
            <a:r>
              <a:rPr lang="en-US" altLang="zh-CN" sz="4400" b="1" kern="10" dirty="0">
                <a:ln w="12700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 panose="020B0A04020102020204"/>
              </a:rPr>
              <a:t>the passage</a:t>
            </a:r>
            <a:endParaRPr lang="zh-CN" altLang="en-US" sz="4400" b="1" kern="10" dirty="0">
              <a:ln w="12700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 panose="020B0A04020102020204"/>
            </a:endParaRP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22109" y="1057954"/>
            <a:ext cx="9086395" cy="575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       The Science Museum is the most </a:t>
            </a:r>
            <a:r>
              <a:rPr lang="en-US" altLang="zh-CN" sz="2800" b="1" dirty="0" smtClean="0"/>
              <a:t>_______ </a:t>
            </a:r>
            <a:r>
              <a:rPr lang="en-US" altLang="zh-CN" sz="2800" b="1" dirty="0"/>
              <a:t>museum in London. </a:t>
            </a:r>
            <a:r>
              <a:rPr lang="en-US" altLang="zh-CN" sz="2800" b="1" dirty="0" smtClean="0"/>
              <a:t>________ </a:t>
            </a:r>
            <a:r>
              <a:rPr lang="en-US" altLang="zh-CN" sz="2800" b="1" dirty="0"/>
              <a:t>from most museums where there is no  </a:t>
            </a:r>
            <a:r>
              <a:rPr lang="en-US" altLang="zh-CN" sz="2800" b="1" dirty="0" smtClean="0"/>
              <a:t>_________, </a:t>
            </a:r>
            <a:r>
              <a:rPr lang="en-US" altLang="zh-CN" sz="2800" b="1" dirty="0"/>
              <a:t>it is noisy. It is the right place for you to find out the </a:t>
            </a:r>
            <a:r>
              <a:rPr lang="en-US" altLang="zh-CN" sz="2800" b="1" dirty="0" smtClean="0"/>
              <a:t>________ </a:t>
            </a:r>
            <a:r>
              <a:rPr lang="en-US" altLang="zh-CN" sz="2800" b="1" dirty="0"/>
              <a:t>to questions about science.</a:t>
            </a:r>
            <a:endParaRPr lang="en-US" altLang="zh-CN" sz="2800" b="1" dirty="0"/>
          </a:p>
          <a:p>
            <a:pPr eaLnBrk="1" hangingPunct="1">
              <a:spcBef>
                <a:spcPts val="3600"/>
              </a:spcBef>
            </a:pPr>
            <a:r>
              <a:rPr lang="en-US" altLang="zh-CN" sz="2800" b="1" dirty="0"/>
              <a:t>       Besides </a:t>
            </a:r>
            <a:r>
              <a:rPr lang="en-US" altLang="zh-CN" sz="2800" b="1" dirty="0" err="1"/>
              <a:t>maths</a:t>
            </a:r>
            <a:r>
              <a:rPr lang="en-US" altLang="zh-CN" sz="2800" b="1" dirty="0"/>
              <a:t>, physics and </a:t>
            </a:r>
            <a:r>
              <a:rPr lang="en-US" altLang="zh-CN" sz="2800" b="1" dirty="0" smtClean="0"/>
              <a:t>_________, </a:t>
            </a:r>
            <a:r>
              <a:rPr lang="en-US" altLang="zh-CN" sz="2800" b="1" dirty="0"/>
              <a:t>you can learn about communications and </a:t>
            </a:r>
            <a:r>
              <a:rPr lang="en-US" altLang="zh-CN" sz="2800" b="1" dirty="0" smtClean="0"/>
              <a:t>__________. </a:t>
            </a:r>
            <a:r>
              <a:rPr lang="en-US" altLang="zh-CN" sz="2800" b="1" dirty="0"/>
              <a:t>There are lots of physics </a:t>
            </a:r>
            <a:r>
              <a:rPr lang="en-US" altLang="zh-CN" sz="2800" b="1" dirty="0" smtClean="0"/>
              <a:t>__________. </a:t>
            </a:r>
            <a:r>
              <a:rPr lang="en-US" altLang="zh-CN" sz="2800" b="1" dirty="0"/>
              <a:t>You can also learn about what </a:t>
            </a:r>
            <a:r>
              <a:rPr lang="en-US" altLang="zh-CN" sz="2800" b="1" dirty="0" smtClean="0"/>
              <a:t>________ </a:t>
            </a:r>
            <a:r>
              <a:rPr lang="en-US" altLang="zh-CN" sz="2800" b="1" dirty="0"/>
              <a:t>was like in the past.</a:t>
            </a:r>
            <a:endParaRPr lang="en-US" altLang="zh-CN" sz="2800" b="1" dirty="0"/>
          </a:p>
          <a:p>
            <a:pPr eaLnBrk="1" hangingPunct="1">
              <a:spcBef>
                <a:spcPts val="3600"/>
              </a:spcBef>
            </a:pPr>
            <a:r>
              <a:rPr lang="en-US" altLang="zh-CN" sz="2800" b="1" dirty="0"/>
              <a:t>       The museum is </a:t>
            </a:r>
            <a:r>
              <a:rPr lang="en-US" altLang="zh-CN" sz="2800" b="1" dirty="0" smtClean="0"/>
              <a:t>open ______ </a:t>
            </a:r>
            <a:r>
              <a:rPr lang="en-US" altLang="zh-CN" sz="2800" b="1" dirty="0"/>
              <a:t>from 10am to 6pm. It is interesting for people </a:t>
            </a:r>
            <a:r>
              <a:rPr lang="en-US" altLang="zh-CN" sz="2800" b="1" dirty="0" smtClean="0"/>
              <a:t>of ___ _____.  </a:t>
            </a:r>
            <a:r>
              <a:rPr lang="en-US" altLang="zh-CN" sz="2800" b="1" dirty="0"/>
              <a:t>It is free to </a:t>
            </a:r>
            <a:r>
              <a:rPr lang="en-US" altLang="zh-CN" sz="2800" b="1" dirty="0" smtClean="0"/>
              <a:t>_____. </a:t>
            </a:r>
            <a:r>
              <a:rPr lang="en-US" altLang="zh-CN" sz="2800" b="1" dirty="0"/>
              <a:t>You can certainly have a wonderful time there. </a:t>
            </a:r>
            <a:endParaRPr lang="en-US" altLang="zh-CN" sz="2800" b="1" dirty="0"/>
          </a:p>
        </p:txBody>
      </p:sp>
      <p:sp>
        <p:nvSpPr>
          <p:cNvPr id="217094" name="Text Box 6"/>
          <p:cNvSpPr txBox="1">
            <a:spLocks noChangeArrowheads="1"/>
          </p:cNvSpPr>
          <p:nvPr/>
        </p:nvSpPr>
        <p:spPr bwMode="auto">
          <a:xfrm>
            <a:off x="5780856" y="1087571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friendly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095" name="Text Box 7"/>
          <p:cNvSpPr txBox="1">
            <a:spLocks noChangeArrowheads="1"/>
          </p:cNvSpPr>
          <p:nvPr/>
        </p:nvSpPr>
        <p:spPr bwMode="auto">
          <a:xfrm>
            <a:off x="1475656" y="1563474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Different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096" name="Text Box 8"/>
          <p:cNvSpPr txBox="1">
            <a:spLocks noChangeArrowheads="1"/>
          </p:cNvSpPr>
          <p:nvPr/>
        </p:nvSpPr>
        <p:spPr bwMode="auto">
          <a:xfrm>
            <a:off x="107504" y="1944474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shouting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097" name="Text Box 9"/>
          <p:cNvSpPr txBox="1">
            <a:spLocks noChangeArrowheads="1"/>
          </p:cNvSpPr>
          <p:nvPr/>
        </p:nvSpPr>
        <p:spPr bwMode="auto">
          <a:xfrm>
            <a:off x="1332384" y="236025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answers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098" name="Text Box 10"/>
          <p:cNvSpPr txBox="1">
            <a:spLocks noChangeArrowheads="1"/>
          </p:cNvSpPr>
          <p:nvPr/>
        </p:nvSpPr>
        <p:spPr bwMode="auto">
          <a:xfrm>
            <a:off x="5018856" y="3239874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chemistry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099" name="Text Box 11"/>
          <p:cNvSpPr txBox="1">
            <a:spLocks noChangeArrowheads="1"/>
          </p:cNvSpPr>
          <p:nvPr/>
        </p:nvSpPr>
        <p:spPr bwMode="auto">
          <a:xfrm>
            <a:off x="4304050" y="3699868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environment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100" name="Text Box 12"/>
          <p:cNvSpPr txBox="1">
            <a:spLocks noChangeArrowheads="1"/>
          </p:cNvSpPr>
          <p:nvPr/>
        </p:nvSpPr>
        <p:spPr bwMode="auto">
          <a:xfrm>
            <a:off x="1226840" y="416045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experiments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101" name="Text Box 13"/>
          <p:cNvSpPr txBox="1">
            <a:spLocks noChangeArrowheads="1"/>
          </p:cNvSpPr>
          <p:nvPr/>
        </p:nvSpPr>
        <p:spPr bwMode="auto">
          <a:xfrm>
            <a:off x="110276" y="4535274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medicine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102" name="Text Box 14"/>
          <p:cNvSpPr txBox="1">
            <a:spLocks noChangeArrowheads="1"/>
          </p:cNvSpPr>
          <p:nvPr/>
        </p:nvSpPr>
        <p:spPr bwMode="auto">
          <a:xfrm>
            <a:off x="4028256" y="5379536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daily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103" name="Text Box 15"/>
          <p:cNvSpPr txBox="1">
            <a:spLocks noChangeArrowheads="1"/>
          </p:cNvSpPr>
          <p:nvPr/>
        </p:nvSpPr>
        <p:spPr bwMode="auto">
          <a:xfrm>
            <a:off x="3707904" y="5836736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 all   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ages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104" name="Text Box 16"/>
          <p:cNvSpPr txBox="1">
            <a:spLocks noChangeArrowheads="1"/>
          </p:cNvSpPr>
          <p:nvPr/>
        </p:nvSpPr>
        <p:spPr bwMode="auto">
          <a:xfrm>
            <a:off x="7380312" y="5906874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enter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17105" name="Text Box 17"/>
          <p:cNvSpPr txBox="1">
            <a:spLocks noChangeArrowheads="1"/>
          </p:cNvSpPr>
          <p:nvPr/>
        </p:nvSpPr>
        <p:spPr bwMode="auto">
          <a:xfrm>
            <a:off x="0" y="625906"/>
            <a:ext cx="4942656" cy="461665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What is special about the museum?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217106" name="Text Box 18"/>
          <p:cNvSpPr txBox="1">
            <a:spLocks noChangeArrowheads="1"/>
          </p:cNvSpPr>
          <p:nvPr/>
        </p:nvSpPr>
        <p:spPr bwMode="auto">
          <a:xfrm>
            <a:off x="-10344" y="2857279"/>
            <a:ext cx="5590456" cy="461665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chemeClr val="bg1"/>
                </a:solidFill>
              </a:rPr>
              <a:t>What can you learn about and do there?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217107" name="Text Box 19"/>
          <p:cNvSpPr txBox="1">
            <a:spLocks noChangeArrowheads="1"/>
          </p:cNvSpPr>
          <p:nvPr/>
        </p:nvSpPr>
        <p:spPr bwMode="auto">
          <a:xfrm>
            <a:off x="-14401" y="5054196"/>
            <a:ext cx="2426162" cy="461665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solidFill>
                  <a:schemeClr val="bg1"/>
                </a:solidFill>
              </a:rPr>
              <a:t>More </a:t>
            </a:r>
            <a:r>
              <a:rPr lang="en-US" altLang="zh-CN" sz="2400" b="1" dirty="0">
                <a:solidFill>
                  <a:schemeClr val="bg1"/>
                </a:solidFill>
              </a:rPr>
              <a:t>details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1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1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1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1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1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17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217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1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217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21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21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2" grpId="0" animBg="1"/>
      <p:bldP spid="217093" grpId="0"/>
      <p:bldP spid="217094" grpId="0"/>
      <p:bldP spid="217095" grpId="0"/>
      <p:bldP spid="217096" grpId="0"/>
      <p:bldP spid="217097" grpId="0"/>
      <p:bldP spid="217098" grpId="0"/>
      <p:bldP spid="217099" grpId="0"/>
      <p:bldP spid="217100" grpId="0"/>
      <p:bldP spid="217101" grpId="0"/>
      <p:bldP spid="217102" grpId="0"/>
      <p:bldP spid="217103" grpId="0"/>
      <p:bldP spid="217104" grpId="0"/>
      <p:bldP spid="217105" grpId="0" animBg="1"/>
      <p:bldP spid="217106" grpId="0" animBg="1"/>
      <p:bldP spid="2171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" name="" r:id="rId1" imgW="7219315" imgH="5507990"/>
        </mc:Choice>
        <mc:Fallback>
          <p:control name="" r:id="rId1" imgW="7219315" imgH="5507990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04520" y="89535"/>
                  <a:ext cx="7219315" cy="550799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2" name="WordArt 4"/>
          <p:cNvSpPr>
            <a:spLocks noChangeArrowheads="1" noChangeShapeType="1" noTextEdit="1"/>
          </p:cNvSpPr>
          <p:nvPr/>
        </p:nvSpPr>
        <p:spPr bwMode="auto">
          <a:xfrm>
            <a:off x="123825" y="159385"/>
            <a:ext cx="8907780" cy="7454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00" b="1" kern="10" dirty="0" smtClean="0">
                <a:ln w="12700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 panose="020B0A04020102020204"/>
              </a:rPr>
              <a:t>3.Imagine you are guides of London Science </a:t>
            </a:r>
            <a:r>
              <a:rPr lang="en-US" altLang="zh-CN" sz="4400" b="1" kern="10" dirty="0">
                <a:ln w="12700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 panose="020B0A04020102020204"/>
                <a:sym typeface="+mn-ea"/>
              </a:rPr>
              <a:t>Museum. </a:t>
            </a:r>
            <a:endParaRPr lang="en-US" altLang="zh-CN" sz="4400" b="1" kern="10" dirty="0" smtClean="0">
              <a:ln w="12700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 panose="020B0A04020102020204"/>
            </a:endParaRPr>
          </a:p>
          <a:p>
            <a:pPr algn="ctr"/>
            <a:r>
              <a:rPr lang="en-US" altLang="zh-CN" sz="4400" b="1" kern="10" dirty="0">
                <a:ln w="12700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 panose="020B0A04020102020204"/>
              </a:rPr>
              <a:t>Try to introduce it.</a:t>
            </a:r>
            <a:endParaRPr lang="en-US" altLang="zh-CN" sz="4400" b="1" kern="10" dirty="0">
              <a:ln w="12700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 panose="020B0A040201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9885" y="1108516"/>
            <a:ext cx="1296144" cy="5040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98950" y="1108516"/>
            <a:ext cx="1512168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07904" y="1108516"/>
            <a:ext cx="1656184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80112" y="1108516"/>
            <a:ext cx="1003177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9885" y="3501008"/>
            <a:ext cx="1296144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to see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95501" y="2924944"/>
            <a:ext cx="1515617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&amp;3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04084" y="1844824"/>
            <a:ext cx="2659362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Communication&amp; environment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04084" y="2755505"/>
            <a:ext cx="2659362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Math, physics &amp; chemistry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84946" y="1828596"/>
            <a:ext cx="2346074" cy="5562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 coal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79470" y="2580014"/>
            <a:ext cx="2351550" cy="5562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X-rays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99150" y="3933056"/>
            <a:ext cx="2592288" cy="5040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Launch pad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79470" y="3288701"/>
            <a:ext cx="2351550" cy="78837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experiments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84946" y="4149080"/>
            <a:ext cx="2351550" cy="78837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Travel to the space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98950" y="4725144"/>
            <a:ext cx="1512168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&amp;5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99150" y="4725144"/>
            <a:ext cx="2664296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Medicine in the past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9885" y="5589240"/>
            <a:ext cx="1296144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details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98950" y="5877272"/>
            <a:ext cx="1512168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ages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07904" y="5877272"/>
            <a:ext cx="1080120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23286" y="5877272"/>
            <a:ext cx="3024336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10am to 6pm/daily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-17274" y="1360544"/>
            <a:ext cx="288032" cy="4860540"/>
          </a:xfrm>
          <a:prstGeom prst="lef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左大括号 39"/>
          <p:cNvSpPr/>
          <p:nvPr/>
        </p:nvSpPr>
        <p:spPr>
          <a:xfrm>
            <a:off x="1710918" y="3207329"/>
            <a:ext cx="288032" cy="1717611"/>
          </a:xfrm>
          <a:prstGeom prst="lef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左大括号 40"/>
          <p:cNvSpPr/>
          <p:nvPr/>
        </p:nvSpPr>
        <p:spPr>
          <a:xfrm>
            <a:off x="3511118" y="2131892"/>
            <a:ext cx="288032" cy="2053192"/>
          </a:xfrm>
          <a:prstGeom prst="lef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左大括号 41"/>
          <p:cNvSpPr/>
          <p:nvPr/>
        </p:nvSpPr>
        <p:spPr>
          <a:xfrm>
            <a:off x="6391438" y="3748133"/>
            <a:ext cx="288032" cy="888775"/>
          </a:xfrm>
          <a:prstGeom prst="lef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2721</Words>
  <Application>WPS 演示</Application>
  <PresentationFormat>全屏显示(4:3)</PresentationFormat>
  <Paragraphs>159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华文行楷</vt:lpstr>
      <vt:lpstr>Times New Roman</vt:lpstr>
      <vt:lpstr>Arial</vt:lpstr>
      <vt:lpstr>Arial Black</vt:lpstr>
      <vt:lpstr>Arial Black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Doris</dc:creator>
  <cp:lastModifiedBy>yunyun</cp:lastModifiedBy>
  <cp:revision>17</cp:revision>
  <dcterms:created xsi:type="dcterms:W3CDTF">2019-08-24T01:10:00Z</dcterms:created>
  <dcterms:modified xsi:type="dcterms:W3CDTF">2019-09-30T03:59:54Z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