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577" r:id="rId3"/>
    <p:sldId id="576" r:id="rId4"/>
    <p:sldId id="625" r:id="rId5"/>
    <p:sldId id="529" r:id="rId6"/>
    <p:sldId id="578" r:id="rId8"/>
    <p:sldId id="621" r:id="rId9"/>
    <p:sldId id="493" r:id="rId10"/>
    <p:sldId id="634" r:id="rId11"/>
    <p:sldId id="633" r:id="rId12"/>
    <p:sldId id="434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FF"/>
    <a:srgbClr val="2B8313"/>
    <a:srgbClr val="4B6D17"/>
    <a:srgbClr val="0066FF"/>
    <a:srgbClr val="003399"/>
    <a:srgbClr val="CC0000"/>
    <a:srgbClr val="43BBE1"/>
    <a:srgbClr val="AE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744"/>
  </p:normalViewPr>
  <p:slideViewPr>
    <p:cSldViewPr showGuides="1">
      <p:cViewPr varScale="1">
        <p:scale>
          <a:sx n="70" d="100"/>
          <a:sy n="70" d="100"/>
        </p:scale>
        <p:origin x="1308" y="6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9725"/>
            <a:ext cx="2057400" cy="5786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9725"/>
            <a:ext cx="6019800" cy="5786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339725"/>
            <a:ext cx="8229600" cy="5786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716F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hyperlink" Target="file:///E:\&#20843;&#24180;&#32423;&#19978;NS\&#29378;&#28216;&#32654;&#22269;&#26053;&#28216;&#35270;&#39057;%20WZW_&#26631;&#28165;.fl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hyperlink" Target="&#38142;&#25509;&#36164;&#28304;\Unit%202%20activity%202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6053;&#28216;&#23459;&#20256;&#29255;.vda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6053;&#28216;&#23459;&#20256;&#29255;.vd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4170" y="2218055"/>
            <a:ext cx="8455660" cy="1470025"/>
          </a:xfrm>
        </p:spPr>
        <p:txBody>
          <a:bodyPr/>
          <a:p>
            <a:r>
              <a:rPr lang="en-US" altLang="zh-CN" sz="4800">
                <a:solidFill>
                  <a:schemeClr val="tx1"/>
                </a:solidFill>
              </a:rPr>
              <a:t>Travel broadens the mind.</a:t>
            </a:r>
            <a:br>
              <a:rPr lang="en-US" altLang="zh-CN" sz="4800">
                <a:solidFill>
                  <a:schemeClr val="tx1"/>
                </a:solidFill>
              </a:rPr>
            </a:br>
            <a:r>
              <a:rPr lang="zh-CN" altLang="en-US" sz="3200">
                <a:solidFill>
                  <a:schemeClr val="tx1"/>
                </a:solidFill>
              </a:rPr>
              <a:t>旅游开阔眼界。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3079" name="WordArt 7"/>
          <p:cNvSpPr/>
          <p:nvPr/>
        </p:nvSpPr>
        <p:spPr>
          <a:xfrm>
            <a:off x="432435" y="693420"/>
            <a:ext cx="325310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 eaLnBrk="0" hangingPunct="0"/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Everyday English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6675" y="185356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chemeClr val="tx1"/>
                </a:solidFill>
              </a:rPr>
              <a:t>[ˈbrɔ:dn] 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圆角矩形 3"/>
          <p:cNvSpPr>
            <a:spLocks noChangeArrowheads="1"/>
          </p:cNvSpPr>
          <p:nvPr/>
        </p:nvSpPr>
        <p:spPr bwMode="auto">
          <a:xfrm>
            <a:off x="714375" y="1928813"/>
            <a:ext cx="6875463" cy="577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brown    mile  storm    sweater    umbrella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矩形 4"/>
          <p:cNvSpPr/>
          <p:nvPr/>
        </p:nvSpPr>
        <p:spPr>
          <a:xfrm>
            <a:off x="107950" y="2871788"/>
            <a:ext cx="8893175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In autumn the leaves turn gold and then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2 It is about 3,000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from the east coast to the west 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 coast.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3 You might need </a:t>
            </a:r>
            <a:r>
              <a:rPr lang="en-US" altLang="zh-CN" sz="28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a(n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in the evening.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4 Sometimes there are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in summer and autumn on  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 the southeast coast.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5 You will need </a:t>
            </a:r>
            <a:r>
              <a:rPr lang="en-US" altLang="zh-CN" sz="28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a(n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____________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in Seattle because it 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rains a lot.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8" name="TextBox 5"/>
          <p:cNvSpPr txBox="1"/>
          <p:nvPr/>
        </p:nvSpPr>
        <p:spPr>
          <a:xfrm>
            <a:off x="6516688" y="2852738"/>
            <a:ext cx="23764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brown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9" name="TextBox 6"/>
          <p:cNvSpPr txBox="1"/>
          <p:nvPr/>
        </p:nvSpPr>
        <p:spPr>
          <a:xfrm>
            <a:off x="2916238" y="3284538"/>
            <a:ext cx="25193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miles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2" name="TextBox 9"/>
          <p:cNvSpPr txBox="1"/>
          <p:nvPr/>
        </p:nvSpPr>
        <p:spPr>
          <a:xfrm>
            <a:off x="3492500" y="4149725"/>
            <a:ext cx="23764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sweater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5" name="TextBox 12"/>
          <p:cNvSpPr txBox="1"/>
          <p:nvPr/>
        </p:nvSpPr>
        <p:spPr>
          <a:xfrm>
            <a:off x="3492500" y="4581525"/>
            <a:ext cx="23764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storms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7" name="TextBox 9"/>
          <p:cNvSpPr txBox="1"/>
          <p:nvPr/>
        </p:nvSpPr>
        <p:spPr>
          <a:xfrm>
            <a:off x="3348038" y="5429250"/>
            <a:ext cx="23764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umbrella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54" name="WordArt 28"/>
          <p:cNvSpPr>
            <a:spLocks noTextEdit="1"/>
          </p:cNvSpPr>
          <p:nvPr/>
        </p:nvSpPr>
        <p:spPr>
          <a:xfrm>
            <a:off x="354965" y="411480"/>
            <a:ext cx="8283575" cy="142748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4.Complete the sentences</a:t>
            </a:r>
            <a:endParaRPr lang="en-US" sz="3600" b="1"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 eaLnBrk="0" hangingPunct="0"/>
            <a:r>
              <a:rPr lang="en-US" sz="3600" b="1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with the correct words' form from the box</a:t>
            </a:r>
            <a:endParaRPr lang="en-US" sz="3600" b="1"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PG_cd0007_00814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</p:pic>
      <p:sp>
        <p:nvSpPr>
          <p:cNvPr id="7171" name="WordArt 5"/>
          <p:cNvSpPr>
            <a:spLocks noTextEdit="1"/>
          </p:cNvSpPr>
          <p:nvPr/>
        </p:nvSpPr>
        <p:spPr>
          <a:xfrm>
            <a:off x="695325" y="2828290"/>
            <a:ext cx="8187055" cy="1353820"/>
          </a:xfrm>
          <a:prstGeom prst="rect">
            <a:avLst/>
          </a:prstGeom>
          <a:solidFill>
            <a:srgbClr val="43BBE1">
              <a:alpha val="54000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M10U2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weather is fine all year round.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042988" y="1568450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1116013" y="1557338"/>
            <a:ext cx="1368425" cy="1096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6600" b="1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en-US" altLang="zh-CN" sz="6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WordArt 5"/>
          <p:cNvSpPr>
            <a:spLocks noTextEdit="1"/>
          </p:cNvSpPr>
          <p:nvPr/>
        </p:nvSpPr>
        <p:spPr>
          <a:xfrm>
            <a:off x="971550" y="1412875"/>
            <a:ext cx="160020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57224"/>
              </a:avLst>
            </a:prstTxWarp>
            <a:normAutofit fontScale="87500" lnSpcReduction="10000"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Module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8" name="WordArt 4"/>
          <p:cNvSpPr>
            <a:spLocks noTextEdit="1"/>
          </p:cNvSpPr>
          <p:nvPr/>
        </p:nvSpPr>
        <p:spPr>
          <a:xfrm>
            <a:off x="2706370" y="1412558"/>
            <a:ext cx="5473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5200" b="1">
                <a:solidFill>
                  <a:srgbClr val="AE2A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The weather</a:t>
            </a:r>
            <a:endParaRPr lang="zh-CN" altLang="en-US" sz="5200" b="1">
              <a:solidFill>
                <a:srgbClr val="AE2A2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/>
          <p:nvPr/>
        </p:nvSpPr>
        <p:spPr>
          <a:xfrm>
            <a:off x="323528" y="1738630"/>
            <a:ext cx="3616647" cy="5529711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/>
          <a:p>
            <a:pPr lvl="0" algn="l" eaLnBrk="1" hangingPunct="1">
              <a:lnSpc>
                <a:spcPts val="53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纽约市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0" algn="l" eaLnBrk="1" hangingPunct="1">
              <a:lnSpc>
                <a:spcPts val="5300"/>
              </a:lnSpc>
            </a:pPr>
            <a:r>
              <a:rPr lang="zh-CN" altLang="en-US" sz="3200" b="1" dirty="0" smtClean="0">
                <a:latin typeface="Times New Roman" panose="02020603050405020304" pitchFamily="18" charset="0"/>
              </a:rPr>
              <a:t>华盛顿特区</a:t>
            </a:r>
            <a:endParaRPr lang="en-US" altLang="zh-CN" sz="3200" b="1" dirty="0" smtClean="0">
              <a:latin typeface="Times New Roman" panose="02020603050405020304" pitchFamily="18" charset="0"/>
            </a:endParaRPr>
          </a:p>
          <a:p>
            <a:pPr>
              <a:lnSpc>
                <a:spcPts val="5300"/>
              </a:lnSpc>
            </a:pPr>
            <a:r>
              <a:rPr lang="zh-CN" altLang="en-US" sz="3200" b="1" dirty="0" smtClean="0">
                <a:latin typeface="Times New Roman" panose="02020603050405020304" pitchFamily="18" charset="0"/>
              </a:rPr>
              <a:t>西雅图市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0" algn="l" eaLnBrk="1" hangingPunct="1">
              <a:lnSpc>
                <a:spcPts val="53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新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英格兰（地区）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0" algn="l" eaLnBrk="1" hangingPunct="1">
              <a:lnSpc>
                <a:spcPts val="53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加利福利亚州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0" algn="l" eaLnBrk="1" hangingPunct="1">
              <a:lnSpc>
                <a:spcPts val="5300"/>
              </a:lnSpc>
            </a:pPr>
            <a:r>
              <a:rPr lang="zh-CN" altLang="en-US" sz="3200" b="1" dirty="0" smtClean="0">
                <a:latin typeface="Times New Roman" panose="02020603050405020304" pitchFamily="18" charset="0"/>
              </a:rPr>
              <a:t>阿拉斯加州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0" algn="l" eaLnBrk="1" hangingPunct="1">
              <a:lnSpc>
                <a:spcPts val="53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德克萨斯州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0" algn="l" eaLnBrk="1" hangingPunct="1">
              <a:lnSpc>
                <a:spcPts val="5300"/>
              </a:lnSpc>
            </a:pPr>
            <a:endParaRPr lang="en-US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WordArt 7"/>
          <p:cNvSpPr/>
          <p:nvPr/>
        </p:nvSpPr>
        <p:spPr>
          <a:xfrm>
            <a:off x="1476375" y="333375"/>
            <a:ext cx="6048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Some places</a:t>
            </a:r>
            <a:r>
              <a:rPr lang="en-US" altLang="zh-CN" sz="36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 </a:t>
            </a:r>
            <a:r>
              <a:rPr lang="en-US" altLang="zh-CN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in the US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081" name="Line 9"/>
          <p:cNvSpPr/>
          <p:nvPr/>
        </p:nvSpPr>
        <p:spPr>
          <a:xfrm>
            <a:off x="5076825" y="1738313"/>
            <a:ext cx="0" cy="4751387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2" name="Text Box 10"/>
          <p:cNvSpPr txBox="1"/>
          <p:nvPr/>
        </p:nvSpPr>
        <p:spPr>
          <a:xfrm>
            <a:off x="5148263" y="1916113"/>
            <a:ext cx="3652837" cy="5794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 York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5148263" y="2551113"/>
            <a:ext cx="4827587" cy="5794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Washington DC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5069111" y="3832763"/>
            <a:ext cx="3823369" cy="57943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 England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5" name="Text Box 13"/>
          <p:cNvSpPr txBox="1"/>
          <p:nvPr/>
        </p:nvSpPr>
        <p:spPr>
          <a:xfrm>
            <a:off x="5111004" y="4442126"/>
            <a:ext cx="2678112" cy="5794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California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5111004" y="3130550"/>
            <a:ext cx="2808287" cy="579438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Seattle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7" name="Text Box 15"/>
          <p:cNvSpPr txBox="1"/>
          <p:nvPr/>
        </p:nvSpPr>
        <p:spPr>
          <a:xfrm>
            <a:off x="5076825" y="5084763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Alaska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8" name="Text Box 16"/>
          <p:cNvSpPr txBox="1"/>
          <p:nvPr/>
        </p:nvSpPr>
        <p:spPr>
          <a:xfrm>
            <a:off x="5076825" y="5820093"/>
            <a:ext cx="2336800" cy="5794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Texas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51625" y="3128486"/>
            <a:ext cx="16116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3130">
              <a:spcBef>
                <a:spcPct val="50000"/>
              </a:spcBef>
            </a:pPr>
            <a:r>
              <a:rPr lang="en-US" altLang="zh-CN" sz="3200" b="1" dirty="0">
                <a:sym typeface="+mn-ea"/>
              </a:rPr>
              <a:t>[</a:t>
            </a:r>
            <a:r>
              <a:rPr lang="en-US" altLang="zh-CN" sz="3200" b="1" dirty="0" err="1">
                <a:sym typeface="+mn-ea"/>
              </a:rPr>
              <a:t>si'ætl</a:t>
            </a:r>
            <a:r>
              <a:rPr lang="en-US" altLang="zh-CN" sz="3200" b="1" dirty="0">
                <a:sym typeface="+mn-ea"/>
              </a:rPr>
              <a:t>]</a:t>
            </a:r>
            <a:r>
              <a:rPr lang="en-US" altLang="zh-CN" sz="3200" dirty="0">
                <a:sym typeface="+mn-ea"/>
              </a:rPr>
              <a:t> 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6465570" y="5190490"/>
            <a:ext cx="17976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ym typeface="+mn-ea"/>
              </a:rPr>
              <a:t>[</a:t>
            </a:r>
            <a:r>
              <a:rPr lang="en-US" altLang="zh-CN" sz="2800" b="1" dirty="0" err="1">
                <a:sym typeface="+mn-ea"/>
              </a:rPr>
              <a:t>ə'læskə</a:t>
            </a:r>
            <a:r>
              <a:rPr lang="en-US" altLang="zh-CN" sz="2800" b="1">
                <a:sym typeface="+mn-ea"/>
              </a:rPr>
              <a:t>]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6312535" y="5925820"/>
            <a:ext cx="16090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ym typeface="+mn-ea"/>
              </a:rPr>
              <a:t>['</a:t>
            </a:r>
            <a:r>
              <a:rPr lang="en-US" altLang="zh-CN" sz="2800" b="1" dirty="0" err="1">
                <a:sym typeface="+mn-ea"/>
              </a:rPr>
              <a:t>teksəs</a:t>
            </a:r>
            <a:r>
              <a:rPr lang="en-US" altLang="zh-CN" sz="2800" b="1">
                <a:sym typeface="+mn-ea"/>
              </a:rPr>
              <a:t>]</a:t>
            </a:r>
            <a:endParaRPr lang="zh-CN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u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5538"/>
            <a:ext cx="9144000" cy="62642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</p:pic>
      <p:sp>
        <p:nvSpPr>
          <p:cNvPr id="71689" name="Text Box 9"/>
          <p:cNvSpPr txBox="1"/>
          <p:nvPr/>
        </p:nvSpPr>
        <p:spPr>
          <a:xfrm>
            <a:off x="3310890" y="5374005"/>
            <a:ext cx="1999615" cy="5207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lvl="0" algn="l" defTabSz="913130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Texas</a:t>
            </a:r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['</a:t>
            </a:r>
            <a:r>
              <a:rPr lang="en-US" altLang="zh-CN" sz="1600" b="1" dirty="0" err="1">
                <a:latin typeface="Arial" panose="020B0604020202020204" pitchFamily="34" charset="0"/>
                <a:ea typeface="宋体" panose="02010600030101010101" pitchFamily="2" charset="-122"/>
              </a:rPr>
              <a:t>teksəs</a:t>
            </a:r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0" name="Text Box 10"/>
          <p:cNvSpPr txBox="1"/>
          <p:nvPr/>
        </p:nvSpPr>
        <p:spPr>
          <a:xfrm rot="3971556">
            <a:off x="-150812" y="3687763"/>
            <a:ext cx="1757362" cy="5191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algn="ctr" defTabSz="913130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California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91" name="Text Box 11"/>
          <p:cNvSpPr txBox="1"/>
          <p:nvPr/>
        </p:nvSpPr>
        <p:spPr>
          <a:xfrm>
            <a:off x="135890" y="2205355"/>
            <a:ext cx="2349500" cy="58229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lvl="0" algn="ctr" defTabSz="91313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Seattle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</a:rPr>
              <a:t>si'ætl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3" name="Text Box 13"/>
          <p:cNvSpPr txBox="1"/>
          <p:nvPr/>
        </p:nvSpPr>
        <p:spPr>
          <a:xfrm>
            <a:off x="4905375" y="1212850"/>
            <a:ext cx="4239260" cy="58229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lvl="0" algn="ctr" defTabSz="91313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Alaska 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</a:rPr>
              <a:t>ə'læskə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7" name="Text Box 19"/>
          <p:cNvSpPr txBox="1"/>
          <p:nvPr/>
        </p:nvSpPr>
        <p:spPr>
          <a:xfrm>
            <a:off x="3276600" y="3213100"/>
            <a:ext cx="21605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0" name="Text Box 20"/>
          <p:cNvSpPr txBox="1"/>
          <p:nvPr/>
        </p:nvSpPr>
        <p:spPr>
          <a:xfrm>
            <a:off x="3564255" y="3789680"/>
            <a:ext cx="2811780" cy="4603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about 3000 miles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1" name="AutoShape 21"/>
          <p:cNvSpPr/>
          <p:nvPr/>
        </p:nvSpPr>
        <p:spPr>
          <a:xfrm>
            <a:off x="900113" y="3500438"/>
            <a:ext cx="6696075" cy="144462"/>
          </a:xfrm>
          <a:prstGeom prst="leftRightArrow">
            <a:avLst>
              <a:gd name="adj1" fmla="val 50000"/>
              <a:gd name="adj2" fmla="val 92703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3" name="矩形 8212"/>
          <p:cNvSpPr/>
          <p:nvPr/>
        </p:nvSpPr>
        <p:spPr>
          <a:xfrm>
            <a:off x="457200" y="218440"/>
            <a:ext cx="2249805" cy="9074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Warming- up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</a:endParaRPr>
          </a:p>
        </p:txBody>
      </p:sp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425" y="218440"/>
            <a:ext cx="2095500" cy="1076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5763895"/>
            <a:ext cx="2584450" cy="1753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1686" name="Text Box 6"/>
          <p:cNvSpPr txBox="1"/>
          <p:nvPr/>
        </p:nvSpPr>
        <p:spPr>
          <a:xfrm>
            <a:off x="7070090" y="2953385"/>
            <a:ext cx="2073910" cy="95186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lvl="0" algn="ctr" defTabSz="913130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 England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 bldLvl="0" animBg="1"/>
      <p:bldP spid="7170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WordArt 28"/>
          <p:cNvSpPr>
            <a:spLocks noTextEdit="1"/>
          </p:cNvSpPr>
          <p:nvPr/>
        </p:nvSpPr>
        <p:spPr>
          <a:xfrm>
            <a:off x="381000" y="228600"/>
            <a:ext cx="4080510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 eaLnBrk="0" hangingPunct="0"/>
            <a:r>
              <a:rPr lang="zh-CN" altLang="en-US" sz="3600" b="1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Read </a:t>
            </a:r>
            <a:r>
              <a:rPr lang="en-US" altLang="zh-CN" sz="3600" b="1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Para1&amp; para7</a:t>
            </a:r>
            <a:endParaRPr lang="en-US" altLang="zh-CN" sz="3600" b="1"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655" y="1316355"/>
            <a:ext cx="8876665" cy="1198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-What's the writer's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purpose</a:t>
            </a:r>
            <a:r>
              <a:rPr lang="en-US" altLang="zh-CN" sz="36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(</a:t>
            </a:r>
            <a:r>
              <a:rPr lang="zh-CN" altLang="en-US" sz="36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目的</a:t>
            </a:r>
            <a:r>
              <a:rPr lang="en-US" altLang="zh-CN" sz="36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)of writing this passage?</a:t>
            </a:r>
            <a:endParaRPr lang="en-US" altLang="zh-CN" sz="3600" b="1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965" y="3198495"/>
            <a:ext cx="8820785" cy="119888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To tell us the places in the US to see and the best time to go.</a:t>
            </a:r>
            <a:endParaRPr lang="en-US" altLang="zh-CN" sz="36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TextEdit="1"/>
          </p:cNvSpPr>
          <p:nvPr/>
        </p:nvSpPr>
        <p:spPr>
          <a:xfrm>
            <a:off x="395764" y="-4769"/>
            <a:ext cx="7406640" cy="868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Read </a:t>
            </a:r>
            <a:r>
              <a:rPr lang="en-US" altLang="zh-CN" sz="36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 </a:t>
            </a:r>
            <a:r>
              <a:rPr lang="en-US" altLang="zh-CN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and complete the table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863911"/>
          <a:ext cx="8425180" cy="539178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08312"/>
                <a:gridCol w="2808312"/>
                <a:gridCol w="2808312"/>
              </a:tblGrid>
              <a:tr h="504056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place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Weather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en-US" altLang="zh-CN" sz="2400" baseline="0" dirty="0" smtClean="0">
                          <a:solidFill>
                            <a:schemeClr val="tx1"/>
                          </a:solidFill>
                        </a:rPr>
                        <a:t> time to visit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New York and</a:t>
                      </a:r>
                      <a:r>
                        <a:rPr lang="en-US" altLang="zh-C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Washington DC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Winter:</a:t>
                      </a:r>
                      <a:endParaRPr lang="en-US" altLang="zh-CN" sz="1800" b="1" dirty="0" smtClean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New England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      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California</a:t>
                      </a:r>
                      <a:endParaRPr lang="en-US" altLang="zh-CN" sz="24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Seattle</a:t>
                      </a:r>
                      <a:endParaRPr lang="en-US" altLang="zh-CN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Alaska</a:t>
                      </a:r>
                      <a:endParaRPr lang="en-US" altLang="zh-CN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Summer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：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Winter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Texas and the southeast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49"/>
          <p:cNvSpPr txBox="1"/>
          <p:nvPr/>
        </p:nvSpPr>
        <p:spPr>
          <a:xfrm>
            <a:off x="3347864" y="1556792"/>
            <a:ext cx="22606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lot of snow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Text Box 51"/>
          <p:cNvSpPr txBox="1"/>
          <p:nvPr/>
        </p:nvSpPr>
        <p:spPr>
          <a:xfrm>
            <a:off x="5796136" y="1353272"/>
            <a:ext cx="32146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May or October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Text Box 54"/>
          <p:cNvSpPr txBox="1"/>
          <p:nvPr/>
        </p:nvSpPr>
        <p:spPr>
          <a:xfrm>
            <a:off x="2267744" y="2273787"/>
            <a:ext cx="385508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 gets cooler in September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Text Box 52"/>
          <p:cNvSpPr txBox="1"/>
          <p:nvPr/>
        </p:nvSpPr>
        <p:spPr>
          <a:xfrm>
            <a:off x="6234286" y="2318500"/>
            <a:ext cx="2338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September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Text Box 57"/>
          <p:cNvSpPr txBox="1"/>
          <p:nvPr/>
        </p:nvSpPr>
        <p:spPr>
          <a:xfrm>
            <a:off x="2506028" y="2966668"/>
            <a:ext cx="31861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Fine all year round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Text Box 56"/>
          <p:cNvSpPr txBox="1"/>
          <p:nvPr/>
        </p:nvSpPr>
        <p:spPr>
          <a:xfrm>
            <a:off x="6257937" y="2966668"/>
            <a:ext cx="15748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All year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Text Box 59"/>
          <p:cNvSpPr txBox="1"/>
          <p:nvPr/>
        </p:nvSpPr>
        <p:spPr>
          <a:xfrm>
            <a:off x="4061408" y="4117554"/>
            <a:ext cx="3024188" cy="8925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Warm day,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cool night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4" name="Text Box 66"/>
          <p:cNvSpPr txBox="1"/>
          <p:nvPr/>
        </p:nvSpPr>
        <p:spPr>
          <a:xfrm>
            <a:off x="4095331" y="5038705"/>
            <a:ext cx="158306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Very  cold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Text Box 67"/>
          <p:cNvSpPr txBox="1"/>
          <p:nvPr/>
        </p:nvSpPr>
        <p:spPr>
          <a:xfrm>
            <a:off x="6429549" y="4409229"/>
            <a:ext cx="2143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summer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81162" y="3521320"/>
            <a:ext cx="260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Not very cold but it rains a lot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80708" y="5470025"/>
            <a:ext cx="334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Very hot and sunny; storms from time to time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764362" y="3576000"/>
            <a:ext cx="2808312" cy="704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796136" y="5540120"/>
            <a:ext cx="2776538" cy="57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34430" y="1408430"/>
            <a:ext cx="1840230" cy="47694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en-US" altLang="zh-CN" sz="4000" b="1">
                <a:solidFill>
                  <a:srgbClr val="FFFFFF"/>
                </a:solidFill>
              </a:rPr>
              <a:t>Any</a:t>
            </a:r>
            <a:endParaRPr lang="en-US" altLang="zh-CN" sz="4000" b="1">
              <a:solidFill>
                <a:srgbClr val="FFFFFF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zh-CN" sz="4000" b="1">
                <a:solidFill>
                  <a:srgbClr val="FFFFFF"/>
                </a:solidFill>
              </a:rPr>
              <a:t>time</a:t>
            </a:r>
            <a:endParaRPr lang="en-US" altLang="zh-CN" sz="4000" b="1">
              <a:solidFill>
                <a:srgbClr val="FFFFFF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zh-CN" sz="4000" b="1">
                <a:solidFill>
                  <a:srgbClr val="FFFFFF"/>
                </a:solidFill>
              </a:rPr>
              <a:t>you </a:t>
            </a:r>
            <a:endParaRPr lang="en-US" altLang="zh-CN" sz="4000" b="1">
              <a:solidFill>
                <a:srgbClr val="FFFFFF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zh-CN" sz="4000" b="1">
                <a:solidFill>
                  <a:srgbClr val="FFFFFF"/>
                </a:solidFill>
              </a:rPr>
              <a:t>like.</a:t>
            </a:r>
            <a:endParaRPr lang="en-US" altLang="zh-CN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8">
            <a:hlinkClick r:id="rId1" action="ppaction://hlinkfile"/>
          </p:cNvPr>
          <p:cNvSpPr>
            <a:spLocks noTextEdit="1"/>
          </p:cNvSpPr>
          <p:nvPr/>
        </p:nvSpPr>
        <p:spPr>
          <a:xfrm>
            <a:off x="171450" y="398145"/>
            <a:ext cx="2847975" cy="57594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fontScale="80000"/>
          </a:bodyPr>
          <a:lstStyle/>
          <a:p>
            <a:pPr algn="ctr" eaLnBrk="0" hangingPunct="0"/>
            <a:r>
              <a:rPr lang="en-US" altLang="zh-CN" sz="3600" b="1" dirty="0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Read aloud</a:t>
            </a:r>
            <a:endParaRPr lang="en-US" altLang="zh-CN" sz="3600" b="1" dirty="0"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1450" y="974090"/>
            <a:ext cx="7733665" cy="5397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lstStyle/>
          <a:p>
            <a:pPr marL="0" marR="0" lvl="0" indent="0" algn="ct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sentences with  “so”, “because”,...</a:t>
            </a: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圆角矩形 3"/>
          <p:cNvSpPr>
            <a:spLocks noChangeArrowheads="1"/>
          </p:cNvSpPr>
          <p:nvPr/>
        </p:nvSpPr>
        <p:spPr bwMode="auto">
          <a:xfrm>
            <a:off x="15875" y="1683035"/>
            <a:ext cx="9112250" cy="5829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1. ...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choose carefully the places to see and the time to go.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圆角矩形 3"/>
          <p:cNvSpPr>
            <a:spLocks noChangeArrowheads="1"/>
          </p:cNvSpPr>
          <p:nvPr/>
        </p:nvSpPr>
        <p:spPr bwMode="auto">
          <a:xfrm>
            <a:off x="15875" y="2491613"/>
            <a:ext cx="9112250" cy="105625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 Bring your camera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you can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take photos of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the autumn trees.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3"/>
          <p:cNvSpPr>
            <a:spLocks noChangeArrowheads="1"/>
          </p:cNvSpPr>
          <p:nvPr/>
        </p:nvSpPr>
        <p:spPr bwMode="auto">
          <a:xfrm>
            <a:off x="15875" y="3718433"/>
            <a:ext cx="9112250" cy="105625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 Take your swimming clothes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because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you might want to go swimming in the sea, even in December.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15875" y="4945400"/>
            <a:ext cx="9112250" cy="5784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but it rains a lot,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bring an umbrella.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15875" y="5900439"/>
            <a:ext cx="9112250" cy="5784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when is the best time to visit US? Any time you like!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Unit 2 activity 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7645" y="3549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11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8914" grpId="0" animBg="1"/>
      <p:bldP spid="2" grpId="0" animBg="1"/>
      <p:bldP spid="3" grpId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3" name="矩形 8212">
            <a:hlinkClick r:id="rId1" action="ppaction://hlinkfile"/>
          </p:cNvPr>
          <p:cNvSpPr/>
          <p:nvPr/>
        </p:nvSpPr>
        <p:spPr>
          <a:xfrm>
            <a:off x="315595" y="168910"/>
            <a:ext cx="2121535" cy="454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</a:rPr>
              <a:t>Retell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990" y="1009650"/>
            <a:ext cx="9050020" cy="108077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 are the guides from the US .  Tell the tourists the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places to visit and time to go and things to take.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8005" y="168910"/>
            <a:ext cx="2121535" cy="454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</a:rPr>
              <a:t>Group-work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990" y="2411095"/>
            <a:ext cx="9050020" cy="13500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小组合作，分配任务，如每人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段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小组合作，可以角色扮演形式呈现课文内容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可补充自己所了解的东西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3" name="矩形 8212">
            <a:hlinkClick r:id="rId1" action="ppaction://hlinkfile"/>
          </p:cNvPr>
          <p:cNvSpPr/>
          <p:nvPr/>
        </p:nvSpPr>
        <p:spPr>
          <a:xfrm>
            <a:off x="315595" y="168910"/>
            <a:ext cx="2121535" cy="454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</a:rPr>
              <a:t>Retell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8005" y="168910"/>
            <a:ext cx="2121535" cy="454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</a:rPr>
              <a:t>Group-work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2687" y="1211891"/>
          <a:ext cx="8914278" cy="55295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371725"/>
                <a:gridCol w="1827043"/>
                <a:gridCol w="2614295"/>
                <a:gridCol w="2101215"/>
              </a:tblGrid>
              <a:tr h="504056">
                <a:tc>
                  <a:txBody>
                    <a:bodyPr/>
                    <a:p>
                      <a:r>
                        <a:rPr lang="en-US" altLang="zh-CN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place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Weather</a:t>
                      </a:r>
                      <a:endParaRPr lang="en-US" altLang="zh-CN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Best</a:t>
                      </a:r>
                      <a:r>
                        <a:rPr lang="en-US" altLang="zh-CN" sz="2400" baseline="0" dirty="0" smtClean="0">
                          <a:solidFill>
                            <a:srgbClr val="FF0000"/>
                          </a:solidFill>
                        </a:rPr>
                        <a:t> time to visit</a:t>
                      </a:r>
                      <a:endParaRPr lang="en-US" altLang="zh-CN" sz="2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things to take</a:t>
                      </a:r>
                      <a:endParaRPr lang="en-US" alt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551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New York and</a:t>
                      </a:r>
                      <a:r>
                        <a:rPr lang="en-US" altLang="zh-C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Washington DC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snow</a:t>
                      </a:r>
                      <a:endParaRPr lang="en-US" altLang="zh-CN" sz="1800" b="1" dirty="0" smtClean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in May or October</a:t>
                      </a:r>
                      <a:endParaRPr lang="en-US" altLang="zh-C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New England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      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3200" dirty="0">
                          <a:solidFill>
                            <a:schemeClr val="tx1"/>
                          </a:solidFill>
                        </a:rPr>
                        <a:t>cool</a:t>
                      </a:r>
                      <a:endParaRPr lang="en-US" altLang="zh-C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in September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cameras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53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California</a:t>
                      </a:r>
                      <a:endParaRPr lang="en-US" altLang="zh-CN" sz="24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fine</a:t>
                      </a:r>
                      <a:endParaRPr lang="en-US" altLang="zh-CN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all year round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swimming clothes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p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Seattle</a:t>
                      </a:r>
                      <a:endParaRPr lang="en-US" altLang="zh-CN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rain</a:t>
                      </a:r>
                      <a:endParaRPr lang="en-US" altLang="zh-CN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</a:rPr>
                        <a:t>umbrella</a:t>
                      </a:r>
                      <a:endParaRPr lang="en-US" altLang="zh-CN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p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Alaska</a:t>
                      </a:r>
                      <a:endParaRPr lang="en-US" altLang="zh-CN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warm,cool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cold</a:t>
                      </a:r>
                      <a:endParaRPr lang="en-US" altLang="zh-C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summer</a:t>
                      </a:r>
                      <a:endParaRPr lang="en-US" altLang="zh-CN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sweater</a:t>
                      </a:r>
                      <a:endParaRPr lang="en-US" altLang="zh-CN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Texas and the southeast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hot,sunny, storms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935" y="744220"/>
            <a:ext cx="9050020" cy="347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US is big country.... so choose ....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70"/>
</p:tagLst>
</file>

<file path=ppt/theme/theme1.xml><?xml version="1.0" encoding="utf-8"?>
<a:theme xmlns:a="http://schemas.openxmlformats.org/drawingml/2006/main" name="演示文稿1">
  <a:themeElements>
    <a:clrScheme name="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2246</Words>
  <Application>WPS 演示</Application>
  <PresentationFormat>全屏显示(4:3)</PresentationFormat>
  <Paragraphs>234</Paragraphs>
  <Slides>10</Slides>
  <Notes>2</Notes>
  <HiddenSlides>4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Franklin Gothic Medium</vt:lpstr>
      <vt:lpstr>微软雅黑</vt:lpstr>
      <vt:lpstr>Arial Black</vt:lpstr>
      <vt:lpstr>Times New Roman</vt:lpstr>
      <vt:lpstr>Comic Sans MS</vt:lpstr>
      <vt:lpstr>黑体</vt:lpstr>
      <vt:lpstr>Arial Unicode MS</vt:lpstr>
      <vt:lpstr>演示文稿1</vt:lpstr>
      <vt:lpstr>Travel broadens the mind. 旅游开阔眼界。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yunyun</cp:lastModifiedBy>
  <cp:revision>792</cp:revision>
  <dcterms:created xsi:type="dcterms:W3CDTF">2013-08-13T09:09:00Z</dcterms:created>
  <dcterms:modified xsi:type="dcterms:W3CDTF">2018-12-06T10:06:17Z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2052-10.1.0.7697</vt:lpwstr>
  </property>
</Properties>
</file>