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sldIdLst>
    <p:sldId id="256" r:id="rId4"/>
    <p:sldId id="267" r:id="rId5"/>
    <p:sldId id="257" r:id="rId6"/>
    <p:sldId id="268" r:id="rId7"/>
    <p:sldId id="262" r:id="rId8"/>
    <p:sldId id="263" r:id="rId9"/>
    <p:sldId id="264" r:id="rId10"/>
    <p:sldId id="276" r:id="rId11"/>
    <p:sldId id="277" r:id="rId12"/>
    <p:sldId id="278" r:id="rId13"/>
    <p:sldId id="279" r:id="rId14"/>
    <p:sldId id="280" r:id="rId15"/>
    <p:sldId id="283" r:id="rId16"/>
    <p:sldId id="284" r:id="rId17"/>
    <p:sldId id="265" r:id="rId18"/>
    <p:sldId id="266" r:id="rId19"/>
    <p:sldId id="285" r:id="rId20"/>
    <p:sldId id="281" r:id="rId21"/>
    <p:sldId id="282" r:id="rId22"/>
    <p:sldId id="335" r:id="rId23"/>
    <p:sldId id="270" r:id="rId24"/>
    <p:sldId id="271" r:id="rId25"/>
    <p:sldId id="272" r:id="rId26"/>
    <p:sldId id="273" r:id="rId27"/>
    <p:sldId id="336" r:id="rId28"/>
    <p:sldId id="346" r:id="rId29"/>
    <p:sldId id="347" r:id="rId30"/>
  </p:sldIdLst>
  <p:sldSz cx="9144000" cy="51435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CC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6370"/>
  </p:normalViewPr>
  <p:slideViewPr>
    <p:cSldViewPr showGuides="1">
      <p:cViewPr varScale="1">
        <p:scale>
          <a:sx n="98" d="100"/>
          <a:sy n="98" d="100"/>
        </p:scale>
        <p:origin x="57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13688" y="31750"/>
            <a:ext cx="1138237" cy="889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50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13688" y="31750"/>
            <a:ext cx="1138237" cy="889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hyperlink" Target="Listen,%20repeat%20and%20chant.swf" TargetMode="External"/><Relationship Id="rId7" Type="http://schemas.openxmlformats.org/officeDocument/2006/relationships/image" Target="../media/image29.png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28.png"/><Relationship Id="rId3" Type="http://schemas.openxmlformats.org/officeDocument/2006/relationships/audio" Target="../media/audio1.wav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image" Target="../media/image28.png"/><Relationship Id="rId3" Type="http://schemas.openxmlformats.org/officeDocument/2006/relationships/audio" Target="../media/audio4.wav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image" Target="../media/image28.png"/><Relationship Id="rId3" Type="http://schemas.openxmlformats.org/officeDocument/2006/relationships/audio" Target="../media/audio7.wav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28.png"/><Relationship Id="rId3" Type="http://schemas.openxmlformats.org/officeDocument/2006/relationships/audio" Target="../media/audio10.wav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image" Target="../media/image28.png"/><Relationship Id="rId3" Type="http://schemas.openxmlformats.org/officeDocument/2006/relationships/audio" Target="../media/audio13.wav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audio" Target="../media/audio17.wav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media" Target="file:///E:\&#24453;&#22788;&#29702;\&#24405;&#35838;&#36164;&#28304;&#21253;\&#19977;&#19978;&#24405;&#35838;&#35838;&#20214;\Unit%204%20Part%20A%20&#31532;3&#35838;&#26102;\phonics%20song%20J%20to%20N.mp4" TargetMode="External"/><Relationship Id="rId3" Type="http://schemas.openxmlformats.org/officeDocument/2006/relationships/video" Target="file:///E:\&#24453;&#22788;&#29702;\&#24405;&#35838;&#36164;&#28304;&#21253;\&#19977;&#19978;&#24405;&#35838;&#35838;&#20214;\Unit%204%20Part%20A%20&#31532;3&#35838;&#26102;\phonics%20song%20J%20to%20N.mp4" TargetMode="External"/><Relationship Id="rId2" Type="http://schemas.openxmlformats.org/officeDocument/2006/relationships/image" Target="../media/image6.png"/><Relationship Id="rId1" Type="http://schemas.openxmlformats.org/officeDocument/2006/relationships/hyperlink" Target="sing.SWF" TargetMode="Externa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hyperlink" Target="write.SWF" TargetMode="Externa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jpeg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5" Type="http://schemas.openxmlformats.org/officeDocument/2006/relationships/slideLayout" Target="../slideLayouts/slideLayout2.xml"/><Relationship Id="rId14" Type="http://schemas.openxmlformats.org/officeDocument/2006/relationships/hyperlink" Target="phonics%20song%20J%20to%20N.mp4" TargetMode="External"/><Relationship Id="rId13" Type="http://schemas.openxmlformats.org/officeDocument/2006/relationships/image" Target="../media/image68.jpeg"/><Relationship Id="rId12" Type="http://schemas.openxmlformats.org/officeDocument/2006/relationships/image" Target="../media/image67.jpeg"/><Relationship Id="rId11" Type="http://schemas.openxmlformats.org/officeDocument/2006/relationships/image" Target="../media/image66.jpeg"/><Relationship Id="rId10" Type="http://schemas.openxmlformats.org/officeDocument/2006/relationships/image" Target="../media/image65.jpeg"/><Relationship Id="rId1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TextBox 3"/>
          <p:cNvSpPr txBox="1"/>
          <p:nvPr/>
        </p:nvSpPr>
        <p:spPr>
          <a:xfrm>
            <a:off x="1241425" y="1001713"/>
            <a:ext cx="6661150" cy="714375"/>
          </a:xfrm>
          <a:prstGeom prst="rect">
            <a:avLst/>
          </a:prstGeom>
          <a:noFill/>
          <a:ln w="9525">
            <a:noFill/>
          </a:ln>
        </p:spPr>
        <p:txBody>
          <a:bodyPr lIns="97466" tIns="48733" rIns="97466" bIns="48733">
            <a:spAutoFit/>
          </a:bodyPr>
          <a:p>
            <a:pPr algn="ctr" eaLnBrk="1" hangingPunct="1"/>
            <a:r>
              <a:rPr lang="en-US" altLang="zh-CN" sz="4000" b="1" dirty="0">
                <a:solidFill>
                  <a:srgbClr val="000000"/>
                </a:solidFill>
                <a:latin typeface="Comic Sans MS" panose="030F0702030302020204" pitchFamily="66" charset="0"/>
                <a:ea typeface="方正姚体" panose="02010601030101010101" pitchFamily="2" charset="-122"/>
              </a:rPr>
              <a:t>Unit 4 We love animals </a:t>
            </a:r>
            <a:endParaRPr lang="en-US" altLang="zh-CN" sz="4000" b="1" dirty="0">
              <a:solidFill>
                <a:srgbClr val="000000"/>
              </a:solidFill>
              <a:latin typeface="Comic Sans MS" panose="030F0702030302020204" pitchFamily="66" charset="0"/>
              <a:ea typeface="方正姚体" panose="02010601030101010101" pitchFamily="2" charset="-122"/>
            </a:endParaRPr>
          </a:p>
        </p:txBody>
      </p:sp>
      <p:sp>
        <p:nvSpPr>
          <p:cNvPr id="5123" name="TextBox 2"/>
          <p:cNvSpPr txBox="1"/>
          <p:nvPr/>
        </p:nvSpPr>
        <p:spPr>
          <a:xfrm>
            <a:off x="1090613" y="1881188"/>
            <a:ext cx="6962775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Part A </a:t>
            </a:r>
            <a:endParaRPr lang="en-US" altLang="zh-CN" sz="32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 algn="ctr" eaLnBrk="1" hangingPunct="1"/>
            <a:r>
              <a:rPr lang="en-US" altLang="zh-CN" sz="32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Letters and sounds</a:t>
            </a:r>
            <a:endParaRPr lang="en-US" altLang="zh-CN" sz="32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5124" name="TextBox 5"/>
          <p:cNvSpPr txBox="1"/>
          <p:nvPr/>
        </p:nvSpPr>
        <p:spPr>
          <a:xfrm>
            <a:off x="1736725" y="317500"/>
            <a:ext cx="5403850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人教版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PEP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三年级起点  三年级上册</a:t>
            </a:r>
            <a:endParaRPr lang="zh-CN" altLang="zh-CN" sz="2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760538" y="3290888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执教教师：周斌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( Rita )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8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9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394" name="矩形 1"/>
          <p:cNvSpPr/>
          <p:nvPr/>
        </p:nvSpPr>
        <p:spPr>
          <a:xfrm>
            <a:off x="398463" y="85725"/>
            <a:ext cx="172561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Task 2:</a:t>
            </a:r>
            <a:endParaRPr lang="en-US" altLang="zh-CN" sz="32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14395" name="Text Box 6"/>
          <p:cNvSpPr txBox="1"/>
          <p:nvPr/>
        </p:nvSpPr>
        <p:spPr>
          <a:xfrm>
            <a:off x="2020888" y="69850"/>
            <a:ext cx="58880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Calibri" panose="020F0502020204030204" pitchFamily="34" charset="0"/>
              </a:rPr>
              <a:t>知道这些字母的发音吗？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14396" name="Picture 6" descr="37c925e6fd2b8867683d6a60453f032f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0825" y="1208088"/>
            <a:ext cx="2349500" cy="122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97" name="Text Box 5"/>
          <p:cNvSpPr txBox="1"/>
          <p:nvPr/>
        </p:nvSpPr>
        <p:spPr>
          <a:xfrm>
            <a:off x="1868488" y="2709863"/>
            <a:ext cx="1655762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zh-CN" sz="4800" b="1" dirty="0">
                <a:latin typeface="Comic Sans MS" panose="030F0702030302020204" pitchFamily="66" charset="0"/>
              </a:rPr>
              <a:t>eep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4398" name="Text Box 5"/>
          <p:cNvSpPr txBox="1"/>
          <p:nvPr/>
        </p:nvSpPr>
        <p:spPr>
          <a:xfrm>
            <a:off x="5392738" y="2713038"/>
            <a:ext cx="18002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zh-CN" sz="4800" b="1" dirty="0">
                <a:latin typeface="Comic Sans MS" panose="030F0702030302020204" pitchFamily="66" charset="0"/>
              </a:rPr>
              <a:t>ump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pic>
        <p:nvPicPr>
          <p:cNvPr id="14399" name="图片 8"/>
          <p:cNvPicPr>
            <a:picLocks noChangeAspect="1"/>
          </p:cNvPicPr>
          <p:nvPr/>
        </p:nvPicPr>
        <p:blipFill>
          <a:blip r:embed="rId2"/>
          <a:srcRect l="19914" t="19890" r="33966" b="5727"/>
          <a:stretch>
            <a:fillRect/>
          </a:stretch>
        </p:blipFill>
        <p:spPr>
          <a:xfrm>
            <a:off x="5102225" y="979488"/>
            <a:ext cx="237966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8"/>
          <p:cNvSpPr txBox="1"/>
          <p:nvPr/>
        </p:nvSpPr>
        <p:spPr>
          <a:xfrm>
            <a:off x="3779838" y="3724275"/>
            <a:ext cx="10795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jeep1786.wav">
            <a:hlinkClick r:id="" action="ppaction://media"/>
          </p:cNvPr>
          <p:cNvPicPr>
            <a:picLocks noRot="1" noChangeAspect="1"/>
          </p:cNvPicPr>
          <p:nvPr>
            <a:wavAudioFile r:embed="rId3" name="jeep.wav"/>
          </p:nvPr>
        </p:nvPicPr>
        <p:blipFill>
          <a:blip r:embed="rId4"/>
          <a:stretch>
            <a:fillRect/>
          </a:stretch>
        </p:blipFill>
        <p:spPr>
          <a:xfrm>
            <a:off x="3422650" y="2833688"/>
            <a:ext cx="738188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J1786.wav">
            <a:hlinkClick r:id="" action="ppaction://media"/>
          </p:cNvPr>
          <p:cNvPicPr>
            <a:picLocks noRot="1" noChangeAspect="1"/>
          </p:cNvPicPr>
          <p:nvPr>
            <a:wavAudioFile r:embed="rId5" name="J.wav"/>
          </p:nvPr>
        </p:nvPicPr>
        <p:blipFill>
          <a:blip r:embed="rId4"/>
          <a:stretch>
            <a:fillRect/>
          </a:stretch>
        </p:blipFill>
        <p:spPr>
          <a:xfrm>
            <a:off x="4725988" y="3817938"/>
            <a:ext cx="738187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jump1786.wav">
            <a:hlinkClick r:id="" action="ppaction://media"/>
          </p:cNvPr>
          <p:cNvPicPr>
            <a:picLocks noRot="1" noChangeAspect="1"/>
          </p:cNvPicPr>
          <p:nvPr>
            <a:wavAudioFile r:embed="rId6" name="jump.wav"/>
          </p:nvPr>
        </p:nvPicPr>
        <p:blipFill>
          <a:blip r:embed="rId7"/>
          <a:stretch>
            <a:fillRect/>
          </a:stretch>
        </p:blipFill>
        <p:spPr>
          <a:xfrm>
            <a:off x="7210425" y="2859088"/>
            <a:ext cx="750888" cy="750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hlinkClick r:id="rId8" action="ppaction://hlinkfile"/>
          </p:cNvPr>
          <p:cNvSpPr txBox="1"/>
          <p:nvPr/>
        </p:nvSpPr>
        <p:spPr>
          <a:xfrm rot="20760000">
            <a:off x="130810" y="885190"/>
            <a:ext cx="1889760" cy="5835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Listen !</a:t>
            </a:r>
            <a:endParaRPr kumimoji="0" lang="en-US" altLang="zh-CN" sz="3200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0863" y="644525"/>
            <a:ext cx="1927225" cy="158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6"/>
          <p:cNvSpPr txBox="1"/>
          <p:nvPr/>
        </p:nvSpPr>
        <p:spPr>
          <a:xfrm>
            <a:off x="1931988" y="2470150"/>
            <a:ext cx="1633537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altLang="zh-CN" sz="4800" b="1" dirty="0">
                <a:latin typeface="Comic Sans MS" panose="030F0702030302020204" pitchFamily="66" charset="0"/>
              </a:rPr>
              <a:t>ite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5364" name="Text Box 6"/>
          <p:cNvSpPr txBox="1"/>
          <p:nvPr/>
        </p:nvSpPr>
        <p:spPr>
          <a:xfrm>
            <a:off x="5461000" y="2470150"/>
            <a:ext cx="17526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altLang="zh-CN" sz="4800" b="1" dirty="0">
                <a:latin typeface="Comic Sans MS" panose="030F0702030302020204" pitchFamily="66" charset="0"/>
              </a:rPr>
              <a:t>ate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pic>
        <p:nvPicPr>
          <p:cNvPr id="1536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5" y="642938"/>
            <a:ext cx="1663700" cy="1627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0"/>
          <p:cNvSpPr txBox="1"/>
          <p:nvPr/>
        </p:nvSpPr>
        <p:spPr>
          <a:xfrm>
            <a:off x="4051300" y="3579813"/>
            <a:ext cx="1041400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kite1786.wav">
            <a:hlinkClick r:id="" action="ppaction://media"/>
          </p:cNvPr>
          <p:cNvPicPr>
            <a:picLocks noRot="1" noChangeAspect="1"/>
          </p:cNvPicPr>
          <p:nvPr>
            <a:wavAudioFile r:embed="rId3" name="kite.wav"/>
          </p:nvPr>
        </p:nvPicPr>
        <p:blipFill>
          <a:blip r:embed="rId4"/>
          <a:stretch>
            <a:fillRect/>
          </a:stretch>
        </p:blipFill>
        <p:spPr>
          <a:xfrm>
            <a:off x="3355975" y="2481263"/>
            <a:ext cx="892175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Kate1802.wav">
            <a:hlinkClick r:id="" action="ppaction://media"/>
          </p:cNvPr>
          <p:cNvPicPr>
            <a:picLocks noRot="1" noChangeAspect="1"/>
          </p:cNvPicPr>
          <p:nvPr>
            <a:wavAudioFile r:embed="rId5" name="Kate.wav"/>
          </p:nvPr>
        </p:nvPicPr>
        <p:blipFill>
          <a:blip r:embed="rId4"/>
          <a:stretch>
            <a:fillRect/>
          </a:stretch>
        </p:blipFill>
        <p:spPr>
          <a:xfrm>
            <a:off x="7092950" y="2498725"/>
            <a:ext cx="892175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k1802.wav">
            <a:hlinkClick r:id="" action="ppaction://media"/>
          </p:cNvPr>
          <p:cNvPicPr>
            <a:picLocks noRot="1" noChangeAspect="1"/>
          </p:cNvPicPr>
          <p:nvPr>
            <a:wavAudioFile r:embed="rId6" name="k.wav"/>
          </p:nvPr>
        </p:nvPicPr>
        <p:blipFill>
          <a:blip r:embed="rId4"/>
          <a:stretch>
            <a:fillRect/>
          </a:stretch>
        </p:blipFill>
        <p:spPr>
          <a:xfrm>
            <a:off x="5038725" y="3644900"/>
            <a:ext cx="811213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2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3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8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9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0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442" name="Text Box 5"/>
          <p:cNvSpPr txBox="1"/>
          <p:nvPr/>
        </p:nvSpPr>
        <p:spPr>
          <a:xfrm>
            <a:off x="2084388" y="3692525"/>
            <a:ext cx="1620837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sz="4800" b="1" dirty="0">
                <a:latin typeface="Comic Sans MS" panose="030F0702030302020204" pitchFamily="66" charset="0"/>
              </a:rPr>
              <a:t>ong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6443" name="Text Box 5"/>
          <p:cNvSpPr txBox="1"/>
          <p:nvPr/>
        </p:nvSpPr>
        <p:spPr>
          <a:xfrm>
            <a:off x="4881563" y="3692525"/>
            <a:ext cx="1189037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sz="4800" b="1" dirty="0">
                <a:latin typeface="Comic Sans MS" panose="030F0702030302020204" pitchFamily="66" charset="0"/>
              </a:rPr>
              <a:t>eg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pic>
        <p:nvPicPr>
          <p:cNvPr id="16444" name="图片 1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74545"/>
          <a:stretch>
            <a:fillRect/>
          </a:stretch>
        </p:blipFill>
        <p:spPr>
          <a:xfrm>
            <a:off x="2522538" y="268288"/>
            <a:ext cx="744537" cy="3262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45" name="图片 1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r="75705"/>
          <a:stretch>
            <a:fillRect/>
          </a:stretch>
        </p:blipFill>
        <p:spPr>
          <a:xfrm>
            <a:off x="1571625" y="900113"/>
            <a:ext cx="712788" cy="2630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46" name="图片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276350"/>
            <a:ext cx="2255838" cy="225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 Box 10"/>
          <p:cNvSpPr txBox="1"/>
          <p:nvPr/>
        </p:nvSpPr>
        <p:spPr>
          <a:xfrm>
            <a:off x="6948488" y="2152650"/>
            <a:ext cx="1008062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long1802.wav">
            <a:hlinkClick r:id="" action="ppaction://media"/>
          </p:cNvPr>
          <p:cNvPicPr>
            <a:picLocks noRot="1" noChangeAspect="1"/>
          </p:cNvPicPr>
          <p:nvPr>
            <a:wavAudioFile r:embed="rId3" name="long.wav"/>
          </p:nvPr>
        </p:nvPicPr>
        <p:blipFill>
          <a:blip r:embed="rId4"/>
          <a:stretch>
            <a:fillRect/>
          </a:stretch>
        </p:blipFill>
        <p:spPr>
          <a:xfrm>
            <a:off x="3525838" y="3783013"/>
            <a:ext cx="81280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leg1802.wav">
            <a:hlinkClick r:id="" action="ppaction://media"/>
          </p:cNvPr>
          <p:cNvPicPr>
            <a:picLocks noRot="1" noChangeAspect="1"/>
          </p:cNvPicPr>
          <p:nvPr>
            <a:wavAudioFile r:embed="rId5" name="leg.wav"/>
          </p:nvPr>
        </p:nvPicPr>
        <p:blipFill>
          <a:blip r:embed="rId4"/>
          <a:stretch>
            <a:fillRect/>
          </a:stretch>
        </p:blipFill>
        <p:spPr>
          <a:xfrm>
            <a:off x="5970588" y="3789363"/>
            <a:ext cx="811212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L1817.wav">
            <a:hlinkClick r:id="" action="ppaction://media"/>
          </p:cNvPr>
          <p:cNvPicPr>
            <a:picLocks noRot="1" noChangeAspect="1"/>
          </p:cNvPicPr>
          <p:nvPr>
            <a:wavAudioFile r:embed="rId6" name="L.wav"/>
          </p:nvPr>
        </p:nvPicPr>
        <p:blipFill>
          <a:blip r:embed="rId4"/>
          <a:stretch>
            <a:fillRect/>
          </a:stretch>
        </p:blipFill>
        <p:spPr>
          <a:xfrm>
            <a:off x="7799388" y="2165350"/>
            <a:ext cx="811212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numSld="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0263" y="195263"/>
            <a:ext cx="1400175" cy="2903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5"/>
          <p:cNvSpPr txBox="1"/>
          <p:nvPr/>
        </p:nvSpPr>
        <p:spPr>
          <a:xfrm>
            <a:off x="1627188" y="2940050"/>
            <a:ext cx="174625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4800" b="1" dirty="0">
                <a:latin typeface="Comic Sans MS" panose="030F0702030302020204" pitchFamily="66" charset="0"/>
              </a:rPr>
              <a:t>um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pic>
        <p:nvPicPr>
          <p:cNvPr id="17412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913" y="388938"/>
            <a:ext cx="2581275" cy="2516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Text Box 5"/>
          <p:cNvSpPr txBox="1"/>
          <p:nvPr/>
        </p:nvSpPr>
        <p:spPr>
          <a:xfrm>
            <a:off x="5076825" y="2997200"/>
            <a:ext cx="1655763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4800" b="1" dirty="0">
                <a:latin typeface="Comic Sans MS" panose="030F0702030302020204" pitchFamily="66" charset="0"/>
              </a:rPr>
              <a:t>ilk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3683000" y="3875088"/>
            <a:ext cx="1412875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Mm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um1817.wav">
            <a:hlinkClick r:id="" action="ppaction://media"/>
          </p:cNvPr>
          <p:cNvPicPr>
            <a:picLocks noRot="1" noChangeAspect="1"/>
          </p:cNvPicPr>
          <p:nvPr>
            <a:wavAudioFile r:embed="rId3" name="mum.wav"/>
          </p:nvPr>
        </p:nvPicPr>
        <p:blipFill>
          <a:blip r:embed="rId4"/>
          <a:stretch>
            <a:fillRect/>
          </a:stretch>
        </p:blipFill>
        <p:spPr>
          <a:xfrm>
            <a:off x="3225800" y="2994025"/>
            <a:ext cx="893763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milk1817.wav">
            <a:hlinkClick r:id="" action="ppaction://media"/>
          </p:cNvPr>
          <p:cNvPicPr>
            <a:picLocks noRot="1" noChangeAspect="1"/>
          </p:cNvPicPr>
          <p:nvPr>
            <a:wavAudioFile r:embed="rId5" name="milk.wav"/>
          </p:nvPr>
        </p:nvPicPr>
        <p:blipFill>
          <a:blip r:embed="rId4"/>
          <a:stretch>
            <a:fillRect/>
          </a:stretch>
        </p:blipFill>
        <p:spPr>
          <a:xfrm>
            <a:off x="6569075" y="3052763"/>
            <a:ext cx="892175" cy="89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M1817.wav">
            <a:hlinkClick r:id="" action="ppaction://media"/>
          </p:cNvPr>
          <p:cNvPicPr>
            <a:picLocks noRot="1" noChangeAspect="1"/>
          </p:cNvPicPr>
          <p:nvPr>
            <a:wavAudioFile r:embed="rId6" name="M.wav"/>
          </p:nvPr>
        </p:nvPicPr>
        <p:blipFill>
          <a:blip r:embed="rId4"/>
          <a:stretch>
            <a:fillRect/>
          </a:stretch>
        </p:blipFill>
        <p:spPr>
          <a:xfrm>
            <a:off x="4978400" y="3943350"/>
            <a:ext cx="811213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7098" t="4961"/>
          <a:stretch>
            <a:fillRect/>
          </a:stretch>
        </p:blipFill>
        <p:spPr>
          <a:xfrm>
            <a:off x="5319713" y="44450"/>
            <a:ext cx="2112962" cy="276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2820" b="12820"/>
          <a:stretch>
            <a:fillRect/>
          </a:stretch>
        </p:blipFill>
        <p:spPr>
          <a:xfrm>
            <a:off x="1403350" y="549275"/>
            <a:ext cx="2808288" cy="208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Text Box 5"/>
          <p:cNvSpPr txBox="1"/>
          <p:nvPr/>
        </p:nvSpPr>
        <p:spPr>
          <a:xfrm>
            <a:off x="1762125" y="2822575"/>
            <a:ext cx="1728788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CN" sz="4800" b="1" dirty="0">
                <a:latin typeface="Comic Sans MS" panose="030F0702030302020204" pitchFamily="66" charset="0"/>
              </a:rPr>
              <a:t>ose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8437" name="Text Box 5"/>
          <p:cNvSpPr txBox="1"/>
          <p:nvPr/>
        </p:nvSpPr>
        <p:spPr>
          <a:xfrm>
            <a:off x="5003800" y="2822575"/>
            <a:ext cx="2808288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CN" sz="4800" b="1" dirty="0">
                <a:latin typeface="Comic Sans MS" panose="030F0702030302020204" pitchFamily="66" charset="0"/>
              </a:rPr>
              <a:t>oodles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3851275" y="3813175"/>
            <a:ext cx="12954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nose1817.wav">
            <a:hlinkClick r:id="" action="ppaction://media"/>
          </p:cNvPr>
          <p:cNvPicPr>
            <a:picLocks noRot="1" noChangeAspect="1"/>
          </p:cNvPicPr>
          <p:nvPr>
            <a:wavAudioFile r:embed="rId3" name="nose.wav"/>
          </p:nvPr>
        </p:nvPicPr>
        <p:blipFill>
          <a:blip r:embed="rId4"/>
          <a:stretch>
            <a:fillRect/>
          </a:stretch>
        </p:blipFill>
        <p:spPr>
          <a:xfrm>
            <a:off x="3346450" y="2889250"/>
            <a:ext cx="811213" cy="811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nood1833.wav">
            <a:hlinkClick r:id="" action="ppaction://media"/>
          </p:cNvPr>
          <p:cNvPicPr>
            <a:picLocks noRot="1" noChangeAspect="1"/>
          </p:cNvPicPr>
          <p:nvPr>
            <a:wavAudioFile r:embed="rId5" name="noodles.wav"/>
          </p:nvPr>
        </p:nvPicPr>
        <p:blipFill>
          <a:blip r:embed="rId4"/>
          <a:stretch>
            <a:fillRect/>
          </a:stretch>
        </p:blipFill>
        <p:spPr>
          <a:xfrm>
            <a:off x="7594600" y="2889250"/>
            <a:ext cx="812800" cy="811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N1833.wav">
            <a:hlinkClick r:id="" action="ppaction://media"/>
          </p:cNvPr>
          <p:cNvPicPr>
            <a:picLocks noRot="1" noChangeAspect="1"/>
          </p:cNvPicPr>
          <p:nvPr>
            <a:wavAudioFile r:embed="rId6" name="N.wav"/>
          </p:nvPr>
        </p:nvPicPr>
        <p:blipFill>
          <a:blip r:embed="rId4"/>
          <a:stretch>
            <a:fillRect/>
          </a:stretch>
        </p:blipFill>
        <p:spPr>
          <a:xfrm>
            <a:off x="5045075" y="3854450"/>
            <a:ext cx="811213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0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1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2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3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951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1938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1331637" y="632432"/>
            <a:ext cx="1482006" cy="646330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j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eep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12109" y="2539274"/>
            <a:ext cx="1482003" cy="6463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j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ump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4585866" y="304139"/>
            <a:ext cx="1482001" cy="646331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ite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3335110" y="2494629"/>
            <a:ext cx="1482006" cy="6463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ate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7523409" y="1848300"/>
            <a:ext cx="1257634" cy="646326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l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ong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7523409" y="2753243"/>
            <a:ext cx="1257634" cy="646328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l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eg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71525"/>
            <a:ext cx="9144000" cy="336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1763685" y="642354"/>
            <a:ext cx="1482004" cy="646332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um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194371" y="1635646"/>
            <a:ext cx="1482001" cy="646329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ilk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6931916" y="2347872"/>
            <a:ext cx="2137806" cy="646332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oodles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5292080" y="555526"/>
            <a:ext cx="1639836" cy="646329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softEdge rad="31750"/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ose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0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1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2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3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562" name="矩形 1"/>
          <p:cNvSpPr/>
          <p:nvPr/>
        </p:nvSpPr>
        <p:spPr>
          <a:xfrm>
            <a:off x="463550" y="85725"/>
            <a:ext cx="29622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Let's chant.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17411" name="矩形 4"/>
          <p:cNvSpPr/>
          <p:nvPr/>
        </p:nvSpPr>
        <p:spPr>
          <a:xfrm>
            <a:off x="1881188" y="801688"/>
            <a:ext cx="6030912" cy="38115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J-J-J. Jump up high.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K-K-K. Kick the sky.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L-L-L. Look and see.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M-M-M. Mum and me.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N-N-N. Let's chant again.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zh-CN" sz="3400" b="1" dirty="0">
                <a:latin typeface="Comic Sans MS" panose="030F0702030302020204" pitchFamily="66" charset="0"/>
                <a:ea typeface="MS UI Gothic" panose="020B0600070205080204" pitchFamily="34" charset="-128"/>
              </a:rPr>
              <a:t>L-M-N. Let's chant again.</a:t>
            </a:r>
            <a:endParaRPr lang="en-US" altLang="zh-CN" sz="3400" b="1" dirty="0"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pic>
        <p:nvPicPr>
          <p:cNvPr id="2" name="chan1849.wav">
            <a:hlinkClick r:id="" action="ppaction://media"/>
          </p:cNvPr>
          <p:cNvPicPr>
            <a:picLocks noRot="1" noChangeAspect="1"/>
          </p:cNvPicPr>
          <p:nvPr>
            <a:wavAudioFile r:embed="rId1" name="chant.wav"/>
          </p:nvPr>
        </p:nvPicPr>
        <p:blipFill>
          <a:blip r:embed="rId2"/>
          <a:stretch>
            <a:fillRect/>
          </a:stretch>
        </p:blipFill>
        <p:spPr>
          <a:xfrm>
            <a:off x="3360738" y="61913"/>
            <a:ext cx="738187" cy="738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21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charRg st="21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42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charRg st="42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63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charRg st="63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82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charRg st="82" end="1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108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charRg st="108" end="1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1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5925" y="2714625"/>
            <a:ext cx="3595688" cy="1436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矩形 1"/>
          <p:cNvSpPr/>
          <p:nvPr/>
        </p:nvSpPr>
        <p:spPr>
          <a:xfrm>
            <a:off x="463550" y="85725"/>
            <a:ext cx="40941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Listen and circle.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pic>
        <p:nvPicPr>
          <p:cNvPr id="22532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8800"/>
          <a:stretch>
            <a:fillRect/>
          </a:stretch>
        </p:blipFill>
        <p:spPr>
          <a:xfrm>
            <a:off x="1763713" y="1141413"/>
            <a:ext cx="6264275" cy="179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矩形 5"/>
          <p:cNvSpPr/>
          <p:nvPr/>
        </p:nvSpPr>
        <p:spPr>
          <a:xfrm>
            <a:off x="2208213" y="723900"/>
            <a:ext cx="12160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latin typeface="Comic Sans MS" panose="030F0702030302020204" pitchFamily="66" charset="0"/>
              </a:rPr>
              <a:t>g   j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2534" name="矩形 5"/>
          <p:cNvSpPr/>
          <p:nvPr/>
        </p:nvSpPr>
        <p:spPr>
          <a:xfrm>
            <a:off x="4424363" y="723900"/>
            <a:ext cx="115411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latin typeface="Comic Sans MS" panose="030F0702030302020204" pitchFamily="66" charset="0"/>
              </a:rPr>
              <a:t>l   n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2535" name="矩形 6"/>
          <p:cNvSpPr/>
          <p:nvPr/>
        </p:nvSpPr>
        <p:spPr>
          <a:xfrm>
            <a:off x="6618288" y="723900"/>
            <a:ext cx="12731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latin typeface="Comic Sans MS" panose="030F0702030302020204" pitchFamily="66" charset="0"/>
              </a:rPr>
              <a:t>k   c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2536" name="矩形 7"/>
          <p:cNvSpPr/>
          <p:nvPr/>
        </p:nvSpPr>
        <p:spPr>
          <a:xfrm>
            <a:off x="2955925" y="4076700"/>
            <a:ext cx="11858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latin typeface="Comic Sans MS" panose="030F0702030302020204" pitchFamily="66" charset="0"/>
              </a:rPr>
              <a:t>m  n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2537" name="矩形 8"/>
          <p:cNvSpPr/>
          <p:nvPr/>
        </p:nvSpPr>
        <p:spPr>
          <a:xfrm>
            <a:off x="5219700" y="4076700"/>
            <a:ext cx="115411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zh-CN" sz="3600" b="1" dirty="0">
                <a:latin typeface="Comic Sans MS" panose="030F0702030302020204" pitchFamily="66" charset="0"/>
              </a:rPr>
              <a:t>l   n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959100" y="817563"/>
            <a:ext cx="55880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292600" y="776288"/>
            <a:ext cx="55880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69075" y="776288"/>
            <a:ext cx="55880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932113" y="4164013"/>
            <a:ext cx="560388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895975" y="4164013"/>
            <a:ext cx="55880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circ1864.wav">
            <a:hlinkClick r:id="" action="ppaction://media"/>
          </p:cNvPr>
          <p:cNvPicPr>
            <a:picLocks noRot="1" noChangeAspect="1"/>
          </p:cNvPicPr>
          <p:nvPr>
            <a:wavAudioFile r:embed="rId3" name="circle.wav"/>
          </p:nvPr>
        </p:nvPicPr>
        <p:blipFill>
          <a:blip r:embed="rId4"/>
          <a:stretch>
            <a:fillRect/>
          </a:stretch>
        </p:blipFill>
        <p:spPr>
          <a:xfrm>
            <a:off x="4468813" y="104775"/>
            <a:ext cx="671512" cy="66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8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4" name="矩形 1"/>
          <p:cNvSpPr/>
          <p:nvPr/>
        </p:nvSpPr>
        <p:spPr>
          <a:xfrm>
            <a:off x="84138" y="77788"/>
            <a:ext cx="23479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Task 3: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23555" name="Text Box 6"/>
          <p:cNvSpPr txBox="1"/>
          <p:nvPr/>
        </p:nvSpPr>
        <p:spPr>
          <a:xfrm>
            <a:off x="1974850" y="69850"/>
            <a:ext cx="490220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Calibri" panose="020F0502020204030204" pitchFamily="34" charset="0"/>
              </a:rPr>
              <a:t>能完成以下游戏吗？</a:t>
            </a:r>
            <a:endParaRPr lang="zh-CN" altLang="en-US" sz="3600" b="1" dirty="0">
              <a:latin typeface="Calibri" panose="020F0502020204030204" pitchFamily="34" charset="0"/>
            </a:endParaRPr>
          </a:p>
        </p:txBody>
      </p:sp>
      <p:sp>
        <p:nvSpPr>
          <p:cNvPr id="23556" name="矩形 5"/>
          <p:cNvSpPr/>
          <p:nvPr/>
        </p:nvSpPr>
        <p:spPr>
          <a:xfrm>
            <a:off x="2120900" y="998538"/>
            <a:ext cx="49022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 1: Find myself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7" name="WordArt 4"/>
          <p:cNvSpPr>
            <a:spLocks noTextEdit="1"/>
          </p:cNvSpPr>
          <p:nvPr/>
        </p:nvSpPr>
        <p:spPr>
          <a:xfrm>
            <a:off x="2043113" y="2335213"/>
            <a:ext cx="1524000" cy="1033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Mm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048506" y="1915188"/>
            <a:ext cx="1944216" cy="18722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rPr>
              <a:t>Ll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048506" y="1915188"/>
            <a:ext cx="1944216" cy="18722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rPr>
              <a:t>Mm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048506" y="1915188"/>
            <a:ext cx="1944216" cy="18722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rPr>
              <a:t>Jj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048506" y="1915188"/>
            <a:ext cx="1944216" cy="18722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rPr>
              <a:t>Nn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063394" y="1915188"/>
            <a:ext cx="1944216" cy="187220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rPr>
              <a:t>Mm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矩形 1">
            <a:hlinkClick r:id="rId1" action="ppaction://hlinkfile"/>
          </p:cNvPr>
          <p:cNvSpPr/>
          <p:nvPr/>
        </p:nvSpPr>
        <p:spPr>
          <a:xfrm>
            <a:off x="447675" y="58738"/>
            <a:ext cx="2381250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Let's sing</a:t>
            </a:r>
            <a:endParaRPr lang="zh-CN" altLang="en-US" sz="3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图片 6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25" y="3076575"/>
            <a:ext cx="1377950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honics song J to N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75" y="723900"/>
            <a:ext cx="5903913" cy="4427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8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9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0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1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2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3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4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5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6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7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8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9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0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1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2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3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4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5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6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7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8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89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0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1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2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3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4634" name="Picture 4" descr="C:\Users\Administrator\Desktop\a684670a73abc638-af4945195a37f820-128f95c57e14d0e2d9c730db64e7ba8c.jpg"/>
          <p:cNvPicPr>
            <a:picLocks noChangeAspect="1"/>
          </p:cNvPicPr>
          <p:nvPr/>
        </p:nvPicPr>
        <p:blipFill>
          <a:blip r:embed="rId1"/>
          <a:srcRect t="199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35" name="TextBox 1"/>
          <p:cNvSpPr txBox="1"/>
          <p:nvPr/>
        </p:nvSpPr>
        <p:spPr>
          <a:xfrm>
            <a:off x="133350" y="96838"/>
            <a:ext cx="501173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latinLnBrk="1" hangingPunct="1"/>
            <a:r>
              <a:rPr lang="en-US" altLang="zh-CN" sz="3600" b="1" dirty="0">
                <a:latin typeface="Comic Sans MS" panose="030F0702030302020204" pitchFamily="66" charset="0"/>
                <a:ea typeface="Gulim" panose="020B0600000101010101" pitchFamily="34" charset="-127"/>
              </a:rPr>
              <a:t> </a:t>
            </a:r>
            <a:r>
              <a:rPr lang="en-US" altLang="zh-CN" sz="4400" b="1" dirty="0">
                <a:latin typeface="Comic Sans MS" panose="030F0702030302020204" pitchFamily="66" charset="0"/>
                <a:ea typeface="Gulim" panose="020B0600000101010101" pitchFamily="34" charset="-127"/>
              </a:rPr>
              <a:t>Sharp eyes</a:t>
            </a:r>
            <a:endParaRPr lang="en-US" altLang="zh-CN" sz="44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78375" y="1570038"/>
            <a:ext cx="1657350" cy="2324100"/>
            <a:chOff x="3851920" y="1772336"/>
            <a:chExt cx="1656184" cy="2324633"/>
          </a:xfrm>
        </p:grpSpPr>
        <p:pic>
          <p:nvPicPr>
            <p:cNvPr id="24665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2"/>
            <a:srcRect l="50000" t="20268" r="15892" b="47928"/>
            <a:stretch>
              <a:fillRect/>
            </a:stretch>
          </p:blipFill>
          <p:spPr>
            <a:xfrm>
              <a:off x="3851920" y="1772336"/>
              <a:ext cx="1656184" cy="17355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323076" y="3328443"/>
              <a:ext cx="785259" cy="768526"/>
            </a:xfrm>
            <a:prstGeom prst="rect">
              <a:avLst/>
            </a:prstGeom>
            <a:solidFill>
              <a:srgbClr val="009999">
                <a:alpha val="87843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Jj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83100" y="1939925"/>
            <a:ext cx="1493838" cy="2262188"/>
            <a:chOff x="6372200" y="1419622"/>
            <a:chExt cx="1493999" cy="2260924"/>
          </a:xfrm>
        </p:grpSpPr>
        <p:pic>
          <p:nvPicPr>
            <p:cNvPr id="24663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3"/>
            <a:srcRect l="25000" r="50000" b="73483"/>
            <a:stretch>
              <a:fillRect/>
            </a:stretch>
          </p:blipFill>
          <p:spPr>
            <a:xfrm>
              <a:off x="6372200" y="1419622"/>
              <a:ext cx="1493999" cy="17808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659569" y="2911038"/>
              <a:ext cx="938313" cy="769508"/>
            </a:xfrm>
            <a:prstGeom prst="rect">
              <a:avLst/>
            </a:prstGeom>
            <a:solidFill>
              <a:schemeClr val="accent6">
                <a:lumMod val="75000"/>
                <a:alpha val="87843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Nn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265738" y="1568450"/>
            <a:ext cx="1873250" cy="2481263"/>
            <a:chOff x="1475656" y="1169677"/>
            <a:chExt cx="1873240" cy="2482095"/>
          </a:xfrm>
        </p:grpSpPr>
        <p:pic>
          <p:nvPicPr>
            <p:cNvPr id="24661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4"/>
            <a:srcRect l="11690" t="35162" r="50000" b="29675"/>
            <a:stretch>
              <a:fillRect/>
            </a:stretch>
          </p:blipFill>
          <p:spPr>
            <a:xfrm>
              <a:off x="1475656" y="1169677"/>
              <a:ext cx="1873240" cy="19322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032865" y="2881576"/>
              <a:ext cx="650872" cy="770196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Ll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44775" y="1498600"/>
            <a:ext cx="1657350" cy="2324100"/>
            <a:chOff x="3851920" y="1772336"/>
            <a:chExt cx="1656184" cy="2324633"/>
          </a:xfrm>
        </p:grpSpPr>
        <p:pic>
          <p:nvPicPr>
            <p:cNvPr id="24659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5"/>
            <a:srcRect l="50000" t="20268" r="15892" b="47928"/>
            <a:stretch>
              <a:fillRect/>
            </a:stretch>
          </p:blipFill>
          <p:spPr>
            <a:xfrm>
              <a:off x="3851920" y="1772336"/>
              <a:ext cx="1656184" cy="17355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261207" y="3328443"/>
              <a:ext cx="939139" cy="768526"/>
            </a:xfrm>
            <a:prstGeom prst="rect">
              <a:avLst/>
            </a:prstGeom>
            <a:solidFill>
              <a:srgbClr val="009999">
                <a:alpha val="87843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Nn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057525" y="1985963"/>
            <a:ext cx="1493838" cy="2260600"/>
            <a:chOff x="6372200" y="1419622"/>
            <a:chExt cx="1493999" cy="2261066"/>
          </a:xfrm>
        </p:grpSpPr>
        <p:pic>
          <p:nvPicPr>
            <p:cNvPr id="24657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3"/>
            <a:srcRect l="25000" r="50000" b="73483"/>
            <a:stretch>
              <a:fillRect/>
            </a:stretch>
          </p:blipFill>
          <p:spPr>
            <a:xfrm>
              <a:off x="6372200" y="1419622"/>
              <a:ext cx="1493999" cy="17808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551607" y="2910591"/>
              <a:ext cx="1122483" cy="770097"/>
            </a:xfrm>
            <a:prstGeom prst="rect">
              <a:avLst/>
            </a:prstGeom>
            <a:solidFill>
              <a:schemeClr val="accent6">
                <a:lumMod val="75000"/>
                <a:alpha val="87843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Mm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36775" y="1609725"/>
            <a:ext cx="1873250" cy="2481263"/>
            <a:chOff x="1475656" y="1169677"/>
            <a:chExt cx="1873240" cy="2481967"/>
          </a:xfrm>
        </p:grpSpPr>
        <p:pic>
          <p:nvPicPr>
            <p:cNvPr id="24655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4"/>
            <a:srcRect l="11690" t="35162" r="50000" b="29675"/>
            <a:stretch>
              <a:fillRect/>
            </a:stretch>
          </p:blipFill>
          <p:spPr>
            <a:xfrm>
              <a:off x="1475656" y="1169677"/>
              <a:ext cx="1873240" cy="19322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953491" y="2883076"/>
              <a:ext cx="785808" cy="768568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Jj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80075" y="1889125"/>
            <a:ext cx="1655763" cy="2324100"/>
            <a:chOff x="3851920" y="1772336"/>
            <a:chExt cx="1656184" cy="2324771"/>
          </a:xfrm>
        </p:grpSpPr>
        <p:pic>
          <p:nvPicPr>
            <p:cNvPr id="24653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5"/>
            <a:srcRect l="50000" t="20268" r="15892" b="47928"/>
            <a:stretch>
              <a:fillRect/>
            </a:stretch>
          </p:blipFill>
          <p:spPr>
            <a:xfrm>
              <a:off x="3851920" y="1772336"/>
              <a:ext cx="1656184" cy="17355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169501" y="3326948"/>
              <a:ext cx="1122648" cy="770159"/>
            </a:xfrm>
            <a:prstGeom prst="rect">
              <a:avLst/>
            </a:prstGeom>
            <a:solidFill>
              <a:srgbClr val="009999">
                <a:alpha val="87843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Mm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746500" y="995363"/>
            <a:ext cx="1873250" cy="2481262"/>
            <a:chOff x="1475656" y="1169677"/>
            <a:chExt cx="1873240" cy="2482095"/>
          </a:xfrm>
        </p:grpSpPr>
        <p:pic>
          <p:nvPicPr>
            <p:cNvPr id="24651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4"/>
            <a:srcRect l="11690" t="35162" r="50000" b="29675"/>
            <a:stretch>
              <a:fillRect/>
            </a:stretch>
          </p:blipFill>
          <p:spPr>
            <a:xfrm>
              <a:off x="1475656" y="1169677"/>
              <a:ext cx="1873240" cy="19322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14"/>
            <p:cNvSpPr txBox="1"/>
            <p:nvPr/>
          </p:nvSpPr>
          <p:spPr>
            <a:xfrm>
              <a:off x="1940792" y="2881577"/>
              <a:ext cx="835021" cy="770195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Kk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24025" y="1835150"/>
            <a:ext cx="1655763" cy="2325688"/>
            <a:chOff x="3851920" y="1772336"/>
            <a:chExt cx="1656184" cy="2324633"/>
          </a:xfrm>
        </p:grpSpPr>
        <p:pic>
          <p:nvPicPr>
            <p:cNvPr id="24649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5"/>
            <a:srcRect l="50000" t="20268" r="15892" b="47928"/>
            <a:stretch>
              <a:fillRect/>
            </a:stretch>
          </p:blipFill>
          <p:spPr>
            <a:xfrm>
              <a:off x="3851920" y="1772336"/>
              <a:ext cx="1656184" cy="17355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" name="TextBox 17"/>
            <p:cNvSpPr txBox="1"/>
            <p:nvPr/>
          </p:nvSpPr>
          <p:spPr>
            <a:xfrm>
              <a:off x="4314000" y="3327380"/>
              <a:ext cx="833649" cy="769589"/>
            </a:xfrm>
            <a:prstGeom prst="rect">
              <a:avLst/>
            </a:prstGeom>
            <a:solidFill>
              <a:srgbClr val="009999">
                <a:alpha val="87843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Kk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19513" y="1782763"/>
            <a:ext cx="1873250" cy="2482850"/>
            <a:chOff x="1475656" y="1169677"/>
            <a:chExt cx="1873240" cy="2481968"/>
          </a:xfrm>
        </p:grpSpPr>
        <p:pic>
          <p:nvPicPr>
            <p:cNvPr id="24647" name="Picture 3" descr="C:\Users\Administrator\Desktop\427ef59fd6a163e82dbf2e028a55240f.png"/>
            <p:cNvPicPr>
              <a:picLocks noChangeAspect="1"/>
            </p:cNvPicPr>
            <p:nvPr/>
          </p:nvPicPr>
          <p:blipFill>
            <a:blip r:embed="rId4"/>
            <a:srcRect l="11690" t="35162" r="50000" b="29675"/>
            <a:stretch>
              <a:fillRect/>
            </a:stretch>
          </p:blipFill>
          <p:spPr>
            <a:xfrm>
              <a:off x="1475656" y="1169677"/>
              <a:ext cx="1873240" cy="19322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Box 23"/>
            <p:cNvSpPr txBox="1"/>
            <p:nvPr/>
          </p:nvSpPr>
          <p:spPr>
            <a:xfrm>
              <a:off x="2021753" y="2881981"/>
              <a:ext cx="649284" cy="76966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+mn-ea"/>
                </a:rPr>
                <a:t>Ll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+mn-ea"/>
              </a:endParaRPr>
            </a:p>
          </p:txBody>
        </p:sp>
      </p:grpSp>
      <p:pic>
        <p:nvPicPr>
          <p:cNvPr id="28" name="Picture 5" descr="E:\丢这儿\动图\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363" y="1435100"/>
            <a:ext cx="2740025" cy="2740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6"/>
          <p:cNvSpPr txBox="1"/>
          <p:nvPr/>
        </p:nvSpPr>
        <p:spPr>
          <a:xfrm>
            <a:off x="871538" y="1096963"/>
            <a:ext cx="296227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a _ e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3" name="Text Box 6"/>
          <p:cNvSpPr txBox="1"/>
          <p:nvPr/>
        </p:nvSpPr>
        <p:spPr>
          <a:xfrm>
            <a:off x="871538" y="2271713"/>
            <a:ext cx="2332037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i _ e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4" name="Text Box 6"/>
          <p:cNvSpPr txBox="1"/>
          <p:nvPr/>
        </p:nvSpPr>
        <p:spPr>
          <a:xfrm>
            <a:off x="6559550" y="2271713"/>
            <a:ext cx="2049463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eep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5" name="Text Box 6"/>
          <p:cNvSpPr txBox="1"/>
          <p:nvPr/>
        </p:nvSpPr>
        <p:spPr>
          <a:xfrm>
            <a:off x="3967163" y="1096963"/>
            <a:ext cx="2189162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ump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6" name="Text Box 6"/>
          <p:cNvSpPr txBox="1"/>
          <p:nvPr/>
        </p:nvSpPr>
        <p:spPr>
          <a:xfrm>
            <a:off x="3967163" y="2271713"/>
            <a:ext cx="2333625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ong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7" name="Text Box 6"/>
          <p:cNvSpPr txBox="1"/>
          <p:nvPr/>
        </p:nvSpPr>
        <p:spPr>
          <a:xfrm>
            <a:off x="3967163" y="3444875"/>
            <a:ext cx="20796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eg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8" name="Text Box 6"/>
          <p:cNvSpPr txBox="1"/>
          <p:nvPr/>
        </p:nvSpPr>
        <p:spPr>
          <a:xfrm>
            <a:off x="6559550" y="3444875"/>
            <a:ext cx="187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ilk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09" name="Text Box 6"/>
          <p:cNvSpPr txBox="1"/>
          <p:nvPr/>
        </p:nvSpPr>
        <p:spPr>
          <a:xfrm>
            <a:off x="6559550" y="1096963"/>
            <a:ext cx="2049463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ose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10" name="Text Box 6"/>
          <p:cNvSpPr txBox="1"/>
          <p:nvPr/>
        </p:nvSpPr>
        <p:spPr>
          <a:xfrm>
            <a:off x="871538" y="3444875"/>
            <a:ext cx="29622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66" charset="0"/>
              </a:rPr>
              <a:t>_ oodles</a:t>
            </a:r>
            <a:endParaRPr lang="en-US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5611" name="矩形 1"/>
          <p:cNvSpPr/>
          <p:nvPr/>
        </p:nvSpPr>
        <p:spPr>
          <a:xfrm>
            <a:off x="463550" y="85725"/>
            <a:ext cx="19192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Task 4: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25612" name="矩形 3"/>
          <p:cNvSpPr/>
          <p:nvPr/>
        </p:nvSpPr>
        <p:spPr>
          <a:xfrm>
            <a:off x="2330450" y="47625"/>
            <a:ext cx="38909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600" b="1" dirty="0">
                <a:latin typeface="宋体" panose="02010600030101010101" pitchFamily="2" charset="-122"/>
              </a:rPr>
              <a:t>你能拼读单词吗？</a:t>
            </a:r>
            <a:endParaRPr lang="zh-CN" altLang="en-US" sz="3600" b="1" dirty="0">
              <a:latin typeface="宋体" panose="02010600030101010101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36600" y="990600"/>
            <a:ext cx="8255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65325" y="990600"/>
            <a:ext cx="7239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 Box 5"/>
          <p:cNvSpPr txBox="1"/>
          <p:nvPr/>
        </p:nvSpPr>
        <p:spPr>
          <a:xfrm>
            <a:off x="3890963" y="990600"/>
            <a:ext cx="7239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Box 5"/>
          <p:cNvSpPr txBox="1"/>
          <p:nvPr/>
        </p:nvSpPr>
        <p:spPr>
          <a:xfrm>
            <a:off x="6492875" y="990600"/>
            <a:ext cx="7239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 Box 4"/>
          <p:cNvSpPr txBox="1"/>
          <p:nvPr/>
        </p:nvSpPr>
        <p:spPr>
          <a:xfrm>
            <a:off x="736600" y="2163763"/>
            <a:ext cx="8255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 Box 5"/>
          <p:cNvSpPr txBox="1"/>
          <p:nvPr/>
        </p:nvSpPr>
        <p:spPr>
          <a:xfrm>
            <a:off x="3890963" y="2163763"/>
            <a:ext cx="7239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6492875" y="2163763"/>
            <a:ext cx="7239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4"/>
          <p:cNvSpPr txBox="1"/>
          <p:nvPr/>
        </p:nvSpPr>
        <p:spPr>
          <a:xfrm>
            <a:off x="711200" y="3375025"/>
            <a:ext cx="8255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5"/>
          <p:cNvSpPr txBox="1"/>
          <p:nvPr/>
        </p:nvSpPr>
        <p:spPr>
          <a:xfrm>
            <a:off x="3865563" y="3375025"/>
            <a:ext cx="7239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5"/>
          <p:cNvSpPr txBox="1"/>
          <p:nvPr/>
        </p:nvSpPr>
        <p:spPr>
          <a:xfrm>
            <a:off x="6467475" y="3375025"/>
            <a:ext cx="7239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 Box 5"/>
          <p:cNvSpPr txBox="1"/>
          <p:nvPr/>
        </p:nvSpPr>
        <p:spPr>
          <a:xfrm>
            <a:off x="1782763" y="2168525"/>
            <a:ext cx="7254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8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682" name="矩形 1"/>
          <p:cNvSpPr/>
          <p:nvPr/>
        </p:nvSpPr>
        <p:spPr>
          <a:xfrm>
            <a:off x="463550" y="85725"/>
            <a:ext cx="19192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Task 5: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26683" name="矩形 4"/>
          <p:cNvSpPr/>
          <p:nvPr/>
        </p:nvSpPr>
        <p:spPr>
          <a:xfrm>
            <a:off x="2382838" y="85725"/>
            <a:ext cx="47720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Read the sentences.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476375" y="1174750"/>
            <a:ext cx="456406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omic Sans MS" panose="030F0702030302020204" pitchFamily="66" charset="0"/>
              </a:rPr>
              <a:t>1. I see a kite.</a:t>
            </a:r>
            <a:endParaRPr lang="en-US" altLang="zh-CN" sz="3600" b="1" dirty="0">
              <a:latin typeface="Comic Sans MS" panose="030F0702030302020204" pitchFamily="66" charset="0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1476375" y="2500313"/>
            <a:ext cx="45640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omic Sans MS" panose="030F0702030302020204" pitchFamily="66" charset="0"/>
              </a:rPr>
              <a:t>2. I see a jeep.</a:t>
            </a:r>
            <a:endParaRPr lang="en-US" altLang="zh-CN" sz="3600" b="1" dirty="0">
              <a:latin typeface="Comic Sans MS" panose="030F0702030302020204" pitchFamily="66" charset="0"/>
            </a:endParaRPr>
          </a:p>
        </p:txBody>
      </p:sp>
      <p:sp>
        <p:nvSpPr>
          <p:cNvPr id="9" name="Text Box 6"/>
          <p:cNvSpPr txBox="1"/>
          <p:nvPr/>
        </p:nvSpPr>
        <p:spPr>
          <a:xfrm>
            <a:off x="1476375" y="3871913"/>
            <a:ext cx="45640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Comic Sans MS" panose="030F0702030302020204" pitchFamily="66" charset="0"/>
              </a:rPr>
              <a:t>3. This is Kate.</a:t>
            </a:r>
            <a:endParaRPr lang="en-US" altLang="zh-CN" sz="3600" b="1" dirty="0">
              <a:latin typeface="Comic Sans MS" panose="030F0702030302020204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8175" y="850900"/>
            <a:ext cx="1004888" cy="1201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638" y="2201863"/>
            <a:ext cx="1500187" cy="100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63" y="3375025"/>
            <a:ext cx="1250950" cy="1222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4"/>
          <p:cNvSpPr txBox="1"/>
          <p:nvPr/>
        </p:nvSpPr>
        <p:spPr>
          <a:xfrm>
            <a:off x="1116013" y="2355850"/>
            <a:ext cx="6269037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pitchFamily="66" charset="0"/>
              </a:rPr>
              <a:t>5. I like noodles and milk.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Text Box 5"/>
          <p:cNvSpPr txBox="1"/>
          <p:nvPr/>
        </p:nvSpPr>
        <p:spPr>
          <a:xfrm>
            <a:off x="1116013" y="771525"/>
            <a:ext cx="4114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pitchFamily="66" charset="0"/>
              </a:rPr>
              <a:t>4. The leg is long.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5550" y="3087688"/>
            <a:ext cx="1192213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7098" t="4961"/>
          <a:stretch>
            <a:fillRect/>
          </a:stretch>
        </p:blipFill>
        <p:spPr>
          <a:xfrm>
            <a:off x="2916238" y="2940050"/>
            <a:ext cx="1311275" cy="1712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12713"/>
            <a:ext cx="936625" cy="217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矩形 1"/>
          <p:cNvSpPr/>
          <p:nvPr/>
        </p:nvSpPr>
        <p:spPr>
          <a:xfrm>
            <a:off x="463550" y="85725"/>
            <a:ext cx="35988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Write and say 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pic>
        <p:nvPicPr>
          <p:cNvPr id="3" name="图片 2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15988"/>
            <a:ext cx="6870700" cy="35131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点击画面">
            <a:hlinkClick r:id="rId1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61925"/>
            <a:ext cx="2525713" cy="646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AutoShape 2"/>
          <p:cNvSpPr/>
          <p:nvPr/>
        </p:nvSpPr>
        <p:spPr>
          <a:xfrm>
            <a:off x="1130300" y="1363663"/>
            <a:ext cx="6985000" cy="3382962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9699" name="AutoShape 3"/>
          <p:cNvSpPr/>
          <p:nvPr/>
        </p:nvSpPr>
        <p:spPr>
          <a:xfrm>
            <a:off x="385763" y="52388"/>
            <a:ext cx="8474075" cy="1635125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9700" name="Rectangle 4"/>
          <p:cNvSpPr/>
          <p:nvPr/>
        </p:nvSpPr>
        <p:spPr>
          <a:xfrm>
            <a:off x="2143125" y="284163"/>
            <a:ext cx="538163" cy="114300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9701" name="Picture 6" descr="da04d854e1e29ce025263132c1fc5a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25" r="14894" b="64844"/>
          <a:stretch>
            <a:fillRect/>
          </a:stretch>
        </p:blipFill>
        <p:spPr>
          <a:xfrm>
            <a:off x="3221038" y="1774825"/>
            <a:ext cx="620712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7" descr="da04d854e1e29ce025263132c1fc5a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49" t="1563" r="56808" b="66406"/>
          <a:stretch>
            <a:fillRect/>
          </a:stretch>
        </p:blipFill>
        <p:spPr>
          <a:xfrm>
            <a:off x="1873250" y="1774825"/>
            <a:ext cx="850900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8" descr="da04d854e1e29ce025263132c1fc5a6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21" t="39844" r="58298" b="24219"/>
          <a:stretch>
            <a:fillRect/>
          </a:stretch>
        </p:blipFill>
        <p:spPr>
          <a:xfrm>
            <a:off x="4337050" y="1774825"/>
            <a:ext cx="714375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9" descr="da04d854e1e29ce025263132c1fc5a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25" t="40625" r="14894" b="24219"/>
          <a:stretch>
            <a:fillRect/>
          </a:stretch>
        </p:blipFill>
        <p:spPr>
          <a:xfrm>
            <a:off x="5548313" y="1774825"/>
            <a:ext cx="620712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0" descr="e98407ac87ba806332ce8f23d03720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65" r="61304" b="64063"/>
          <a:stretch>
            <a:fillRect/>
          </a:stretch>
        </p:blipFill>
        <p:spPr>
          <a:xfrm>
            <a:off x="6664325" y="1774825"/>
            <a:ext cx="696913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Picture 11" descr="e98407ac87ba806332ce8f23d03720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361" r="19243" b="64844"/>
          <a:stretch>
            <a:fillRect/>
          </a:stretch>
        </p:blipFill>
        <p:spPr>
          <a:xfrm>
            <a:off x="2549525" y="2741613"/>
            <a:ext cx="688975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2" descr="e98407ac87ba806332ce8f23d037207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60" t="39844" r="58780" b="23438"/>
          <a:stretch>
            <a:fillRect/>
          </a:stretch>
        </p:blipFill>
        <p:spPr>
          <a:xfrm>
            <a:off x="3775075" y="2741613"/>
            <a:ext cx="677863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8" name="Picture 13" descr="e98407ac87ba806332ce8f23d0372075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680" t="39844" r="18402" b="23438"/>
          <a:stretch>
            <a:fillRect/>
          </a:stretch>
        </p:blipFill>
        <p:spPr>
          <a:xfrm>
            <a:off x="4991100" y="2741613"/>
            <a:ext cx="706438" cy="881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4" descr="2531170_233012400305_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7" r="61017" b="64063"/>
          <a:stretch>
            <a:fillRect/>
          </a:stretch>
        </p:blipFill>
        <p:spPr>
          <a:xfrm>
            <a:off x="6234113" y="2741613"/>
            <a:ext cx="609600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5" descr="2531170_233012400305_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79" r="19492" b="64063"/>
          <a:stretch>
            <a:fillRect/>
          </a:stretch>
        </p:blipFill>
        <p:spPr>
          <a:xfrm>
            <a:off x="1892300" y="3675063"/>
            <a:ext cx="738188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6" descr="2531170_233012400305_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45" t="39844" r="53389" b="22656"/>
          <a:stretch>
            <a:fillRect/>
          </a:stretch>
        </p:blipFill>
        <p:spPr>
          <a:xfrm>
            <a:off x="2952750" y="3675063"/>
            <a:ext cx="833438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7" descr="2531170_233012400305_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7" t="39844" r="16949" b="21875"/>
          <a:stretch>
            <a:fillRect/>
          </a:stretch>
        </p:blipFill>
        <p:spPr>
          <a:xfrm>
            <a:off x="4108450" y="3675063"/>
            <a:ext cx="766763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8" descr="357585c072136ddf237f436509a3abcb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7" r="55011" b="64844"/>
          <a:stretch>
            <a:fillRect/>
          </a:stretch>
        </p:blipFill>
        <p:spPr>
          <a:xfrm>
            <a:off x="5197475" y="3675063"/>
            <a:ext cx="930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9" descr="357585c072136ddf237f436509a3abcb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282" r="15541" b="65625"/>
          <a:stretch>
            <a:fillRect/>
          </a:stretch>
        </p:blipFill>
        <p:spPr>
          <a:xfrm>
            <a:off x="6450013" y="3675063"/>
            <a:ext cx="785812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5" name="WordArt 20"/>
          <p:cNvSpPr>
            <a:spLocks noTextEdit="1"/>
          </p:cNvSpPr>
          <p:nvPr/>
        </p:nvSpPr>
        <p:spPr>
          <a:xfrm>
            <a:off x="2038350" y="850900"/>
            <a:ext cx="5472113" cy="9001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The Letter's Family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29716" name="TextBox 9">
            <a:hlinkClick r:id="rId14" action="ppaction://hlinkfile"/>
          </p:cNvPr>
          <p:cNvSpPr txBox="1"/>
          <p:nvPr/>
        </p:nvSpPr>
        <p:spPr>
          <a:xfrm>
            <a:off x="466725" y="52388"/>
            <a:ext cx="2554288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Summary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extBox 9"/>
          <p:cNvSpPr txBox="1"/>
          <p:nvPr/>
        </p:nvSpPr>
        <p:spPr>
          <a:xfrm>
            <a:off x="722313" y="252413"/>
            <a:ext cx="25542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Homework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30723" name="矩形 2"/>
          <p:cNvSpPr/>
          <p:nvPr/>
        </p:nvSpPr>
        <p:spPr>
          <a:xfrm>
            <a:off x="630238" y="1068388"/>
            <a:ext cx="7777162" cy="340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 1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、抄写今天学的字母四遍。</a:t>
            </a: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  </a:t>
            </a:r>
            <a:endParaRPr lang="en-US" altLang="zh-CN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 2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、完成</a:t>
            </a: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APP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作业。</a:t>
            </a:r>
            <a:endParaRPr lang="en-US" altLang="zh-CN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 </a:t>
            </a:r>
            <a:endParaRPr lang="en-US" altLang="zh-CN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  </a:t>
            </a:r>
            <a:endParaRPr lang="en-US" altLang="zh-CN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altLang="zh-CN" sz="2800" b="1" dirty="0">
              <a:latin typeface="Comic Sans MS" panose="030F0702030302020204" pitchFamily="66" charset="0"/>
              <a:ea typeface="楷体_GB2312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1"/>
          <p:cNvSpPr/>
          <p:nvPr/>
        </p:nvSpPr>
        <p:spPr>
          <a:xfrm>
            <a:off x="1108075" y="771525"/>
            <a:ext cx="7335838" cy="1752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录课学校：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弯塘路小学教育集团文华校区</a:t>
            </a:r>
            <a:endParaRPr lang="zh-CN" altLang="en-US" sz="3600" dirty="0">
              <a:latin typeface="Calibri" panose="020F0502020204030204" pitchFamily="34" charset="0"/>
              <a:sym typeface="楷体" panose="02010609060101010101" pitchFamily="49" charset="-122"/>
            </a:endParaRPr>
          </a:p>
        </p:txBody>
      </p:sp>
      <p:sp>
        <p:nvSpPr>
          <p:cNvPr id="31747" name="矩形 2"/>
          <p:cNvSpPr/>
          <p:nvPr/>
        </p:nvSpPr>
        <p:spPr>
          <a:xfrm>
            <a:off x="2530475" y="3133725"/>
            <a:ext cx="375285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2018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11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月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15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日</a:t>
            </a:r>
            <a:endParaRPr lang="zh-CN" altLang="en-US" sz="3600" dirty="0">
              <a:latin typeface="Calibri" panose="020F0502020204030204" pitchFamily="34" charset="0"/>
              <a:sym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70" name="组合 1"/>
          <p:cNvGrpSpPr/>
          <p:nvPr/>
        </p:nvGrpSpPr>
        <p:grpSpPr>
          <a:xfrm>
            <a:off x="611188" y="50800"/>
            <a:ext cx="7969250" cy="4797425"/>
            <a:chOff x="611188" y="50800"/>
            <a:chExt cx="7969250" cy="4797425"/>
          </a:xfrm>
        </p:grpSpPr>
        <p:sp>
          <p:nvSpPr>
            <p:cNvPr id="7173" name="Rectangle 6"/>
            <p:cNvSpPr/>
            <p:nvPr/>
          </p:nvSpPr>
          <p:spPr>
            <a:xfrm>
              <a:off x="2362200" y="304800"/>
              <a:ext cx="457200" cy="1143000"/>
            </a:xfrm>
            <a:prstGeom prst="rect">
              <a:avLst/>
            </a:prstGeom>
            <a:solidFill>
              <a:srgbClr val="00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174" name="AutoShape 5"/>
            <p:cNvSpPr/>
            <p:nvPr/>
          </p:nvSpPr>
          <p:spPr>
            <a:xfrm>
              <a:off x="1304925" y="1492250"/>
              <a:ext cx="6497638" cy="3355975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175" name="AutoShape 4"/>
            <p:cNvSpPr/>
            <p:nvPr/>
          </p:nvSpPr>
          <p:spPr>
            <a:xfrm>
              <a:off x="611188" y="50800"/>
              <a:ext cx="7969250" cy="1755775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7171" name="WordArt 9"/>
          <p:cNvSpPr>
            <a:spLocks noTextEdit="1"/>
          </p:cNvSpPr>
          <p:nvPr/>
        </p:nvSpPr>
        <p:spPr>
          <a:xfrm>
            <a:off x="2339975" y="987425"/>
            <a:ext cx="4586288" cy="7556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The Letter's Family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7172" name="矩形 4"/>
          <p:cNvSpPr/>
          <p:nvPr/>
        </p:nvSpPr>
        <p:spPr>
          <a:xfrm>
            <a:off x="3857625" y="1930400"/>
            <a:ext cx="1476375" cy="2646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6600" b="1" dirty="0">
                <a:latin typeface="Comic Sans MS" panose="030F0702030302020204" pitchFamily="66" charset="0"/>
              </a:rPr>
              <a:t>?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8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9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0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1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pSp>
        <p:nvGrpSpPr>
          <p:cNvPr id="8250" name="组合 1"/>
          <p:cNvGrpSpPr/>
          <p:nvPr/>
        </p:nvGrpSpPr>
        <p:grpSpPr>
          <a:xfrm>
            <a:off x="611188" y="50800"/>
            <a:ext cx="7969250" cy="4784725"/>
            <a:chOff x="611188" y="50800"/>
            <a:chExt cx="7969250" cy="4784725"/>
          </a:xfrm>
        </p:grpSpPr>
        <p:sp>
          <p:nvSpPr>
            <p:cNvPr id="8261" name="Rectangle 6"/>
            <p:cNvSpPr/>
            <p:nvPr/>
          </p:nvSpPr>
          <p:spPr>
            <a:xfrm>
              <a:off x="2362200" y="304800"/>
              <a:ext cx="457200" cy="1143000"/>
            </a:xfrm>
            <a:prstGeom prst="rect">
              <a:avLst/>
            </a:prstGeom>
            <a:solidFill>
              <a:srgbClr val="00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62" name="AutoShape 5"/>
            <p:cNvSpPr/>
            <p:nvPr/>
          </p:nvSpPr>
          <p:spPr>
            <a:xfrm>
              <a:off x="1304925" y="1479550"/>
              <a:ext cx="6497638" cy="3355975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63" name="AutoShape 4"/>
            <p:cNvSpPr/>
            <p:nvPr/>
          </p:nvSpPr>
          <p:spPr>
            <a:xfrm>
              <a:off x="611188" y="50800"/>
              <a:ext cx="7969250" cy="1755775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8251" name="WordArt 9"/>
          <p:cNvSpPr>
            <a:spLocks noTextEdit="1"/>
          </p:cNvSpPr>
          <p:nvPr/>
        </p:nvSpPr>
        <p:spPr>
          <a:xfrm>
            <a:off x="2339975" y="987425"/>
            <a:ext cx="4586288" cy="7556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The Letter's Family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pic>
        <p:nvPicPr>
          <p:cNvPr id="6" name="Picture 8" descr="da04d854e1e29ce025263132c1fc5a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25" r="14894" b="64844"/>
          <a:stretch>
            <a:fillRect/>
          </a:stretch>
        </p:blipFill>
        <p:spPr>
          <a:xfrm>
            <a:off x="3154363" y="2068513"/>
            <a:ext cx="730250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9" descr="da04d854e1e29ce025263132c1fc5a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49" t="1563" r="56808" b="66406"/>
          <a:stretch>
            <a:fillRect/>
          </a:stretch>
        </p:blipFill>
        <p:spPr>
          <a:xfrm>
            <a:off x="1804988" y="2062163"/>
            <a:ext cx="944562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0" descr="da04d854e1e29ce025263132c1fc5a6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21" t="39844" r="58298" b="24219"/>
          <a:stretch>
            <a:fillRect/>
          </a:stretch>
        </p:blipFill>
        <p:spPr>
          <a:xfrm>
            <a:off x="4227513" y="2062163"/>
            <a:ext cx="793750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1" descr="da04d854e1e29ce025263132c1fc5a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25" t="40625" r="14894" b="24219"/>
          <a:stretch>
            <a:fillRect/>
          </a:stretch>
        </p:blipFill>
        <p:spPr>
          <a:xfrm>
            <a:off x="5292725" y="2000250"/>
            <a:ext cx="771525" cy="1195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2" descr="e98407ac87ba806332ce8f23d03720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65" r="61304" b="64063"/>
          <a:stretch>
            <a:fillRect/>
          </a:stretch>
        </p:blipFill>
        <p:spPr>
          <a:xfrm>
            <a:off x="6364288" y="2068513"/>
            <a:ext cx="817562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3" descr="e98407ac87ba806332ce8f23d037207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361" r="19243" b="64844"/>
          <a:stretch>
            <a:fillRect/>
          </a:stretch>
        </p:blipFill>
        <p:spPr>
          <a:xfrm>
            <a:off x="2109788" y="3360738"/>
            <a:ext cx="944562" cy="132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4" descr="e98407ac87ba806332ce8f23d037207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60" t="39844" r="58780" b="23438"/>
          <a:stretch>
            <a:fillRect/>
          </a:stretch>
        </p:blipFill>
        <p:spPr>
          <a:xfrm>
            <a:off x="3470275" y="3424238"/>
            <a:ext cx="841375" cy="119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5" descr="e98407ac87ba806332ce8f23d0372075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680" t="39844" r="18402" b="23438"/>
          <a:stretch>
            <a:fillRect/>
          </a:stretch>
        </p:blipFill>
        <p:spPr>
          <a:xfrm>
            <a:off x="4764088" y="3424238"/>
            <a:ext cx="815975" cy="119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6" descr="2531170_233012400305_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7" r="61017" b="64063"/>
          <a:stretch>
            <a:fillRect/>
          </a:stretch>
        </p:blipFill>
        <p:spPr>
          <a:xfrm>
            <a:off x="6064250" y="3292475"/>
            <a:ext cx="874713" cy="1384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2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3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274" name="矩形 1"/>
          <p:cNvSpPr/>
          <p:nvPr/>
        </p:nvSpPr>
        <p:spPr>
          <a:xfrm>
            <a:off x="447675" y="58738"/>
            <a:ext cx="4643438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Find the odd letter!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9275" name="Text Box 5"/>
          <p:cNvSpPr txBox="1"/>
          <p:nvPr/>
        </p:nvSpPr>
        <p:spPr>
          <a:xfrm>
            <a:off x="2705100" y="762000"/>
            <a:ext cx="1189038" cy="3937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zh-CN" sz="4000" b="1" dirty="0">
                <a:latin typeface="Comic Sans MS" panose="030F0702030302020204" pitchFamily="66" charset="0"/>
              </a:rPr>
              <a:t>IIIIIIIIIIIIIJIIII</a:t>
            </a:r>
            <a:endParaRPr lang="en-US" altLang="zh-CN" sz="4000" b="1" dirty="0">
              <a:latin typeface="Comic Sans MS" panose="030F0702030302020204" pitchFamily="66" charset="0"/>
            </a:endParaRPr>
          </a:p>
        </p:txBody>
      </p:sp>
      <p:sp>
        <p:nvSpPr>
          <p:cNvPr id="9276" name="Text Box 6"/>
          <p:cNvSpPr txBox="1"/>
          <p:nvPr/>
        </p:nvSpPr>
        <p:spPr>
          <a:xfrm>
            <a:off x="1168400" y="2686050"/>
            <a:ext cx="1871663" cy="1998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zh-CN" sz="4000" b="1" dirty="0">
                <a:latin typeface="Comic Sans MS" panose="030F0702030302020204" pitchFamily="66" charset="0"/>
              </a:rPr>
              <a:t>III   III   IIIII</a:t>
            </a:r>
            <a:endParaRPr lang="en-US" altLang="zh-CN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Oval 7"/>
          <p:cNvSpPr/>
          <p:nvPr/>
        </p:nvSpPr>
        <p:spPr>
          <a:xfrm>
            <a:off x="3025775" y="3363913"/>
            <a:ext cx="430213" cy="63023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08538" y="812800"/>
            <a:ext cx="321945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>
              <a:lnSpc>
                <a:spcPct val="9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  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BKBB       BB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  </a:t>
            </a:r>
            <a:r>
              <a:rPr kumimoji="0" lang="en-US" altLang="zh-CN" sz="4000" b="1" kern="1200" cap="none" spc="100" normalizeH="0" baseline="0" noProof="0" dirty="0" err="1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BB</a:t>
            </a:r>
            <a:r>
              <a:rPr kumimoji="0" lang="en-US" altLang="zh-CN" sz="4000" b="1" kern="1200" cap="none" spc="100" normalizeH="0" baseline="0" noProof="0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  <a:sym typeface="+mn-ea"/>
              </a:rPr>
              <a:t>      </a:t>
            </a:r>
            <a:endParaRPr kumimoji="0" lang="en-US" altLang="zh-CN" sz="4000" b="1" kern="1200" cap="none" spc="100" normalizeH="0" baseline="0" noProof="0" dirty="0">
              <a:latin typeface="Comic Sans MS" panose="030F0702030302020204" pitchFamily="66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9" name="Oval 6"/>
          <p:cNvSpPr/>
          <p:nvPr/>
        </p:nvSpPr>
        <p:spPr>
          <a:xfrm>
            <a:off x="5183188" y="2443163"/>
            <a:ext cx="425450" cy="56673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0" name="Freeform 8"/>
          <p:cNvSpPr/>
          <p:nvPr/>
        </p:nvSpPr>
        <p:spPr>
          <a:xfrm>
            <a:off x="4854575" y="812800"/>
            <a:ext cx="3270250" cy="386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67150"/>
              </a:cxn>
              <a:cxn ang="0">
                <a:pos x="853109" y="3867150"/>
              </a:cxn>
              <a:cxn ang="0">
                <a:pos x="853109" y="2409963"/>
              </a:cxn>
              <a:cxn ang="0">
                <a:pos x="2132772" y="3867150"/>
              </a:cxn>
              <a:cxn ang="0">
                <a:pos x="3270250" y="3867150"/>
              </a:cxn>
              <a:cxn ang="0">
                <a:pos x="1564033" y="1961598"/>
              </a:cxn>
              <a:cxn ang="0">
                <a:pos x="3128065" y="0"/>
              </a:cxn>
              <a:cxn ang="0">
                <a:pos x="2061679" y="0"/>
              </a:cxn>
              <a:cxn ang="0">
                <a:pos x="853109" y="1457187"/>
              </a:cxn>
              <a:cxn ang="0">
                <a:pos x="853109" y="0"/>
              </a:cxn>
              <a:cxn ang="0">
                <a:pos x="0" y="0"/>
              </a:cxn>
            </a:cxnLst>
            <a:pathLst>
              <a:path w="2208" h="3312">
                <a:moveTo>
                  <a:pt x="0" y="0"/>
                </a:moveTo>
                <a:lnTo>
                  <a:pt x="0" y="3312"/>
                </a:lnTo>
                <a:lnTo>
                  <a:pt x="576" y="3312"/>
                </a:lnTo>
                <a:lnTo>
                  <a:pt x="576" y="2064"/>
                </a:lnTo>
                <a:lnTo>
                  <a:pt x="1440" y="3312"/>
                </a:lnTo>
                <a:lnTo>
                  <a:pt x="2208" y="3312"/>
                </a:lnTo>
                <a:lnTo>
                  <a:pt x="1056" y="1680"/>
                </a:lnTo>
                <a:lnTo>
                  <a:pt x="2112" y="0"/>
                </a:lnTo>
                <a:lnTo>
                  <a:pt x="1392" y="0"/>
                </a:lnTo>
                <a:lnTo>
                  <a:pt x="576" y="1248"/>
                </a:lnTo>
                <a:lnTo>
                  <a:pt x="5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" name="Freeform 12"/>
          <p:cNvSpPr/>
          <p:nvPr/>
        </p:nvSpPr>
        <p:spPr>
          <a:xfrm>
            <a:off x="1152525" y="719138"/>
            <a:ext cx="2601913" cy="3876675"/>
          </a:xfrm>
          <a:custGeom>
            <a:avLst/>
            <a:gdLst/>
            <a:ahLst/>
            <a:cxnLst>
              <a:cxn ang="0">
                <a:pos x="0" y="2078797"/>
              </a:cxn>
              <a:cxn ang="0">
                <a:pos x="982945" y="2078797"/>
              </a:cxn>
              <a:cxn ang="0">
                <a:pos x="982945" y="3371022"/>
              </a:cxn>
              <a:cxn ang="0">
                <a:pos x="1618968" y="3371022"/>
              </a:cxn>
              <a:cxn ang="0">
                <a:pos x="1618968" y="0"/>
              </a:cxn>
              <a:cxn ang="0">
                <a:pos x="2601913" y="0"/>
              </a:cxn>
              <a:cxn ang="0">
                <a:pos x="2601913" y="3876675"/>
              </a:cxn>
              <a:cxn ang="0">
                <a:pos x="0" y="3876675"/>
              </a:cxn>
              <a:cxn ang="0">
                <a:pos x="0" y="2078797"/>
              </a:cxn>
            </a:cxnLst>
            <a:pathLst>
              <a:path w="2160" h="3312">
                <a:moveTo>
                  <a:pt x="0" y="1776"/>
                </a:moveTo>
                <a:lnTo>
                  <a:pt x="816" y="1776"/>
                </a:lnTo>
                <a:lnTo>
                  <a:pt x="816" y="2880"/>
                </a:lnTo>
                <a:lnTo>
                  <a:pt x="1344" y="2880"/>
                </a:lnTo>
                <a:lnTo>
                  <a:pt x="1344" y="0"/>
                </a:lnTo>
                <a:lnTo>
                  <a:pt x="2160" y="0"/>
                </a:lnTo>
                <a:lnTo>
                  <a:pt x="2160" y="3312"/>
                </a:lnTo>
                <a:lnTo>
                  <a:pt x="0" y="3312"/>
                </a:lnTo>
                <a:lnTo>
                  <a:pt x="0" y="1776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5"/>
          <p:cNvSpPr txBox="1"/>
          <p:nvPr/>
        </p:nvSpPr>
        <p:spPr>
          <a:xfrm>
            <a:off x="3122613" y="354013"/>
            <a:ext cx="2752725" cy="4400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Comic Sans MS" panose="030F0702030302020204" pitchFamily="66" charset="0"/>
              </a:rPr>
              <a:t>EEE      EEE      EEE      EEE      EEE      EEEEEEEE EELEEEEE</a:t>
            </a:r>
            <a:endParaRPr lang="en-US" altLang="zh-CN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Oval 6"/>
          <p:cNvSpPr/>
          <p:nvPr/>
        </p:nvSpPr>
        <p:spPr>
          <a:xfrm>
            <a:off x="3706813" y="4017963"/>
            <a:ext cx="533400" cy="6096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" name="Freeform 8"/>
          <p:cNvSpPr/>
          <p:nvPr/>
        </p:nvSpPr>
        <p:spPr>
          <a:xfrm>
            <a:off x="3122613" y="123825"/>
            <a:ext cx="3200400" cy="4535488"/>
          </a:xfrm>
          <a:custGeom>
            <a:avLst/>
            <a:gdLst/>
            <a:ahLst/>
            <a:cxnLst>
              <a:cxn ang="0">
                <a:pos x="76200" y="0"/>
              </a:cxn>
              <a:cxn ang="0">
                <a:pos x="76200" y="4535488"/>
              </a:cxn>
              <a:cxn ang="0">
                <a:pos x="3200400" y="4535488"/>
              </a:cxn>
              <a:cxn ang="0">
                <a:pos x="3200400" y="3298537"/>
              </a:cxn>
              <a:cxn ang="0">
                <a:pos x="1219200" y="3298537"/>
              </a:cxn>
              <a:cxn ang="0">
                <a:pos x="1219200" y="0"/>
              </a:cxn>
              <a:cxn ang="0">
                <a:pos x="0" y="0"/>
              </a:cxn>
            </a:cxnLst>
            <a:pathLst>
              <a:path w="2016" h="3168">
                <a:moveTo>
                  <a:pt x="48" y="0"/>
                </a:moveTo>
                <a:lnTo>
                  <a:pt x="48" y="3168"/>
                </a:lnTo>
                <a:lnTo>
                  <a:pt x="2016" y="3168"/>
                </a:lnTo>
                <a:lnTo>
                  <a:pt x="2016" y="2304"/>
                </a:lnTo>
                <a:lnTo>
                  <a:pt x="768" y="2304"/>
                </a:lnTo>
                <a:lnTo>
                  <a:pt x="768" y="0"/>
                </a:lnTo>
                <a:lnTo>
                  <a:pt x="0" y="0"/>
                </a:lnTo>
              </a:path>
            </a:pathLst>
          </a:custGeom>
          <a:solidFill>
            <a:srgbClr val="FFCC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68313" y="76200"/>
            <a:ext cx="430371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rPr>
              <a:t>你能找出不同类的吗？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  <a:sym typeface="+mn-ea"/>
            </a:endParaRPr>
          </a:p>
        </p:txBody>
      </p:sp>
      <p:sp>
        <p:nvSpPr>
          <p:cNvPr id="16" name="Oval 11"/>
          <p:cNvSpPr/>
          <p:nvPr/>
        </p:nvSpPr>
        <p:spPr>
          <a:xfrm>
            <a:off x="2289175" y="2643188"/>
            <a:ext cx="1825625" cy="188912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1268" name="图片 22"/>
          <p:cNvPicPr>
            <a:picLocks noChangeAspect="1"/>
          </p:cNvPicPr>
          <p:nvPr/>
        </p:nvPicPr>
        <p:blipFill>
          <a:blip r:embed="rId1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3800" y="1109663"/>
            <a:ext cx="1173163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3"/>
          <p:cNvPicPr>
            <a:picLocks noChangeAspect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125" y="1138238"/>
            <a:ext cx="1001713" cy="1217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1087438"/>
            <a:ext cx="1016000" cy="120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26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7025" y="1050925"/>
            <a:ext cx="995363" cy="1195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27"/>
          <p:cNvPicPr>
            <a:picLocks noChangeAspect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425" y="2887663"/>
            <a:ext cx="114935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图片 28"/>
          <p:cNvPicPr>
            <a:picLocks noChangeAspect="1"/>
          </p:cNvPicPr>
          <p:nvPr/>
        </p:nvPicPr>
        <p:blipFill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5638" y="2857500"/>
            <a:ext cx="114141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700" y="2932113"/>
            <a:ext cx="981075" cy="1231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3" name="文本框 34"/>
          <p:cNvSpPr txBox="1">
            <a:spLocks noChangeArrowheads="1"/>
          </p:cNvSpPr>
          <p:nvPr/>
        </p:nvSpPr>
        <p:spPr bwMode="auto">
          <a:xfrm rot="21319903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4" name="文本框 36"/>
          <p:cNvSpPr txBox="1">
            <a:spLocks noChangeArrowheads="1"/>
          </p:cNvSpPr>
          <p:nvPr/>
        </p:nvSpPr>
        <p:spPr bwMode="auto">
          <a:xfrm rot="16249134">
            <a:off x="5861844" y="13168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5" name="文本框 37"/>
          <p:cNvSpPr txBox="1">
            <a:spLocks noChangeArrowheads="1"/>
          </p:cNvSpPr>
          <p:nvPr/>
        </p:nvSpPr>
        <p:spPr bwMode="auto">
          <a:xfrm rot="17449134">
            <a:off x="5331619" y="17248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文本框 45"/>
          <p:cNvSpPr txBox="1">
            <a:spLocks noChangeArrowheads="1"/>
          </p:cNvSpPr>
          <p:nvPr/>
        </p:nvSpPr>
        <p:spPr bwMode="auto">
          <a:xfrm rot="16249134">
            <a:off x="6422231" y="13390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7" name="文本框 50"/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8" name="文本框 34"/>
          <p:cNvSpPr txBox="1">
            <a:spLocks noChangeArrowheads="1"/>
          </p:cNvSpPr>
          <p:nvPr/>
        </p:nvSpPr>
        <p:spPr bwMode="auto">
          <a:xfrm rot="4149897">
            <a:off x="4464050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9" name="文本框 45"/>
          <p:cNvSpPr txBox="1">
            <a:spLocks noChangeArrowheads="1"/>
          </p:cNvSpPr>
          <p:nvPr/>
        </p:nvSpPr>
        <p:spPr bwMode="auto">
          <a:xfrm rot="2022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" name="文本框 47"/>
          <p:cNvSpPr txBox="1">
            <a:spLocks noChangeArrowheads="1"/>
          </p:cNvSpPr>
          <p:nvPr/>
        </p:nvSpPr>
        <p:spPr bwMode="auto">
          <a:xfrm rot="2142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1" name="文本框 49"/>
          <p:cNvSpPr txBox="1">
            <a:spLocks noChangeArrowheads="1"/>
          </p:cNvSpPr>
          <p:nvPr/>
        </p:nvSpPr>
        <p:spPr bwMode="auto">
          <a:xfrm rot="16249134">
            <a:off x="6311106" y="21105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文本框 32"/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3" name="文本框 36"/>
          <p:cNvSpPr txBox="1">
            <a:spLocks noChangeArrowheads="1"/>
          </p:cNvSpPr>
          <p:nvPr/>
        </p:nvSpPr>
        <p:spPr bwMode="auto">
          <a:xfrm rot="20220000">
            <a:off x="1604963" y="3228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4" name="文本框 45"/>
          <p:cNvSpPr txBox="1">
            <a:spLocks noChangeArrowheads="1"/>
          </p:cNvSpPr>
          <p:nvPr/>
        </p:nvSpPr>
        <p:spPr bwMode="auto">
          <a:xfrm rot="2022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5" name="文本框 47"/>
          <p:cNvSpPr txBox="1">
            <a:spLocks noChangeArrowheads="1"/>
          </p:cNvSpPr>
          <p:nvPr/>
        </p:nvSpPr>
        <p:spPr bwMode="auto">
          <a:xfrm rot="1029897">
            <a:off x="268288" y="3433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6" name="文本框 49"/>
          <p:cNvSpPr txBox="1">
            <a:spLocks noChangeArrowheads="1"/>
          </p:cNvSpPr>
          <p:nvPr/>
        </p:nvSpPr>
        <p:spPr bwMode="auto">
          <a:xfrm rot="21429897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7" name="文本框 36"/>
          <p:cNvSpPr txBox="1">
            <a:spLocks noChangeArrowheads="1"/>
          </p:cNvSpPr>
          <p:nvPr/>
        </p:nvSpPr>
        <p:spPr bwMode="auto">
          <a:xfrm rot="21429897">
            <a:off x="322263" y="13366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8" name="文本框 37"/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文本框 46"/>
          <p:cNvSpPr txBox="1">
            <a:spLocks noChangeArrowheads="1"/>
          </p:cNvSpPr>
          <p:nvPr/>
        </p:nvSpPr>
        <p:spPr bwMode="auto">
          <a:xfrm rot="20220000">
            <a:off x="2687638" y="1316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49"/>
          <p:cNvSpPr txBox="1">
            <a:spLocks noChangeArrowheads="1"/>
          </p:cNvSpPr>
          <p:nvPr/>
        </p:nvSpPr>
        <p:spPr bwMode="auto">
          <a:xfrm rot="2022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文本框 50"/>
          <p:cNvSpPr txBox="1">
            <a:spLocks noChangeArrowheads="1"/>
          </p:cNvSpPr>
          <p:nvPr/>
        </p:nvSpPr>
        <p:spPr bwMode="auto">
          <a:xfrm rot="20220000">
            <a:off x="2849563" y="2119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2" name="文本框 32"/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0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3" name="文本框 37"/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4" name="文本框 49"/>
          <p:cNvSpPr txBox="1">
            <a:spLocks noChangeArrowheads="1"/>
          </p:cNvSpPr>
          <p:nvPr/>
        </p:nvSpPr>
        <p:spPr bwMode="auto">
          <a:xfrm rot="18419577">
            <a:off x="8108156" y="32662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5" name="文本框 51"/>
          <p:cNvSpPr txBox="1">
            <a:spLocks noChangeArrowheads="1"/>
          </p:cNvSpPr>
          <p:nvPr/>
        </p:nvSpPr>
        <p:spPr bwMode="auto">
          <a:xfrm rot="1549510">
            <a:off x="8216900" y="3705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6" name="文本框 34"/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7" name="文本框 37"/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8" name="文本框 46"/>
          <p:cNvSpPr txBox="1">
            <a:spLocks noChangeArrowheads="1"/>
          </p:cNvSpPr>
          <p:nvPr/>
        </p:nvSpPr>
        <p:spPr bwMode="auto">
          <a:xfrm rot="20439237">
            <a:off x="6704013" y="19875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9" name="文本框 47"/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0" name="文本框 49"/>
          <p:cNvSpPr txBox="1">
            <a:spLocks noChangeArrowheads="1"/>
          </p:cNvSpPr>
          <p:nvPr/>
        </p:nvSpPr>
        <p:spPr bwMode="auto">
          <a:xfrm rot="20439237">
            <a:off x="8021638" y="20669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1" name="文本框 50"/>
          <p:cNvSpPr txBox="1">
            <a:spLocks noChangeArrowheads="1"/>
          </p:cNvSpPr>
          <p:nvPr/>
        </p:nvSpPr>
        <p:spPr bwMode="auto">
          <a:xfrm rot="20439237">
            <a:off x="7488238" y="19335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2" name="文本框 51"/>
          <p:cNvSpPr txBox="1">
            <a:spLocks noChangeArrowheads="1"/>
          </p:cNvSpPr>
          <p:nvPr/>
        </p:nvSpPr>
        <p:spPr bwMode="auto">
          <a:xfrm rot="20439237">
            <a:off x="7964488" y="27940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3" name="文本框 32"/>
          <p:cNvSpPr txBox="1">
            <a:spLocks noChangeArrowheads="1"/>
          </p:cNvSpPr>
          <p:nvPr/>
        </p:nvSpPr>
        <p:spPr bwMode="auto">
          <a:xfrm rot="4190103">
            <a:off x="2766219" y="33408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4" name="文本框 34"/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5" name="文本框 36"/>
          <p:cNvSpPr txBox="1">
            <a:spLocks noChangeArrowheads="1"/>
          </p:cNvSpPr>
          <p:nvPr/>
        </p:nvSpPr>
        <p:spPr bwMode="auto">
          <a:xfrm rot="2810103">
            <a:off x="3813969" y="17359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6" name="文本框 37"/>
          <p:cNvSpPr txBox="1">
            <a:spLocks noChangeArrowheads="1"/>
          </p:cNvSpPr>
          <p:nvPr/>
        </p:nvSpPr>
        <p:spPr bwMode="auto">
          <a:xfrm rot="4010103">
            <a:off x="3813969" y="22788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7" name="文本框 45"/>
          <p:cNvSpPr txBox="1">
            <a:spLocks noChangeArrowheads="1"/>
          </p:cNvSpPr>
          <p:nvPr/>
        </p:nvSpPr>
        <p:spPr bwMode="auto">
          <a:xfrm rot="2810103">
            <a:off x="4374356" y="17581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8" name="文本框 47"/>
          <p:cNvSpPr txBox="1">
            <a:spLocks noChangeArrowheads="1"/>
          </p:cNvSpPr>
          <p:nvPr/>
        </p:nvSpPr>
        <p:spPr bwMode="auto">
          <a:xfrm rot="4010103">
            <a:off x="4744244" y="2515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9" name="文本框 51"/>
          <p:cNvSpPr txBox="1">
            <a:spLocks noChangeArrowheads="1"/>
          </p:cNvSpPr>
          <p:nvPr/>
        </p:nvSpPr>
        <p:spPr bwMode="auto">
          <a:xfrm rot="20439237">
            <a:off x="5599113" y="3219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" name="文本框 34"/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1" name="文本框 36"/>
          <p:cNvSpPr txBox="1">
            <a:spLocks noChangeArrowheads="1"/>
          </p:cNvSpPr>
          <p:nvPr/>
        </p:nvSpPr>
        <p:spPr bwMode="auto">
          <a:xfrm rot="2810103">
            <a:off x="1862931" y="27328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2" name="文本框 45"/>
          <p:cNvSpPr txBox="1">
            <a:spLocks noChangeArrowheads="1"/>
          </p:cNvSpPr>
          <p:nvPr/>
        </p:nvSpPr>
        <p:spPr bwMode="auto">
          <a:xfrm rot="2810103">
            <a:off x="2810669" y="2747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3" name="文本框 46"/>
          <p:cNvSpPr txBox="1">
            <a:spLocks noChangeArrowheads="1"/>
          </p:cNvSpPr>
          <p:nvPr/>
        </p:nvSpPr>
        <p:spPr bwMode="auto">
          <a:xfrm rot="4020000">
            <a:off x="700881" y="196453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4" name="文本框 47"/>
          <p:cNvSpPr txBox="1">
            <a:spLocks noChangeArrowheads="1"/>
          </p:cNvSpPr>
          <p:nvPr/>
        </p:nvSpPr>
        <p:spPr bwMode="auto">
          <a:xfrm rot="5220000">
            <a:off x="604044" y="31535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文本框 49"/>
          <p:cNvSpPr txBox="1">
            <a:spLocks noChangeArrowheads="1"/>
          </p:cNvSpPr>
          <p:nvPr/>
        </p:nvSpPr>
        <p:spPr bwMode="auto">
          <a:xfrm rot="4020000">
            <a:off x="2464594" y="37409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6" name="文本框 51"/>
          <p:cNvSpPr txBox="1">
            <a:spLocks noChangeArrowheads="1"/>
          </p:cNvSpPr>
          <p:nvPr/>
        </p:nvSpPr>
        <p:spPr bwMode="auto">
          <a:xfrm rot="4020000">
            <a:off x="4072731" y="35821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7" name="文本框 32"/>
          <p:cNvSpPr txBox="1">
            <a:spLocks noChangeArrowheads="1"/>
          </p:cNvSpPr>
          <p:nvPr/>
        </p:nvSpPr>
        <p:spPr bwMode="auto">
          <a:xfrm rot="20719261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8" name="文本框 34"/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9" name="文本框 37"/>
          <p:cNvSpPr txBox="1">
            <a:spLocks noChangeArrowheads="1"/>
          </p:cNvSpPr>
          <p:nvPr/>
        </p:nvSpPr>
        <p:spPr bwMode="auto">
          <a:xfrm rot="5220000">
            <a:off x="1670844" y="20550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0" name="文本框 45"/>
          <p:cNvSpPr txBox="1">
            <a:spLocks noChangeArrowheads="1"/>
          </p:cNvSpPr>
          <p:nvPr/>
        </p:nvSpPr>
        <p:spPr bwMode="auto">
          <a:xfrm rot="2810103">
            <a:off x="2231231" y="15343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1" name="文本框 47"/>
          <p:cNvSpPr txBox="1">
            <a:spLocks noChangeArrowheads="1"/>
          </p:cNvSpPr>
          <p:nvPr/>
        </p:nvSpPr>
        <p:spPr bwMode="auto">
          <a:xfrm rot="4010103">
            <a:off x="2329656" y="2313781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2" name="文本框 51"/>
          <p:cNvSpPr txBox="1">
            <a:spLocks noChangeArrowheads="1"/>
          </p:cNvSpPr>
          <p:nvPr/>
        </p:nvSpPr>
        <p:spPr bwMode="auto">
          <a:xfrm rot="2810103">
            <a:off x="3445669" y="2621756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3" name="文本框 36"/>
          <p:cNvSpPr txBox="1">
            <a:spLocks noChangeArrowheads="1"/>
          </p:cNvSpPr>
          <p:nvPr/>
        </p:nvSpPr>
        <p:spPr bwMode="auto">
          <a:xfrm rot="20439237">
            <a:off x="6237288" y="29257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4" name="文本框 37"/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5" name="文本框 46"/>
          <p:cNvSpPr txBox="1">
            <a:spLocks noChangeArrowheads="1"/>
          </p:cNvSpPr>
          <p:nvPr/>
        </p:nvSpPr>
        <p:spPr bwMode="auto">
          <a:xfrm rot="20439237">
            <a:off x="7167563" y="31623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6" name="文本框 47"/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7" name="文本框 50"/>
          <p:cNvSpPr txBox="1">
            <a:spLocks noChangeArrowheads="1"/>
          </p:cNvSpPr>
          <p:nvPr/>
        </p:nvSpPr>
        <p:spPr bwMode="auto">
          <a:xfrm rot="20439237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5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状元成才路</a:t>
            </a:r>
            <a:endParaRPr kumimoji="0" lang="zh-CN" altLang="zh-CN" sz="500" b="1" i="0" u="none" strike="noStrike" kern="120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8313" y="76200"/>
            <a:ext cx="430371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rPr>
              <a:t>你能找出不同类的吗？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  <a:sym typeface="+mn-ea"/>
            </a:endParaRPr>
          </a:p>
        </p:txBody>
      </p:sp>
      <p:pic>
        <p:nvPicPr>
          <p:cNvPr id="1234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0" y="2886075"/>
            <a:ext cx="1022350" cy="1354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48" name="图片 4"/>
          <p:cNvPicPr>
            <a:picLocks noChangeAspect="1"/>
          </p:cNvPicPr>
          <p:nvPr/>
        </p:nvPicPr>
        <p:blipFill>
          <a:blip r:embed="rId2"/>
          <a:srcRect l="7001" r="74800" b="82199"/>
          <a:stretch>
            <a:fillRect/>
          </a:stretch>
        </p:blipFill>
        <p:spPr>
          <a:xfrm>
            <a:off x="4078288" y="2971800"/>
            <a:ext cx="1370012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49" name="图片 5"/>
          <p:cNvPicPr>
            <a:picLocks noChangeAspect="1"/>
          </p:cNvPicPr>
          <p:nvPr/>
        </p:nvPicPr>
        <p:blipFill>
          <a:blip r:embed="rId2"/>
          <a:srcRect l="50893" t="-745" r="33708" b="82944"/>
          <a:stretch>
            <a:fillRect/>
          </a:stretch>
        </p:blipFill>
        <p:spPr>
          <a:xfrm>
            <a:off x="3492500" y="971550"/>
            <a:ext cx="1158875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50" name="图片 6"/>
          <p:cNvPicPr>
            <a:picLocks noChangeAspect="1"/>
          </p:cNvPicPr>
          <p:nvPr/>
        </p:nvPicPr>
        <p:blipFill>
          <a:blip r:embed="rId2"/>
          <a:srcRect l="23801" r="63600" b="82199"/>
          <a:stretch>
            <a:fillRect/>
          </a:stretch>
        </p:blipFill>
        <p:spPr>
          <a:xfrm>
            <a:off x="6653213" y="1039813"/>
            <a:ext cx="949325" cy="1341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51" name="图片 7"/>
          <p:cNvPicPr>
            <a:picLocks noChangeAspect="1"/>
          </p:cNvPicPr>
          <p:nvPr/>
        </p:nvPicPr>
        <p:blipFill>
          <a:blip r:embed="rId2"/>
          <a:srcRect l="35001" r="49600" b="82199"/>
          <a:stretch>
            <a:fillRect/>
          </a:stretch>
        </p:blipFill>
        <p:spPr>
          <a:xfrm>
            <a:off x="1695450" y="1000125"/>
            <a:ext cx="1158875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52" name="图片 8"/>
          <p:cNvPicPr>
            <a:picLocks noChangeAspect="1"/>
          </p:cNvPicPr>
          <p:nvPr/>
        </p:nvPicPr>
        <p:blipFill>
          <a:blip r:embed="rId2"/>
          <a:srcRect l="66229" t="-745" r="22569" b="82944"/>
          <a:stretch>
            <a:fillRect/>
          </a:stretch>
        </p:blipFill>
        <p:spPr>
          <a:xfrm>
            <a:off x="5175250" y="939800"/>
            <a:ext cx="842963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53" name="图片 10"/>
          <p:cNvPicPr>
            <a:picLocks noChangeAspect="1"/>
          </p:cNvPicPr>
          <p:nvPr/>
        </p:nvPicPr>
        <p:blipFill>
          <a:blip r:embed="rId2"/>
          <a:srcRect l="8199" t="21185" r="73354" b="58099"/>
          <a:stretch>
            <a:fillRect/>
          </a:stretch>
        </p:blipFill>
        <p:spPr>
          <a:xfrm>
            <a:off x="5664200" y="2971800"/>
            <a:ext cx="1149350" cy="128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/>
          <p:cNvSpPr/>
          <p:nvPr/>
        </p:nvSpPr>
        <p:spPr>
          <a:xfrm>
            <a:off x="2147888" y="2722563"/>
            <a:ext cx="1660525" cy="171767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矩形 1"/>
          <p:cNvSpPr/>
          <p:nvPr/>
        </p:nvSpPr>
        <p:spPr>
          <a:xfrm>
            <a:off x="111125" y="85725"/>
            <a:ext cx="17256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 dirty="0">
                <a:solidFill>
                  <a:srgbClr val="0000FF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Task 1:</a:t>
            </a:r>
            <a:endParaRPr lang="en-US" altLang="zh-CN" sz="3200" b="1" dirty="0">
              <a:solidFill>
                <a:srgbClr val="0000FF"/>
              </a:solidFill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13315" name="Text Box 6"/>
          <p:cNvSpPr txBox="1"/>
          <p:nvPr/>
        </p:nvSpPr>
        <p:spPr>
          <a:xfrm>
            <a:off x="1797050" y="85725"/>
            <a:ext cx="68278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Calibri" panose="020F0502020204030204" pitchFamily="34" charset="0"/>
              </a:rPr>
              <a:t>你能给字母找到一起回家的伙伴吗？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  <p:sp>
        <p:nvSpPr>
          <p:cNvPr id="13316" name="Text Box 6"/>
          <p:cNvSpPr txBox="1"/>
          <p:nvPr/>
        </p:nvSpPr>
        <p:spPr>
          <a:xfrm>
            <a:off x="1184275" y="1189038"/>
            <a:ext cx="6781800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800" b="1" dirty="0">
                <a:latin typeface="Comic Sans MS" panose="030F0702030302020204" pitchFamily="66" charset="0"/>
              </a:rPr>
              <a:t>J    K    L    M    N</a:t>
            </a:r>
            <a:endParaRPr lang="en-US" altLang="zh-CN" sz="4800" b="1" dirty="0">
              <a:latin typeface="Comic Sans MS" panose="030F0702030302020204" pitchFamily="66" charset="0"/>
            </a:endParaRPr>
          </a:p>
        </p:txBody>
      </p:sp>
      <p:sp>
        <p:nvSpPr>
          <p:cNvPr id="13317" name="Text Box 7"/>
          <p:cNvSpPr txBox="1"/>
          <p:nvPr/>
        </p:nvSpPr>
        <p:spPr>
          <a:xfrm>
            <a:off x="1184275" y="3395663"/>
            <a:ext cx="69008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宋体" panose="02010600030101010101" pitchFamily="2" charset="-122"/>
              </a:rPr>
              <a:t>①     ②     ③     ④     ⑤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16" name="Text Box 8"/>
          <p:cNvSpPr txBox="1"/>
          <p:nvPr/>
        </p:nvSpPr>
        <p:spPr>
          <a:xfrm>
            <a:off x="1706563" y="3246438"/>
            <a:ext cx="762000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 Box 9"/>
          <p:cNvSpPr txBox="1"/>
          <p:nvPr/>
        </p:nvSpPr>
        <p:spPr>
          <a:xfrm>
            <a:off x="3094038" y="3251200"/>
            <a:ext cx="7620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Box 10"/>
          <p:cNvSpPr txBox="1"/>
          <p:nvPr/>
        </p:nvSpPr>
        <p:spPr>
          <a:xfrm>
            <a:off x="4562475" y="3251200"/>
            <a:ext cx="7620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 Box 11"/>
          <p:cNvSpPr txBox="1"/>
          <p:nvPr/>
        </p:nvSpPr>
        <p:spPr>
          <a:xfrm>
            <a:off x="5935663" y="3243263"/>
            <a:ext cx="762000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 Box 12"/>
          <p:cNvSpPr txBox="1"/>
          <p:nvPr/>
        </p:nvSpPr>
        <p:spPr>
          <a:xfrm>
            <a:off x="7292975" y="3255963"/>
            <a:ext cx="762000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17291 -0.387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82716E-6 L -0.3184 -0.40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2654 L -0.32518 -0.402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1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6251 -0.4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63889 -0.4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-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3622</Words>
  <Application>WPS 演示</Application>
  <PresentationFormat>全屏显示(16:9)</PresentationFormat>
  <Paragraphs>1252</Paragraphs>
  <Slides>27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Times New Roman</vt:lpstr>
      <vt:lpstr>黑体</vt:lpstr>
      <vt:lpstr>楷体</vt:lpstr>
      <vt:lpstr>Comic Sans MS</vt:lpstr>
      <vt:lpstr>方正姚体</vt:lpstr>
      <vt:lpstr>MS UI Gothic</vt:lpstr>
      <vt:lpstr>+mn-ea</vt:lpstr>
      <vt:lpstr>Segoe Print</vt:lpstr>
      <vt:lpstr>Gulim</vt:lpstr>
      <vt:lpstr>楷体_GB2312</vt:lpstr>
      <vt:lpstr>新宋体</vt:lpstr>
      <vt:lpstr>微软雅黑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</dc:creator>
  <cp:keywords>状元成才路</cp:keywords>
  <dc:description>状元成才路
声  明
本文件仅用于个人学习、研究或欣赏，以及其他非商业性或非盈利性用途，但同时应遵守著作权法及其他相关法律的规定，不得侵犯本司及相关权利人的合法权利。
除此以外，将本文件任何内容用于其他用途时，应获得授权，如发现未经授权用于商业或盈利用途将追加侵权者的法律责任。
武汉天成贵龙文化传播有限公司
湖北山河律师事务所</dc:description>
  <dc:subject>状元成才路</dc:subject>
  <cp:category>状元成才路</cp:category>
  <cp:lastModifiedBy>Administrator</cp:lastModifiedBy>
  <cp:revision>104</cp:revision>
  <dcterms:created xsi:type="dcterms:W3CDTF">2017-08-03T05:30:56Z</dcterms:created>
  <dcterms:modified xsi:type="dcterms:W3CDTF">2020-11-22T09:48:34Z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