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</p:sldMasterIdLst>
  <p:notesMasterIdLst>
    <p:notesMasterId r:id="rId27"/>
  </p:notesMasterIdLst>
  <p:sldIdLst>
    <p:sldId id="256" r:id="rId5"/>
    <p:sldId id="261" r:id="rId6"/>
    <p:sldId id="262" r:id="rId7"/>
    <p:sldId id="305" r:id="rId8"/>
    <p:sldId id="306" r:id="rId9"/>
    <p:sldId id="323" r:id="rId10"/>
    <p:sldId id="264" r:id="rId11"/>
    <p:sldId id="304" r:id="rId12"/>
    <p:sldId id="270" r:id="rId13"/>
    <p:sldId id="282" r:id="rId14"/>
    <p:sldId id="303" r:id="rId15"/>
    <p:sldId id="285" r:id="rId16"/>
    <p:sldId id="286" r:id="rId17"/>
    <p:sldId id="266" r:id="rId18"/>
    <p:sldId id="280" r:id="rId19"/>
    <p:sldId id="302" r:id="rId20"/>
    <p:sldId id="281" r:id="rId21"/>
    <p:sldId id="301" r:id="rId22"/>
    <p:sldId id="271" r:id="rId23"/>
    <p:sldId id="340" r:id="rId24"/>
    <p:sldId id="297" r:id="rId25"/>
    <p:sldId id="295" r:id="rId26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AFA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30" d="100"/>
          <a:sy n="130" d="100"/>
        </p:scale>
        <p:origin x="-9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hyperlink" Target="do.SW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6" name="TextBox 3"/>
          <p:cNvSpPr txBox="1"/>
          <p:nvPr/>
        </p:nvSpPr>
        <p:spPr>
          <a:xfrm>
            <a:off x="1241425" y="1067118"/>
            <a:ext cx="6661150" cy="714375"/>
          </a:xfrm>
          <a:prstGeom prst="rect">
            <a:avLst/>
          </a:prstGeom>
          <a:noFill/>
          <a:ln w="9525">
            <a:noFill/>
          </a:ln>
        </p:spPr>
        <p:txBody>
          <a:bodyPr lIns="97466" tIns="48733" rIns="97466" bIns="48733">
            <a:spAutoFit/>
            <a:scene3d>
              <a:camera prst="orthographicFront"/>
              <a:lightRig rig="threePt" dir="t"/>
            </a:scene3d>
          </a:bodyPr>
          <a:p>
            <a:pPr algn="ctr" eaLnBrk="1" hangingPunct="1"/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方正姚体" panose="02010601030101010101" pitchFamily="2" charset="-122"/>
              </a:rPr>
              <a:t>Unit 5 Let's eat!</a:t>
            </a:r>
            <a:endParaRPr lang="en-US" altLang="zh-C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方正姚体" panose="02010601030101010101" pitchFamily="2" charset="-122"/>
            </a:endParaRPr>
          </a:p>
        </p:txBody>
      </p:sp>
      <p:sp>
        <p:nvSpPr>
          <p:cNvPr id="1027" name="TextBox 2"/>
          <p:cNvSpPr txBox="1"/>
          <p:nvPr/>
        </p:nvSpPr>
        <p:spPr>
          <a:xfrm>
            <a:off x="939483" y="2032635"/>
            <a:ext cx="69627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 eaLnBrk="1" hangingPunct="1"/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MS UI Gothic" panose="020B0600070205080204" pitchFamily="34" charset="-128"/>
              </a:rPr>
              <a:t>Part A </a:t>
            </a:r>
            <a:endParaRPr lang="en-US" altLang="zh-C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MS UI Gothic" panose="020B0600070205080204" pitchFamily="34" charset="-128"/>
            </a:endParaRPr>
          </a:p>
          <a:p>
            <a:pPr algn="ctr" eaLnBrk="1" hangingPunct="1"/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MS UI Gothic" panose="020B0600070205080204" pitchFamily="34" charset="-128"/>
              </a:rPr>
              <a:t>Let’s learn &amp; Let's do</a:t>
            </a:r>
            <a:endParaRPr lang="en-US" altLang="zh-C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MS UI Gothic" panose="020B0600070205080204" pitchFamily="34" charset="-128"/>
            </a:endParaRPr>
          </a:p>
        </p:txBody>
      </p:sp>
      <p:sp>
        <p:nvSpPr>
          <p:cNvPr id="6148" name="TextBox 5"/>
          <p:cNvSpPr txBox="1"/>
          <p:nvPr/>
        </p:nvSpPr>
        <p:spPr>
          <a:xfrm>
            <a:off x="939165" y="294005"/>
            <a:ext cx="75285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人教版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PEP</a:t>
            </a:r>
            <a:r>
              <a:rPr lang="zh-CN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三年级起点  三年级上册</a:t>
            </a:r>
            <a:endParaRPr lang="zh-CN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943100" y="3514090"/>
            <a:ext cx="57905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执教教师：周斌 </a:t>
            </a:r>
            <a:r>
              <a:rPr lang="en-US" altLang="zh-CN" sz="4000" b="1" kern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楷体" panose="02010609060101010101" charset="-122"/>
                <a:cs typeface="Comic Sans MS" panose="030F0702030302020204" pitchFamily="66" charset="0"/>
                <a:sym typeface="+mn-ea"/>
              </a:rPr>
              <a:t>( Rita )</a:t>
            </a:r>
            <a:endParaRPr kumimoji="0" lang="en-US" altLang="zh-CN" sz="4000" b="1" i="0" u="none" strike="noStrike" kern="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楷体" panose="02010609060101010101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1"/>
          <p:cNvSpPr/>
          <p:nvPr/>
        </p:nvSpPr>
        <p:spPr>
          <a:xfrm>
            <a:off x="519113" y="109538"/>
            <a:ext cx="45510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 is missing?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endParaRPr lang="en-US" altLang="zh-CN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76" t="4858" r="10393" b="6306"/>
          <a:stretch>
            <a:fillRect/>
          </a:stretch>
        </p:blipFill>
        <p:spPr>
          <a:xfrm>
            <a:off x="1911350" y="2835275"/>
            <a:ext cx="1584325" cy="169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138" y="896938"/>
            <a:ext cx="17430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779713"/>
            <a:ext cx="1885950" cy="176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t="9415" r="4906" b="7161"/>
          <a:stretch>
            <a:fillRect/>
          </a:stretch>
        </p:blipFill>
        <p:spPr>
          <a:xfrm>
            <a:off x="1706563" y="1050925"/>
            <a:ext cx="2216150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099E-6 L -0.0125 0.3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772 L 0.40122 -0.3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0.38003 -0.3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2.5E-6 0.367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t="9415" r="4906" b="7161"/>
          <a:stretch>
            <a:fillRect/>
          </a:stretch>
        </p:blipFill>
        <p:spPr>
          <a:xfrm>
            <a:off x="1706563" y="1050925"/>
            <a:ext cx="2216150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138" y="896938"/>
            <a:ext cx="17430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76" t="4858" r="10393" b="6306"/>
          <a:stretch>
            <a:fillRect/>
          </a:stretch>
        </p:blipFill>
        <p:spPr>
          <a:xfrm>
            <a:off x="1911350" y="2835275"/>
            <a:ext cx="1584325" cy="169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779713"/>
            <a:ext cx="1885950" cy="176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19113" y="109538"/>
            <a:ext cx="45510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 is missing?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endParaRPr lang="en-US" altLang="zh-CN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099E-6 L -0.0125 0.3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2.5E-6 0.3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772 L 0.40122 -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0.38003 -0.374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76" t="4858" r="10393" b="6306"/>
          <a:stretch>
            <a:fillRect/>
          </a:stretch>
        </p:blipFill>
        <p:spPr>
          <a:xfrm>
            <a:off x="1911350" y="2835275"/>
            <a:ext cx="1584325" cy="169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138" y="896938"/>
            <a:ext cx="17430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779713"/>
            <a:ext cx="1885950" cy="176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t="9415" r="4906" b="7161"/>
          <a:stretch>
            <a:fillRect/>
          </a:stretch>
        </p:blipFill>
        <p:spPr>
          <a:xfrm>
            <a:off x="1706563" y="1050925"/>
            <a:ext cx="2216150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矩形 1"/>
          <p:cNvSpPr/>
          <p:nvPr/>
        </p:nvSpPr>
        <p:spPr>
          <a:xfrm>
            <a:off x="519113" y="109538"/>
            <a:ext cx="45510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 is missing?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endParaRPr lang="en-US" altLang="zh-CN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099E-6 L -0.0125 0.3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772 L 0.40122 -0.3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0.38003 -0.3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2.5E-6 0.367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76" t="4858" r="10393" b="6306"/>
          <a:stretch>
            <a:fillRect/>
          </a:stretch>
        </p:blipFill>
        <p:spPr>
          <a:xfrm>
            <a:off x="1911350" y="2835275"/>
            <a:ext cx="1584325" cy="169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138" y="896938"/>
            <a:ext cx="17430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779713"/>
            <a:ext cx="1885950" cy="176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t="9415" r="4906" b="7161"/>
          <a:stretch>
            <a:fillRect/>
          </a:stretch>
        </p:blipFill>
        <p:spPr>
          <a:xfrm>
            <a:off x="1706563" y="1050925"/>
            <a:ext cx="2216150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矩形 1"/>
          <p:cNvSpPr/>
          <p:nvPr/>
        </p:nvSpPr>
        <p:spPr>
          <a:xfrm>
            <a:off x="519113" y="109538"/>
            <a:ext cx="45510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 is missing?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endParaRPr lang="en-US" altLang="zh-CN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099E-6 L -0.0125 0.3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772 L 0.40122 -0.3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0.38003 -0.3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2.5E-6 0.367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1"/>
          <p:cNvSpPr/>
          <p:nvPr/>
        </p:nvSpPr>
        <p:spPr>
          <a:xfrm>
            <a:off x="353060" y="101600"/>
            <a:ext cx="22396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Let's do</a:t>
            </a:r>
            <a:endParaRPr lang="en-US" altLang="zh-CN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536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475" y="696913"/>
            <a:ext cx="6115050" cy="420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点击画面">
            <a:hlinkClick r:id="rId1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88" y="101600"/>
            <a:ext cx="2525712" cy="64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45" y="-149860"/>
            <a:ext cx="8198485" cy="5311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 rot="-270500">
            <a:off x="1065848" y="1778318"/>
            <a:ext cx="35210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</a:rPr>
              <a:t>Have some eggs.</a:t>
            </a:r>
            <a:endParaRPr lang="en-US" altLang="zh-CN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rot="522397">
            <a:off x="4493895" y="1449388"/>
            <a:ext cx="3590925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</a:rPr>
              <a:t>Have some juice.</a:t>
            </a:r>
            <a:endParaRPr lang="en-US" altLang="zh-CN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 rot="-721450">
            <a:off x="1678940" y="4219258"/>
            <a:ext cx="35004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</a:rPr>
              <a:t>Eat some bread.</a:t>
            </a:r>
            <a:endParaRPr lang="en-US" altLang="zh-CN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4160" y="3780473"/>
            <a:ext cx="3495675" cy="584200"/>
          </a:xfrm>
          <a:prstGeom prst="rect">
            <a:avLst/>
          </a:prstGeom>
          <a:solidFill>
            <a:srgbClr val="D6AFAA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</a:rPr>
              <a:t>Drink some milk.</a:t>
            </a:r>
            <a:endParaRPr lang="en-US" altLang="zh-CN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66" name="矩形 1"/>
          <p:cNvSpPr/>
          <p:nvPr/>
        </p:nvSpPr>
        <p:spPr>
          <a:xfrm>
            <a:off x="512763" y="65088"/>
            <a:ext cx="593407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I say you do (</a:t>
            </a:r>
            <a:r>
              <a:rPr lang="zh-CN" altLang="en-US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我说你做</a:t>
            </a:r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</a:t>
            </a:r>
            <a:endParaRPr lang="en-US" altLang="zh-CN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825" y="773113"/>
            <a:ext cx="4692650" cy="1454150"/>
            <a:chOff x="270112" y="867619"/>
            <a:chExt cx="4692318" cy="1454378"/>
          </a:xfrm>
        </p:grpSpPr>
        <p:pic>
          <p:nvPicPr>
            <p:cNvPr id="1747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0112" y="867619"/>
              <a:ext cx="4692318" cy="14543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78" name="矩形 9"/>
            <p:cNvSpPr/>
            <p:nvPr/>
          </p:nvSpPr>
          <p:spPr>
            <a:xfrm>
              <a:off x="937373" y="1278404"/>
              <a:ext cx="352211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Have some eggs.</a:t>
              </a:r>
              <a:endPara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21175" y="1002030"/>
            <a:ext cx="5514340" cy="1812925"/>
            <a:chOff x="4572000" y="643227"/>
            <a:chExt cx="4571999" cy="1813637"/>
          </a:xfrm>
        </p:grpSpPr>
        <p:pic>
          <p:nvPicPr>
            <p:cNvPr id="1747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643227"/>
              <a:ext cx="4571999" cy="1813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76" name="矩形 10"/>
            <p:cNvSpPr/>
            <p:nvPr/>
          </p:nvSpPr>
          <p:spPr>
            <a:xfrm>
              <a:off x="5157416" y="1426446"/>
              <a:ext cx="3591048" cy="5837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Have some juice.</a:t>
              </a:r>
              <a:endPara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599440" y="2682240"/>
            <a:ext cx="6185724" cy="1426210"/>
            <a:chOff x="737710" y="2510260"/>
            <a:chExt cx="4778805" cy="1478320"/>
          </a:xfrm>
        </p:grpSpPr>
        <p:pic>
          <p:nvPicPr>
            <p:cNvPr id="17473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710" y="2510260"/>
              <a:ext cx="4692318" cy="1478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74" name="矩形 11"/>
            <p:cNvSpPr/>
            <p:nvPr/>
          </p:nvSpPr>
          <p:spPr>
            <a:xfrm>
              <a:off x="2016839" y="2874750"/>
              <a:ext cx="3499676" cy="604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Eat some bread.</a:t>
              </a:r>
              <a:endPara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40238" y="3132138"/>
            <a:ext cx="4691062" cy="1454150"/>
            <a:chOff x="5076056" y="2347613"/>
            <a:chExt cx="4692318" cy="1454378"/>
          </a:xfrm>
        </p:grpSpPr>
        <p:pic>
          <p:nvPicPr>
            <p:cNvPr id="17471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76056" y="2347613"/>
              <a:ext cx="4692318" cy="14543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72" name="矩形 12"/>
            <p:cNvSpPr/>
            <p:nvPr/>
          </p:nvSpPr>
          <p:spPr>
            <a:xfrm>
              <a:off x="5799629" y="2782414"/>
              <a:ext cx="349647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Drink some milk.</a:t>
              </a:r>
              <a:endPara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34"/>
          <p:cNvSpPr txBox="1">
            <a:spLocks noChangeArrowheads="1"/>
          </p:cNvSpPr>
          <p:nvPr/>
        </p:nvSpPr>
        <p:spPr bwMode="auto">
          <a:xfrm rot="21319903">
            <a:off x="8066088" y="16271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36"/>
          <p:cNvSpPr txBox="1">
            <a:spLocks noChangeArrowheads="1"/>
          </p:cNvSpPr>
          <p:nvPr/>
        </p:nvSpPr>
        <p:spPr bwMode="auto">
          <a:xfrm rot="16249134">
            <a:off x="5861844" y="131683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37"/>
          <p:cNvSpPr txBox="1">
            <a:spLocks noChangeArrowheads="1"/>
          </p:cNvSpPr>
          <p:nvPr/>
        </p:nvSpPr>
        <p:spPr bwMode="auto">
          <a:xfrm rot="17449134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 rot="16249134">
            <a:off x="6422231" y="1339056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34"/>
          <p:cNvSpPr txBox="1">
            <a:spLocks noChangeArrowheads="1"/>
          </p:cNvSpPr>
          <p:nvPr/>
        </p:nvSpPr>
        <p:spPr bwMode="auto">
          <a:xfrm rot="4149897">
            <a:off x="4464050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 rot="2022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47"/>
          <p:cNvSpPr txBox="1">
            <a:spLocks noChangeArrowheads="1"/>
          </p:cNvSpPr>
          <p:nvPr/>
        </p:nvSpPr>
        <p:spPr bwMode="auto">
          <a:xfrm rot="2142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 rot="16249134">
            <a:off x="6311106" y="211058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32"/>
          <p:cNvSpPr txBox="1">
            <a:spLocks noChangeArrowheads="1"/>
          </p:cNvSpPr>
          <p:nvPr/>
        </p:nvSpPr>
        <p:spPr bwMode="auto">
          <a:xfrm rot="1209897">
            <a:off x="1136650" y="387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36"/>
          <p:cNvSpPr txBox="1">
            <a:spLocks noChangeArrowheads="1"/>
          </p:cNvSpPr>
          <p:nvPr/>
        </p:nvSpPr>
        <p:spPr bwMode="auto">
          <a:xfrm rot="20220000">
            <a:off x="1604963" y="3228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45"/>
          <p:cNvSpPr txBox="1">
            <a:spLocks noChangeArrowheads="1"/>
          </p:cNvSpPr>
          <p:nvPr/>
        </p:nvSpPr>
        <p:spPr bwMode="auto">
          <a:xfrm rot="2022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47"/>
          <p:cNvSpPr txBox="1">
            <a:spLocks noChangeArrowheads="1"/>
          </p:cNvSpPr>
          <p:nvPr/>
        </p:nvSpPr>
        <p:spPr bwMode="auto">
          <a:xfrm rot="1029897">
            <a:off x="268288" y="34337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49"/>
          <p:cNvSpPr txBox="1">
            <a:spLocks noChangeArrowheads="1"/>
          </p:cNvSpPr>
          <p:nvPr/>
        </p:nvSpPr>
        <p:spPr bwMode="auto">
          <a:xfrm rot="21429897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36"/>
          <p:cNvSpPr txBox="1">
            <a:spLocks noChangeArrowheads="1"/>
          </p:cNvSpPr>
          <p:nvPr/>
        </p:nvSpPr>
        <p:spPr bwMode="auto">
          <a:xfrm rot="21429897">
            <a:off x="322263" y="13366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46"/>
          <p:cNvSpPr txBox="1">
            <a:spLocks noChangeArrowheads="1"/>
          </p:cNvSpPr>
          <p:nvPr/>
        </p:nvSpPr>
        <p:spPr bwMode="auto">
          <a:xfrm rot="20220000">
            <a:off x="2687638" y="1316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49"/>
          <p:cNvSpPr txBox="1">
            <a:spLocks noChangeArrowheads="1"/>
          </p:cNvSpPr>
          <p:nvPr/>
        </p:nvSpPr>
        <p:spPr bwMode="auto">
          <a:xfrm rot="2022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50"/>
          <p:cNvSpPr txBox="1">
            <a:spLocks noChangeArrowheads="1"/>
          </p:cNvSpPr>
          <p:nvPr/>
        </p:nvSpPr>
        <p:spPr bwMode="auto">
          <a:xfrm rot="20220000">
            <a:off x="2849563" y="2119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49"/>
          <p:cNvSpPr txBox="1">
            <a:spLocks noChangeArrowheads="1"/>
          </p:cNvSpPr>
          <p:nvPr/>
        </p:nvSpPr>
        <p:spPr bwMode="auto">
          <a:xfrm rot="18419577">
            <a:off x="8108156" y="326628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51"/>
          <p:cNvSpPr txBox="1">
            <a:spLocks noChangeArrowheads="1"/>
          </p:cNvSpPr>
          <p:nvPr/>
        </p:nvSpPr>
        <p:spPr bwMode="auto">
          <a:xfrm rot="1549510">
            <a:off x="8216900" y="3705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46"/>
          <p:cNvSpPr txBox="1">
            <a:spLocks noChangeArrowheads="1"/>
          </p:cNvSpPr>
          <p:nvPr/>
        </p:nvSpPr>
        <p:spPr bwMode="auto">
          <a:xfrm rot="20439237">
            <a:off x="6704013" y="19875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49"/>
          <p:cNvSpPr txBox="1">
            <a:spLocks noChangeArrowheads="1"/>
          </p:cNvSpPr>
          <p:nvPr/>
        </p:nvSpPr>
        <p:spPr bwMode="auto">
          <a:xfrm rot="20439237">
            <a:off x="8021638" y="20669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50"/>
          <p:cNvSpPr txBox="1">
            <a:spLocks noChangeArrowheads="1"/>
          </p:cNvSpPr>
          <p:nvPr/>
        </p:nvSpPr>
        <p:spPr bwMode="auto">
          <a:xfrm rot="20439237">
            <a:off x="7488238" y="19335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51"/>
          <p:cNvSpPr txBox="1">
            <a:spLocks noChangeArrowheads="1"/>
          </p:cNvSpPr>
          <p:nvPr/>
        </p:nvSpPr>
        <p:spPr bwMode="auto">
          <a:xfrm rot="20439237">
            <a:off x="7964488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36"/>
          <p:cNvSpPr txBox="1">
            <a:spLocks noChangeArrowheads="1"/>
          </p:cNvSpPr>
          <p:nvPr/>
        </p:nvSpPr>
        <p:spPr bwMode="auto">
          <a:xfrm rot="2810103">
            <a:off x="3813969" y="173593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37"/>
          <p:cNvSpPr txBox="1">
            <a:spLocks noChangeArrowheads="1"/>
          </p:cNvSpPr>
          <p:nvPr/>
        </p:nvSpPr>
        <p:spPr bwMode="auto">
          <a:xfrm rot="4010103">
            <a:off x="3813969" y="2278856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45"/>
          <p:cNvSpPr txBox="1">
            <a:spLocks noChangeArrowheads="1"/>
          </p:cNvSpPr>
          <p:nvPr/>
        </p:nvSpPr>
        <p:spPr bwMode="auto">
          <a:xfrm rot="2810103">
            <a:off x="4374356" y="1758156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51"/>
          <p:cNvSpPr txBox="1">
            <a:spLocks noChangeArrowheads="1"/>
          </p:cNvSpPr>
          <p:nvPr/>
        </p:nvSpPr>
        <p:spPr bwMode="auto">
          <a:xfrm rot="20439237">
            <a:off x="5599113" y="3219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36"/>
          <p:cNvSpPr txBox="1">
            <a:spLocks noChangeArrowheads="1"/>
          </p:cNvSpPr>
          <p:nvPr/>
        </p:nvSpPr>
        <p:spPr bwMode="auto">
          <a:xfrm rot="2810103">
            <a:off x="1862931" y="273288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46"/>
          <p:cNvSpPr txBox="1">
            <a:spLocks noChangeArrowheads="1"/>
          </p:cNvSpPr>
          <p:nvPr/>
        </p:nvSpPr>
        <p:spPr bwMode="auto">
          <a:xfrm rot="4020000">
            <a:off x="700881" y="196453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47"/>
          <p:cNvSpPr txBox="1">
            <a:spLocks noChangeArrowheads="1"/>
          </p:cNvSpPr>
          <p:nvPr/>
        </p:nvSpPr>
        <p:spPr bwMode="auto">
          <a:xfrm rot="5220000">
            <a:off x="604044" y="31535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32"/>
          <p:cNvSpPr txBox="1">
            <a:spLocks noChangeArrowheads="1"/>
          </p:cNvSpPr>
          <p:nvPr/>
        </p:nvSpPr>
        <p:spPr bwMode="auto">
          <a:xfrm rot="20719261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文本框 47"/>
          <p:cNvSpPr txBox="1">
            <a:spLocks noChangeArrowheads="1"/>
          </p:cNvSpPr>
          <p:nvPr/>
        </p:nvSpPr>
        <p:spPr bwMode="auto">
          <a:xfrm rot="4010103">
            <a:off x="2329656" y="2313781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文本框 51"/>
          <p:cNvSpPr txBox="1">
            <a:spLocks noChangeArrowheads="1"/>
          </p:cNvSpPr>
          <p:nvPr/>
        </p:nvSpPr>
        <p:spPr bwMode="auto">
          <a:xfrm rot="2810103">
            <a:off x="3445669" y="2621756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文本框 36"/>
          <p:cNvSpPr txBox="1">
            <a:spLocks noChangeArrowheads="1"/>
          </p:cNvSpPr>
          <p:nvPr/>
        </p:nvSpPr>
        <p:spPr bwMode="auto">
          <a:xfrm rot="20439237">
            <a:off x="6237288" y="29257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46"/>
          <p:cNvSpPr txBox="1">
            <a:spLocks noChangeArrowheads="1"/>
          </p:cNvSpPr>
          <p:nvPr/>
        </p:nvSpPr>
        <p:spPr bwMode="auto">
          <a:xfrm rot="20439237">
            <a:off x="7167563" y="31623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文本框 50"/>
          <p:cNvSpPr txBox="1">
            <a:spLocks noChangeArrowheads="1"/>
          </p:cNvSpPr>
          <p:nvPr/>
        </p:nvSpPr>
        <p:spPr bwMode="auto">
          <a:xfrm rot="20439237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34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47" name="矩形 2"/>
          <p:cNvSpPr/>
          <p:nvPr/>
        </p:nvSpPr>
        <p:spPr>
          <a:xfrm>
            <a:off x="173038" y="96838"/>
            <a:ext cx="25495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latin typeface="Comic Sans MS" panose="030F0702030302020204" pitchFamily="66" charset="0"/>
                <a:ea typeface="黑体" panose="02010609060101010101" pitchFamily="49" charset="-122"/>
              </a:rPr>
              <a:t>Let’s learn</a:t>
            </a:r>
            <a:endParaRPr lang="en-US" altLang="zh-CN" sz="36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804485"/>
            <a:ext cx="1309909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juice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735717"/>
            <a:ext cx="1309910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egg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4891" y="2800347"/>
            <a:ext cx="1309910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milk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859782"/>
            <a:ext cx="1493983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bread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619250" y="3921125"/>
            <a:ext cx="2312988" cy="1079500"/>
          </a:xfrm>
          <a:prstGeom prst="wedgeRoundRectCallout">
            <a:avLst>
              <a:gd name="adj1" fmla="val -13944"/>
              <a:gd name="adj2" fmla="val -7507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Mum, I’m hungry!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779838" y="596900"/>
            <a:ext cx="2562225" cy="1128713"/>
          </a:xfrm>
          <a:prstGeom prst="wedgeRoundRectCallout">
            <a:avLst>
              <a:gd name="adj1" fmla="val 61136"/>
              <a:gd name="adj2" fmla="val 20918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some bread.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4342"/>
          <p:cNvSpPr txBox="1"/>
          <p:nvPr/>
        </p:nvSpPr>
        <p:spPr>
          <a:xfrm>
            <a:off x="557213" y="830263"/>
            <a:ext cx="8029575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Comic Sans MS" panose="030F0702030302020204" pitchFamily="66" charset="0"/>
              </a:rPr>
              <a:t>    </a:t>
            </a:r>
            <a:r>
              <a:rPr lang="zh-CN" altLang="en-US" sz="32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跟小组内的同伴一起分享你手中的食物</a:t>
            </a:r>
            <a:r>
              <a:rPr lang="en-US" altLang="zh-CN" sz="32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! </a:t>
            </a:r>
            <a:r>
              <a:rPr lang="zh-CN" altLang="en-US" sz="32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用</a:t>
            </a:r>
            <a:r>
              <a:rPr lang="en-US" altLang="zh-CN" sz="32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I’m hungry. Oh, have some…</a:t>
            </a:r>
            <a:r>
              <a:rPr lang="zh-CN" altLang="en-US" sz="32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互相交换和分享你的食物贴纸。</a:t>
            </a:r>
            <a:endParaRPr lang="zh-CN" altLang="en-US" sz="32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3100" y="2619375"/>
            <a:ext cx="5257800" cy="1878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A</a:t>
            </a:r>
            <a:r>
              <a:rPr lang="zh-CN" altLang="en-US" sz="3200" b="1" dirty="0">
                <a:latin typeface="Comic Sans MS" panose="030F0702030302020204" pitchFamily="66" charset="0"/>
              </a:rPr>
              <a:t>：</a:t>
            </a:r>
            <a:r>
              <a:rPr lang="en-US" altLang="zh-CN" sz="3200" b="1" dirty="0">
                <a:latin typeface="Comic Sans MS" panose="030F0702030302020204" pitchFamily="66" charset="0"/>
              </a:rPr>
              <a:t>I’m hungry.</a:t>
            </a:r>
            <a:endParaRPr lang="en-US" altLang="zh-CN" sz="32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B:  </a:t>
            </a:r>
            <a:r>
              <a:rPr lang="zh-CN" altLang="en-US" sz="3200" b="1" dirty="0">
                <a:latin typeface="Comic Sans MS" panose="030F0702030302020204" pitchFamily="66" charset="0"/>
              </a:rPr>
              <a:t>H</a:t>
            </a:r>
            <a:r>
              <a:rPr lang="en-US" altLang="zh-CN" sz="3200" b="1" dirty="0">
                <a:latin typeface="Comic Sans MS" panose="030F0702030302020204" pitchFamily="66" charset="0"/>
              </a:rPr>
              <a:t>ave some</a:t>
            </a:r>
            <a:r>
              <a:rPr lang="zh-CN" altLang="en-US" sz="3200" b="1" dirty="0">
                <a:latin typeface="Comic Sans MS" panose="030F0702030302020204" pitchFamily="66" charset="0"/>
              </a:rPr>
              <a:t> eggs /...</a:t>
            </a:r>
            <a:endParaRPr lang="zh-CN" altLang="en-US" sz="32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A: Thank you .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14394" name="矩形 1"/>
          <p:cNvSpPr/>
          <p:nvPr/>
        </p:nvSpPr>
        <p:spPr>
          <a:xfrm>
            <a:off x="539750" y="50800"/>
            <a:ext cx="25571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Play roles</a:t>
            </a:r>
            <a:endParaRPr lang="en-US" altLang="zh-C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/>
          <p:nvPr/>
        </p:nvSpPr>
        <p:spPr>
          <a:xfrm>
            <a:off x="512763" y="65088"/>
            <a:ext cx="27292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Exercises.</a:t>
            </a:r>
            <a:endParaRPr lang="en-US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9459" name="矩形 3"/>
          <p:cNvSpPr/>
          <p:nvPr/>
        </p:nvSpPr>
        <p:spPr>
          <a:xfrm>
            <a:off x="512763" y="706438"/>
            <a:ext cx="8424862" cy="195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(   ) 1</a:t>
            </a:r>
            <a:r>
              <a:rPr lang="en-US" altLang="zh-CN" sz="32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zh-CN" altLang="en-US" sz="32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当你想请别人吃面包时，你应该说：</a:t>
            </a:r>
            <a:endParaRPr lang="zh-CN" altLang="en-US" sz="32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     A. Have some bread.   </a:t>
            </a:r>
            <a:endParaRPr lang="en-US" altLang="zh-CN" sz="32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     B. Drink some bread.</a:t>
            </a:r>
            <a:endParaRPr lang="zh-CN" altLang="en-US" sz="32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460" name="矩形 4"/>
          <p:cNvSpPr/>
          <p:nvPr/>
        </p:nvSpPr>
        <p:spPr>
          <a:xfrm>
            <a:off x="512763" y="2728913"/>
            <a:ext cx="8255000" cy="195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(   ) 2</a:t>
            </a:r>
            <a:r>
              <a:rPr lang="en-US" altLang="zh-CN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当别人请你吃鸡蛋时，你</a:t>
            </a: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chemeClr val="accent2">
                      <a:alpha val="100000"/>
                    </a:schemeClr>
                  </a:outerShdw>
                </a:effectLst>
                <a:latin typeface="Comic Sans MS" panose="030F0702030302020204" pitchFamily="66" charset="0"/>
              </a:rPr>
              <a:t>应该</a:t>
            </a: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说：</a:t>
            </a:r>
            <a:endParaRPr lang="zh-CN" altLang="en-US" sz="3200" b="1" dirty="0">
              <a:ln w="12700" cmpd="sng">
                <a:noFill/>
                <a:prstDash val="solid"/>
              </a:ln>
              <a:solidFill>
                <a:srgbClr val="FFFFFF"/>
              </a:solidFill>
              <a:effectLst>
                <a:outerShdw dir="5400000" sx="1000" sy="1000" algn="ctr" rotWithShape="0">
                  <a:srgbClr val="FFFFFF">
                    <a:alpha val="10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      A. Have some eggs .     </a:t>
            </a:r>
            <a:endParaRPr lang="en-US" altLang="zh-CN" sz="3200" b="1" dirty="0">
              <a:ln w="12700" cmpd="sng">
                <a:noFill/>
                <a:prstDash val="solid"/>
              </a:ln>
              <a:solidFill>
                <a:srgbClr val="FFFFFF"/>
              </a:solidFill>
              <a:effectLst>
                <a:outerShdw dir="5400000" sx="1000" sy="1000" algn="ctr" rotWithShape="0">
                  <a:srgbClr val="FFFFFF">
                    <a:alpha val="10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905" indent="-344805">
              <a:lnSpc>
                <a:spcPct val="130000"/>
              </a:lnSpc>
            </a:pP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r="5400000" sx="1000" sy="1000" algn="ctr" rotWithShape="0">
                    <a:srgbClr val="FFFFFF">
                      <a:alpha val="100000"/>
                    </a:srgbClr>
                  </a:outerShdw>
                </a:effectLst>
                <a:latin typeface="Comic Sans MS" panose="030F0702030302020204" pitchFamily="66" charset="0"/>
              </a:rPr>
              <a:t>      B. Thank you . </a:t>
            </a:r>
            <a:endParaRPr lang="zh-CN" altLang="en-US" sz="3200" b="1" dirty="0">
              <a:ln w="12700" cmpd="sng">
                <a:noFill/>
                <a:prstDash val="solid"/>
              </a:ln>
              <a:solidFill>
                <a:srgbClr val="FFFFFF"/>
              </a:solidFill>
              <a:effectLst>
                <a:outerShdw dir="5400000" sx="1000" sy="1000" algn="ctr" rotWithShape="0">
                  <a:srgbClr val="FFFFFF">
                    <a:alpha val="10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13" y="784225"/>
            <a:ext cx="546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7713" y="27940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2"/>
          <p:cNvSpPr/>
          <p:nvPr/>
        </p:nvSpPr>
        <p:spPr>
          <a:xfrm>
            <a:off x="236220" y="424498"/>
            <a:ext cx="183197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猜一猜：</a:t>
            </a:r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205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8105" y="1256983"/>
            <a:ext cx="2112963" cy="319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矩形 10"/>
          <p:cNvSpPr/>
          <p:nvPr/>
        </p:nvSpPr>
        <p:spPr>
          <a:xfrm>
            <a:off x="1718310" y="424498"/>
            <a:ext cx="656717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What's in the fridge(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冰箱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)? </a:t>
            </a:r>
            <a:endParaRPr lang="en-US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6" name="TextBox 9"/>
          <p:cNvSpPr txBox="1"/>
          <p:nvPr/>
        </p:nvSpPr>
        <p:spPr>
          <a:xfrm>
            <a:off x="508000" y="93663"/>
            <a:ext cx="25542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en-US" altLang="zh-C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MS UI Gothic" panose="020B0600070205080204" pitchFamily="34" charset="-128"/>
              </a:rPr>
              <a:t>Summary</a:t>
            </a:r>
            <a:endParaRPr lang="en-US" altLang="zh-C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40" y="1902400"/>
            <a:ext cx="1309909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juice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735717"/>
            <a:ext cx="1309910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egg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621" y="2078987"/>
            <a:ext cx="1309910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milk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4443" y="2026027"/>
            <a:ext cx="1493983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bread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973195" y="779145"/>
            <a:ext cx="4761230" cy="876300"/>
          </a:xfrm>
          <a:prstGeom prst="wedgeRoundRectCallout">
            <a:avLst>
              <a:gd name="adj1" fmla="val 27511"/>
              <a:gd name="adj2" fmla="val 6248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some bread.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18135" y="2804795"/>
            <a:ext cx="3142615" cy="798195"/>
          </a:xfrm>
          <a:prstGeom prst="wedgeRoundRectCallout">
            <a:avLst>
              <a:gd name="adj1" fmla="val -18750"/>
              <a:gd name="adj2" fmla="val -6376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I’m hungry!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Box 9"/>
          <p:cNvSpPr txBox="1"/>
          <p:nvPr/>
        </p:nvSpPr>
        <p:spPr>
          <a:xfrm>
            <a:off x="722313" y="252413"/>
            <a:ext cx="2554287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MS UI Gothic" panose="020B0600070205080204" pitchFamily="34" charset="-128"/>
              </a:rPr>
              <a:t>Homework</a:t>
            </a:r>
            <a:endParaRPr lang="en-US" altLang="zh-C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MS UI Gothic" panose="020B0600070205080204" pitchFamily="34" charset="-128"/>
            </a:endParaRPr>
          </a:p>
        </p:txBody>
      </p:sp>
      <p:sp>
        <p:nvSpPr>
          <p:cNvPr id="38914" name="矩形 2"/>
          <p:cNvSpPr/>
          <p:nvPr/>
        </p:nvSpPr>
        <p:spPr>
          <a:xfrm>
            <a:off x="630555" y="1068705"/>
            <a:ext cx="7298055" cy="1383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 1</a:t>
            </a:r>
            <a:r>
              <a:rPr lang="zh-CN" altLang="en-US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、抄写今天学的单词四遍。</a:t>
            </a:r>
            <a:r>
              <a:rPr lang="en-US" altLang="zh-CN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  </a:t>
            </a:r>
            <a:endParaRPr lang="en-US" altLang="zh-CN" sz="2800" b="1" dirty="0">
              <a:latin typeface="Comic Sans MS" panose="030F0702030302020204" pitchFamily="66" charset="0"/>
              <a:ea typeface="楷体_GB2312" panose="0201060903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 2</a:t>
            </a:r>
            <a:r>
              <a:rPr lang="zh-CN" altLang="en-US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、完成</a:t>
            </a:r>
            <a:r>
              <a:rPr lang="en-US" altLang="zh-CN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APP</a:t>
            </a:r>
            <a:r>
              <a:rPr lang="zh-CN" altLang="en-US" sz="2800" b="1" dirty="0">
                <a:latin typeface="Comic Sans MS" panose="030F0702030302020204" pitchFamily="66" charset="0"/>
                <a:ea typeface="楷体_GB2312" panose="02010609030101010101" pitchFamily="49" charset="-122"/>
              </a:rPr>
              <a:t>作业。</a:t>
            </a:r>
            <a:endParaRPr lang="en-US" altLang="zh-CN" sz="2800" b="1" dirty="0">
              <a:latin typeface="Comic Sans MS" panose="030F0702030302020204" pitchFamily="66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075" y="771525"/>
            <a:ext cx="7335838" cy="175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录课学校：</a:t>
            </a:r>
            <a:endParaRPr lang="zh-CN" altLang="en-US" sz="36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defRPr/>
            </a:pPr>
            <a:endParaRPr lang="zh-CN" altLang="en-US" sz="36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弯塘路小学教育集团文华校区</a:t>
            </a:r>
            <a:endParaRPr lang="zh-CN" altLang="en-US" sz="36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0475" y="3133725"/>
            <a:ext cx="36264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</a:t>
            </a:r>
            <a:r>
              <a:rPr lang="zh-CN" altLang="en-US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r>
              <a:rPr lang="zh-CN" altLang="en-US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</a:t>
            </a:r>
            <a:r>
              <a:rPr lang="zh-CN" altLang="en-US" sz="36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</a:t>
            </a:r>
            <a:endParaRPr lang="zh-CN" altLang="en-US" sz="3600" b="1" kern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1"/>
    </mc:Choice>
    <mc:Fallback>
      <p:transition spd="slow" advTm="74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1"/>
          <p:cNvSpPr/>
          <p:nvPr/>
        </p:nvSpPr>
        <p:spPr>
          <a:xfrm>
            <a:off x="1476375" y="555625"/>
            <a:ext cx="727773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What's in the fridge(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冰箱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)? </a:t>
            </a:r>
            <a:endParaRPr lang="en-US" altLang="zh-C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t="9415" r="4906" b="7161"/>
          <a:stretch>
            <a:fillRect/>
          </a:stretch>
        </p:blipFill>
        <p:spPr>
          <a:xfrm>
            <a:off x="1042988" y="1609725"/>
            <a:ext cx="3929062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5942013" y="2101850"/>
            <a:ext cx="9334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egg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84888" y="2944813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蛋</a:t>
            </a:r>
            <a:endParaRPr kumimoji="0" lang="zh-CN" altLang="en-US" sz="36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0" name="EGG619.wav">
            <a:hlinkClick r:id="" action="ppaction://media"/>
          </p:cNvPr>
          <p:cNvPicPr>
            <a:picLocks noRot="1" noChangeAspect="1"/>
          </p:cNvPicPr>
          <p:nvPr>
            <a:wavAudioFile r:embed="rId2" name="EGG.wav"/>
          </p:nvPr>
        </p:nvPicPr>
        <p:blipFill>
          <a:blip r:embed="rId3"/>
          <a:stretch>
            <a:fillRect/>
          </a:stretch>
        </p:blipFill>
        <p:spPr>
          <a:xfrm>
            <a:off x="6891338" y="2116138"/>
            <a:ext cx="738187" cy="73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5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738" y="935038"/>
            <a:ext cx="1766887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300038" y="2781300"/>
            <a:ext cx="2362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 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egg</a:t>
            </a:r>
            <a:endParaRPr lang="en-US" altLang="zh-CN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15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35038"/>
            <a:ext cx="269875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55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150" y="700088"/>
            <a:ext cx="240665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2989263" y="2781300"/>
            <a:ext cx="2743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three</a:t>
            </a:r>
            <a:r>
              <a:rPr lang="zh-CN" altLang="en-US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egg</a:t>
            </a:r>
            <a:r>
              <a:rPr lang="zh-CN" altLang="en-US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</a:t>
            </a:r>
            <a:endParaRPr lang="zh-CN" altLang="en-US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2225" y="27813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some </a:t>
            </a:r>
            <a:r>
              <a:rPr lang="en-US" altLang="zh-CN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egg</a:t>
            </a:r>
            <a:r>
              <a:rPr lang="zh-CN" altLang="en-US" sz="3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</a:t>
            </a:r>
            <a:endParaRPr lang="zh-CN" altLang="en-US" sz="3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33625" y="3716338"/>
            <a:ext cx="4537075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Have</a:t>
            </a:r>
            <a:r>
              <a:rPr lang="en-US" altLang="zh-CN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some eggs!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18" grpId="0"/>
      <p:bldP spid="19" grpId="0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79" name="矩形 1"/>
          <p:cNvSpPr/>
          <p:nvPr/>
        </p:nvSpPr>
        <p:spPr>
          <a:xfrm>
            <a:off x="1294924" y="417513"/>
            <a:ext cx="7057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What's in the fridge(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冰箱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)?</a:t>
            </a:r>
            <a:endParaRPr lang="en-US" altLang="zh-C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090613"/>
            <a:ext cx="3421062" cy="319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949950" y="1833563"/>
            <a:ext cx="12366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juice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11863" y="2643188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果汁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0" name="JUIC619.wav">
            <a:hlinkClick r:id="" action="ppaction://media"/>
          </p:cNvPr>
          <p:cNvPicPr>
            <a:picLocks noRot="1" noChangeAspect="1"/>
          </p:cNvPicPr>
          <p:nvPr>
            <a:wavAudioFile r:embed="rId2" name="JUICE.wav"/>
          </p:nvPr>
        </p:nvPicPr>
        <p:blipFill>
          <a:blip r:embed="rId3"/>
          <a:stretch>
            <a:fillRect/>
          </a:stretch>
        </p:blipFill>
        <p:spPr>
          <a:xfrm>
            <a:off x="7167563" y="1833563"/>
            <a:ext cx="738187" cy="73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e0c81f557dfe27f8473e9c18bba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640" y="633095"/>
            <a:ext cx="2599690" cy="33921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740" y="4025265"/>
            <a:ext cx="3645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orange juice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 descr="483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80" y="1369060"/>
            <a:ext cx="3680460" cy="27755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51500" y="4144645"/>
            <a:ext cx="3645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apple juice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 rot="21300000">
            <a:off x="3176270" y="385445"/>
            <a:ext cx="4960620" cy="768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Have</a:t>
            </a:r>
            <a:r>
              <a:rPr lang="en-US" altLang="zh-CN" sz="4400" b="1" dirty="0">
                <a:latin typeface="Comic Sans MS" panose="030F0702030302020204" pitchFamily="66" charset="0"/>
              </a:rPr>
              <a:t> some </a:t>
            </a:r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juice</a:t>
            </a:r>
            <a:r>
              <a:rPr lang="en-US" altLang="zh-CN" sz="4400" b="1" dirty="0">
                <a:latin typeface="Comic Sans MS" panose="030F0702030302020204" pitchFamily="66" charset="0"/>
              </a:rPr>
              <a:t>!</a:t>
            </a:r>
            <a:endParaRPr lang="en-US" altLang="zh-CN" sz="4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1"/>
          <p:cNvSpPr/>
          <p:nvPr/>
        </p:nvSpPr>
        <p:spPr>
          <a:xfrm>
            <a:off x="1187450" y="490855"/>
            <a:ext cx="6845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What's in the fridge(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冰箱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)? </a:t>
            </a:r>
            <a:endParaRPr lang="en-US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500" y="1419225"/>
            <a:ext cx="2806700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306638" y="1687513"/>
            <a:ext cx="14652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bread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84438" y="2465388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面包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6625" y="3364230"/>
            <a:ext cx="394398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Eat</a:t>
            </a:r>
            <a:r>
              <a:rPr lang="en-US" altLang="zh-CN" sz="3600" b="1" dirty="0">
                <a:latin typeface="Comic Sans MS" panose="030F0702030302020204" pitchFamily="66" charset="0"/>
              </a:rPr>
              <a:t> some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bread</a:t>
            </a:r>
            <a:r>
              <a:rPr lang="en-US" altLang="zh-CN" sz="3600" b="1" dirty="0">
                <a:latin typeface="Comic Sans MS" panose="030F0702030302020204" pitchFamily="66" charset="0"/>
              </a:rPr>
              <a:t>!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pic>
        <p:nvPicPr>
          <p:cNvPr id="8" name="BREA635.wav">
            <a:hlinkClick r:id="" action="ppaction://media"/>
          </p:cNvPr>
          <p:cNvPicPr>
            <a:picLocks noRot="1" noChangeAspect="1"/>
          </p:cNvPicPr>
          <p:nvPr>
            <a:wavAudioFile r:embed="rId2" name="BREAD.wav"/>
          </p:nvPr>
        </p:nvPicPr>
        <p:blipFill>
          <a:blip r:embed="rId3"/>
          <a:stretch>
            <a:fillRect/>
          </a:stretch>
        </p:blipFill>
        <p:spPr>
          <a:xfrm>
            <a:off x="3771900" y="1676400"/>
            <a:ext cx="738188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115" y="1616710"/>
            <a:ext cx="3379470" cy="241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26" name="矩形 1"/>
          <p:cNvSpPr/>
          <p:nvPr/>
        </p:nvSpPr>
        <p:spPr>
          <a:xfrm>
            <a:off x="1403350" y="490538"/>
            <a:ext cx="66294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What's in the fridge(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冰箱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)? </a:t>
            </a:r>
            <a:endParaRPr lang="en-US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 rot="21240000">
            <a:off x="4262755" y="3552190"/>
            <a:ext cx="428434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Drink</a:t>
            </a:r>
            <a:r>
              <a:rPr lang="en-US" altLang="zh-CN" sz="3600" b="1" dirty="0">
                <a:latin typeface="Comic Sans MS" panose="030F0702030302020204" pitchFamily="66" charset="0"/>
              </a:rPr>
              <a:t> some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milk</a:t>
            </a:r>
            <a:r>
              <a:rPr lang="en-US" altLang="zh-CN" sz="3600" b="1" dirty="0">
                <a:latin typeface="Comic Sans MS" panose="030F0702030302020204" pitchFamily="66" charset="0"/>
              </a:rPr>
              <a:t>!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858" b="6306"/>
          <a:stretch>
            <a:fillRect/>
          </a:stretch>
        </p:blipFill>
        <p:spPr>
          <a:xfrm>
            <a:off x="883920" y="1590675"/>
            <a:ext cx="3019425" cy="26816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070918" y="1805305"/>
            <a:ext cx="10509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milk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pic>
        <p:nvPicPr>
          <p:cNvPr id="10" name="MILK635.wav">
            <a:hlinkClick r:id="" action="ppaction://media"/>
          </p:cNvPr>
          <p:cNvPicPr>
            <a:picLocks noRot="1" noChangeAspect="1"/>
          </p:cNvPicPr>
          <p:nvPr>
            <a:wavAudioFile r:embed="rId2" name="MILK.wav"/>
          </p:nvPr>
        </p:nvPicPr>
        <p:blipFill>
          <a:blip r:embed="rId3"/>
          <a:stretch>
            <a:fillRect/>
          </a:stretch>
        </p:blipFill>
        <p:spPr>
          <a:xfrm>
            <a:off x="7294245" y="1718310"/>
            <a:ext cx="738505" cy="821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27750" y="2712403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牛奶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bldLvl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"/>
          <p:cNvSpPr/>
          <p:nvPr/>
        </p:nvSpPr>
        <p:spPr>
          <a:xfrm>
            <a:off x="512763" y="65088"/>
            <a:ext cx="175323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Match.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</p:txBody>
      </p:sp>
      <p:sp>
        <p:nvSpPr>
          <p:cNvPr id="18435" name="Text Box 4"/>
          <p:cNvSpPr txBox="1"/>
          <p:nvPr/>
        </p:nvSpPr>
        <p:spPr>
          <a:xfrm>
            <a:off x="3817938" y="842963"/>
            <a:ext cx="1978025" cy="6492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juice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Text Box 5"/>
          <p:cNvSpPr txBox="1"/>
          <p:nvPr/>
        </p:nvSpPr>
        <p:spPr>
          <a:xfrm>
            <a:off x="3817938" y="1851025"/>
            <a:ext cx="1385887" cy="649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egg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7" name="Text Box 6"/>
          <p:cNvSpPr txBox="1"/>
          <p:nvPr/>
        </p:nvSpPr>
        <p:spPr>
          <a:xfrm>
            <a:off x="3817938" y="2859088"/>
            <a:ext cx="1649412" cy="6492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bread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8" name="Text Box 4"/>
          <p:cNvSpPr txBox="1"/>
          <p:nvPr/>
        </p:nvSpPr>
        <p:spPr>
          <a:xfrm>
            <a:off x="3817938" y="3867150"/>
            <a:ext cx="1978025" cy="649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milk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9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76" t="4858" r="10393" b="6306"/>
          <a:stretch>
            <a:fillRect/>
          </a:stretch>
        </p:blipFill>
        <p:spPr>
          <a:xfrm>
            <a:off x="1062038" y="2898775"/>
            <a:ext cx="1439862" cy="15446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18440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850" y="874713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0" y="2790825"/>
            <a:ext cx="1716088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914400"/>
            <a:ext cx="1765300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Line 16"/>
          <p:cNvSpPr/>
          <p:nvPr/>
        </p:nvSpPr>
        <p:spPr>
          <a:xfrm>
            <a:off x="4989513" y="1238250"/>
            <a:ext cx="1385887" cy="23415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16"/>
          <p:cNvSpPr/>
          <p:nvPr/>
        </p:nvSpPr>
        <p:spPr>
          <a:xfrm flipH="1" flipV="1">
            <a:off x="2444750" y="1779588"/>
            <a:ext cx="1385888" cy="5048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16"/>
          <p:cNvSpPr/>
          <p:nvPr/>
        </p:nvSpPr>
        <p:spPr>
          <a:xfrm flipV="1">
            <a:off x="5191125" y="2047875"/>
            <a:ext cx="1184275" cy="11747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Line 16"/>
          <p:cNvSpPr/>
          <p:nvPr/>
        </p:nvSpPr>
        <p:spPr>
          <a:xfrm flipH="1" flipV="1">
            <a:off x="2454275" y="3746500"/>
            <a:ext cx="1385888" cy="5048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WPS 演示</Application>
  <PresentationFormat>全屏显示(16:9)</PresentationFormat>
  <Paragraphs>266</Paragraphs>
  <Slides>22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Times New Roman</vt:lpstr>
      <vt:lpstr>黑体</vt:lpstr>
      <vt:lpstr>Comic Sans MS</vt:lpstr>
      <vt:lpstr>方正姚体</vt:lpstr>
      <vt:lpstr>MS UI Gothic</vt:lpstr>
      <vt:lpstr>楷体</vt:lpstr>
      <vt:lpstr>微软雅黑</vt:lpstr>
      <vt:lpstr>Arial Unicode MS</vt:lpstr>
      <vt:lpstr>等线</vt:lpstr>
      <vt:lpstr>楷体_GB2312</vt:lpstr>
      <vt:lpstr>Calibri Light</vt:lpstr>
      <vt:lpstr>Office 主题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状元成才路</Company>
  <LinksUpToDate>false</LinksUpToDate>
  <SharedDoc>false</SharedDoc>
  <HyperlinksChanged>false</HyperlinksChanged>
  <AppVersion>14.0000</AppVersion>
  <Manager>状元成才路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状元成才路
声  明
本文件仅用于个人学习、研究或欣赏，以及其他非商业性或非盈利性用途，但同时应遵守著作权法及其他相关法律的规定，不得侵犯本司及相关权利人的合法权利。
除此以外，将本文件任何内容用于其他用途时，应获得授权，如发现未经授权用于商业或盈利用途将追加侵权者的法律责任。
武汉天成贵龙文化传播有限公司
湖北山河律师事务所</dc:description>
  <dc:subject>状元成才路</dc:subject>
  <cp:category>状元成才路</cp:category>
  <cp:lastModifiedBy>Administrator</cp:lastModifiedBy>
  <cp:revision>139</cp:revision>
  <dcterms:created xsi:type="dcterms:W3CDTF">2017-08-03T05:30:00Z</dcterms:created>
  <dcterms:modified xsi:type="dcterms:W3CDTF">2018-12-06T07:41:02Z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