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9" r:id="rId2"/>
    <p:sldId id="256" r:id="rId3"/>
    <p:sldId id="376" r:id="rId4"/>
    <p:sldId id="264" r:id="rId5"/>
    <p:sldId id="263" r:id="rId6"/>
    <p:sldId id="377" r:id="rId7"/>
    <p:sldId id="261" r:id="rId8"/>
    <p:sldId id="305" r:id="rId9"/>
    <p:sldId id="307" r:id="rId10"/>
    <p:sldId id="308" r:id="rId11"/>
    <p:sldId id="306" r:id="rId12"/>
    <p:sldId id="271" r:id="rId13"/>
    <p:sldId id="270" r:id="rId14"/>
    <p:sldId id="269" r:id="rId15"/>
    <p:sldId id="268" r:id="rId16"/>
    <p:sldId id="267" r:id="rId17"/>
    <p:sldId id="266" r:id="rId18"/>
    <p:sldId id="265" r:id="rId19"/>
    <p:sldId id="275" r:id="rId20"/>
    <p:sldId id="274" r:id="rId21"/>
    <p:sldId id="277" r:id="rId22"/>
    <p:sldId id="273" r:id="rId23"/>
    <p:sldId id="282" r:id="rId24"/>
    <p:sldId id="379" r:id="rId25"/>
    <p:sldId id="378" r:id="rId26"/>
    <p:sldId id="281" r:id="rId27"/>
    <p:sldId id="280" r:id="rId28"/>
    <p:sldId id="375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8C731-3296-4C98-9018-2C3135D9772D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68356-D501-4158-AB65-3AC7BFF901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71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0549A-DB66-4ABD-8720-D3B1B74CCB10}" type="datetimeFigureOut">
              <a:rPr lang="zh-CN" altLang="en-US" smtClean="0"/>
              <a:pPr/>
              <a:t>2018/12/24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45FA8-1C6D-4EAA-AB12-B48D5C374B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EBC22-EA77-45CF-82AB-132A26B06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5888"/>
            <a:ext cx="7924800" cy="1179512"/>
          </a:xfrm>
        </p:spPr>
        <p:txBody>
          <a:bodyPr/>
          <a:lstStyle/>
          <a:p>
            <a:pPr>
              <a:defRPr/>
            </a:pPr>
            <a:r>
              <a:rPr kumimoji="1"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教材版本：人教版四年级语文课本上册</a:t>
            </a:r>
            <a:br>
              <a:rPr kumimoji="1"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zh-CN" altLang="en-US" sz="3200" dirty="0"/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77CC6ED0-631F-48A7-9C4E-379AFFCFF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6806" y="2093912"/>
            <a:ext cx="7215187" cy="863600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6600" dirty="0"/>
              <a:t>              </a:t>
            </a:r>
            <a:r>
              <a:rPr lang="en-US" altLang="zh-CN" sz="8600" b="1" dirty="0">
                <a:solidFill>
                  <a:schemeClr val="tx1"/>
                </a:solidFill>
              </a:rPr>
              <a:t>17</a:t>
            </a:r>
            <a:r>
              <a:rPr lang="zh-CN" altLang="en-US" sz="8600" b="1" dirty="0">
                <a:solidFill>
                  <a:schemeClr val="tx1"/>
                </a:solidFill>
              </a:rPr>
              <a:t>长城</a:t>
            </a:r>
          </a:p>
        </p:txBody>
      </p:sp>
      <p:sp>
        <p:nvSpPr>
          <p:cNvPr id="2052" name="文本框 3">
            <a:extLst>
              <a:ext uri="{FF2B5EF4-FFF2-40B4-BE49-F238E27FC236}">
                <a16:creationId xmlns:a16="http://schemas.microsoft.com/office/drawing/2014/main" id="{D8092EBD-D8EE-4656-BD16-19B92BFCB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914400"/>
            <a:ext cx="655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</a:rPr>
              <a:t>录课单元：第五单元</a:t>
            </a:r>
          </a:p>
        </p:txBody>
      </p:sp>
      <p:sp>
        <p:nvSpPr>
          <p:cNvPr id="2053" name="文本框 5">
            <a:extLst>
              <a:ext uri="{FF2B5EF4-FFF2-40B4-BE49-F238E27FC236}">
                <a16:creationId xmlns:a16="http://schemas.microsoft.com/office/drawing/2014/main" id="{C15F0F67-D949-44AE-A5F9-149F02F6A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004" y="5013176"/>
            <a:ext cx="43434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执教教师：黄彩丽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9FDD25-F622-4D62-BAB4-C915E71EDCDD}"/>
              </a:ext>
            </a:extLst>
          </p:cNvPr>
          <p:cNvSpPr txBox="1"/>
          <p:nvPr/>
        </p:nvSpPr>
        <p:spPr>
          <a:xfrm>
            <a:off x="2996207" y="3192603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第一课时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57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1190"/>
            <a:ext cx="39147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781190"/>
            <a:ext cx="39147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57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85926"/>
            <a:ext cx="78009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650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万里长城的风光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928670"/>
            <a:ext cx="421484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857232"/>
            <a:ext cx="431006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857628"/>
            <a:ext cx="4214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857628"/>
            <a:ext cx="4357718" cy="298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4000"/>
              <a:t>逶迤的长城</a:t>
            </a:r>
          </a:p>
        </p:txBody>
      </p:sp>
      <p:pic>
        <p:nvPicPr>
          <p:cNvPr id="84995" name="Picture 3" descr="长城0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2852"/>
            <a:ext cx="9144000" cy="6858000"/>
          </a:xfrm>
          <a:noFill/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192588" y="53006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zh-CN">
              <a:solidFill>
                <a:schemeClr val="tx1"/>
              </a:solidFill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714480" y="428604"/>
            <a:ext cx="56991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800" b="1" dirty="0"/>
              <a:t>图中的长城像什么？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282" y="71414"/>
            <a:ext cx="8715436" cy="1725602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/>
              <a:t>         </a:t>
            </a:r>
            <a:r>
              <a:rPr lang="zh-CN" altLang="en-US" sz="3600" dirty="0"/>
              <a:t>远看长城，它像一条长龙，在崇山峻岭之间蜿蜒盘旋。从东头的山海关到西头的嘉峪关，有一万三千多里。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000372"/>
            <a:ext cx="478634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85926"/>
            <a:ext cx="814393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直接连接符 8"/>
          <p:cNvCxnSpPr/>
          <p:nvPr/>
        </p:nvCxnSpPr>
        <p:spPr>
          <a:xfrm>
            <a:off x="714348" y="1714488"/>
            <a:ext cx="23574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428992" y="714356"/>
            <a:ext cx="52149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85720" y="1214422"/>
            <a:ext cx="21431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9001155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1B8F979-54DB-43F1-BBAF-09CE5CC2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92AF224B-7EBD-4DFD-9910-CA4D9A86A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7350"/>
            <a:ext cx="77724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6600" dirty="0">
                <a:latin typeface="Times New Roman" panose="02020603050405020304" pitchFamily="18" charset="0"/>
              </a:rPr>
              <a:t>        贵港市港北区</a:t>
            </a:r>
            <a:endParaRPr kumimoji="1" lang="en-US" altLang="zh-CN" sz="6600" dirty="0">
              <a:latin typeface="Times New Roman" panose="02020603050405020304" pitchFamily="18" charset="0"/>
            </a:endParaRPr>
          </a:p>
          <a:p>
            <a:pPr eaLnBrk="1" hangingPunct="1"/>
            <a:r>
              <a:rPr kumimoji="1" lang="zh-CN" altLang="en-US" sz="6600" dirty="0">
                <a:latin typeface="Times New Roman" panose="02020603050405020304" pitchFamily="18" charset="0"/>
              </a:rPr>
              <a:t>    西江中心小学录制</a:t>
            </a:r>
          </a:p>
          <a:p>
            <a:pPr eaLnBrk="1" hangingPunct="1">
              <a:spcBef>
                <a:spcPct val="20000"/>
              </a:spcBef>
            </a:pPr>
            <a:endParaRPr lang="zh-CN" altLang="en-US" sz="3200" b="1" dirty="0"/>
          </a:p>
          <a:p>
            <a:pPr eaLnBrk="1" hangingPunct="1"/>
            <a:endParaRPr lang="en-US" altLang="zh-CN" sz="3200" b="1" dirty="0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D4D20932-6206-4EB4-B414-DF689FD89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03900"/>
            <a:ext cx="82073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600" b="1">
              <a:solidFill>
                <a:srgbClr val="3333FF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altLang="zh-CN" b="1">
              <a:solidFill>
                <a:srgbClr val="3333FF"/>
              </a:solidFill>
            </a:endParaRPr>
          </a:p>
        </p:txBody>
      </p:sp>
      <p:sp>
        <p:nvSpPr>
          <p:cNvPr id="28677" name="文本框 1">
            <a:extLst>
              <a:ext uri="{FF2B5EF4-FFF2-40B4-BE49-F238E27FC236}">
                <a16:creationId xmlns:a16="http://schemas.microsoft.com/office/drawing/2014/main" id="{6B6BA2AA-49C6-4568-8BB6-6CD5A1A76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184525"/>
            <a:ext cx="365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3600" dirty="0">
                <a:latin typeface="Times New Roman" panose="02020603050405020304" pitchFamily="18" charset="0"/>
              </a:rPr>
              <a:t>2018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年</a:t>
            </a:r>
            <a:r>
              <a:rPr kumimoji="1" lang="en-US" altLang="zh-CN" sz="3600" dirty="0">
                <a:latin typeface="Times New Roman" panose="02020603050405020304" pitchFamily="18" charset="0"/>
              </a:rPr>
              <a:t>11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月</a:t>
            </a:r>
            <a:r>
              <a:rPr kumimoji="1" lang="en-US" altLang="zh-CN" sz="3600" dirty="0">
                <a:latin typeface="Times New Roman" panose="02020603050405020304" pitchFamily="18" charset="0"/>
              </a:rPr>
              <a:t>13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387936997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127750" y="476250"/>
            <a:ext cx="30162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993300"/>
                </a:solidFill>
                <a:ea typeface="黑体" pitchFamily="49" charset="-122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altLang="zh-CN" sz="6000">
                <a:solidFill>
                  <a:srgbClr val="993300"/>
                </a:solidFill>
                <a:ea typeface="华文彩云" pitchFamily="2" charset="-122"/>
              </a:rPr>
              <a:t> </a:t>
            </a:r>
            <a:r>
              <a:rPr lang="zh-CN" altLang="en-US" sz="6000">
                <a:solidFill>
                  <a:srgbClr val="993300"/>
                </a:solidFill>
                <a:ea typeface="华文彩云" pitchFamily="2" charset="-122"/>
              </a:rPr>
              <a:t>长    城</a:t>
            </a:r>
          </a:p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993300"/>
                </a:solidFill>
              </a:rPr>
              <a:t>                                         </a:t>
            </a:r>
          </a:p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993300"/>
                </a:solidFill>
              </a:rPr>
              <a:t>                                           </a:t>
            </a:r>
            <a:endParaRPr lang="zh-CN" altLang="en-US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39750" y="692150"/>
            <a:ext cx="669607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1" dirty="0">
                <a:solidFill>
                  <a:srgbClr val="121218"/>
                </a:solidFill>
                <a:latin typeface="Arial" pitchFamily="34" charset="0"/>
                <a:ea typeface="隶书" pitchFamily="49" charset="-122"/>
              </a:rPr>
              <a:t>长城是古代华夏民族战略防御的屏障，是劳动人民几千年来勤劳和智慧的结晶，是中华民族创造伟大的里程碑，是中华民族文明与进步的丰碑</a:t>
            </a:r>
            <a:r>
              <a:rPr lang="en-US" altLang="zh-CN" sz="5400" b="1" dirty="0">
                <a:solidFill>
                  <a:srgbClr val="121218"/>
                </a:solidFill>
                <a:latin typeface="Arial" pitchFamily="34" charset="0"/>
                <a:ea typeface="隶书" pitchFamily="49" charset="-122"/>
              </a:rPr>
              <a:t>.</a:t>
            </a:r>
            <a:endParaRPr lang="zh-CN" altLang="en-US" sz="5400" b="1" dirty="0">
              <a:solidFill>
                <a:srgbClr val="121218"/>
              </a:solidFill>
              <a:latin typeface="Arial" pitchFamily="34" charset="0"/>
              <a:ea typeface="隶书" pitchFamily="49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33CC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9600" b="1" dirty="0">
                <a:solidFill>
                  <a:srgbClr val="FF0000"/>
                </a:solidFill>
                <a:ea typeface="楷体_GB2312" pitchFamily="49" charset="-122"/>
              </a:rPr>
              <a:t>崇→宗    嘉→喜</a:t>
            </a:r>
          </a:p>
          <a:p>
            <a:pPr>
              <a:spcBef>
                <a:spcPct val="50000"/>
              </a:spcBef>
            </a:pPr>
            <a:r>
              <a:rPr lang="zh-CN" altLang="en-US" sz="9600" b="1" dirty="0">
                <a:solidFill>
                  <a:srgbClr val="FF0000"/>
                </a:solidFill>
                <a:ea typeface="楷体_GB2312" pitchFamily="49" charset="-122"/>
              </a:rPr>
              <a:t>峪→浴    砖→传</a:t>
            </a:r>
          </a:p>
          <a:p>
            <a:pPr>
              <a:spcBef>
                <a:spcPct val="50000"/>
              </a:spcBef>
            </a:pPr>
            <a:r>
              <a:rPr lang="zh-CN" altLang="en-US" sz="9600" b="1" dirty="0">
                <a:solidFill>
                  <a:srgbClr val="FF0000"/>
                </a:solidFill>
                <a:ea typeface="楷体_GB2312" pitchFamily="49" charset="-122"/>
              </a:rPr>
              <a:t>垛</a:t>
            </a:r>
            <a:r>
              <a:rPr lang="zh-CN" altLang="en-US" sz="6600" b="1" dirty="0">
                <a:solidFill>
                  <a:schemeClr val="tx1"/>
                </a:solidFill>
                <a:ea typeface="楷体_GB2312" pitchFamily="49" charset="-122"/>
              </a:rPr>
              <a:t> </a:t>
            </a:r>
            <a:r>
              <a:rPr lang="zh-CN" altLang="en-US" sz="9600" b="1" dirty="0">
                <a:solidFill>
                  <a:srgbClr val="FF0000"/>
                </a:solidFill>
                <a:ea typeface="楷体_GB2312" pitchFamily="49" charset="-122"/>
              </a:rPr>
              <a:t>→躲   瞭→潦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57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3" y="1728802"/>
            <a:ext cx="38957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402" y="1709752"/>
            <a:ext cx="39052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57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57364"/>
            <a:ext cx="39052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78" y="1881203"/>
            <a:ext cx="390525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148</Words>
  <Application>Microsoft Office PowerPoint</Application>
  <PresentationFormat>全屏显示(4:3)</PresentationFormat>
  <Paragraphs>20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3" baseType="lpstr">
      <vt:lpstr>等线</vt:lpstr>
      <vt:lpstr>Arial</vt:lpstr>
      <vt:lpstr>Calibri</vt:lpstr>
      <vt:lpstr>Times New Roman</vt:lpstr>
      <vt:lpstr>Office 主题</vt:lpstr>
      <vt:lpstr>教材版本：人教版四年级语文课本上册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万里长城的风光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逶迤的长城</vt:lpstr>
      <vt:lpstr>         远看长城，它像一条长龙，在崇山峻岭之间蜿蜒盘旋。从东头的山海关到西头的嘉峪关，有一万三千多里。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PC</dc:creator>
  <cp:lastModifiedBy>Administrator</cp:lastModifiedBy>
  <cp:revision>36</cp:revision>
  <dcterms:created xsi:type="dcterms:W3CDTF">2018-10-15T07:09:33Z</dcterms:created>
  <dcterms:modified xsi:type="dcterms:W3CDTF">2018-12-24T01:21:03Z</dcterms:modified>
</cp:coreProperties>
</file>