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02" r:id="rId2"/>
    <p:sldId id="395" r:id="rId3"/>
    <p:sldId id="396" r:id="rId4"/>
    <p:sldId id="365" r:id="rId5"/>
    <p:sldId id="397" r:id="rId6"/>
    <p:sldId id="387" r:id="rId7"/>
    <p:sldId id="398" r:id="rId8"/>
    <p:sldId id="305" r:id="rId9"/>
    <p:sldId id="401" r:id="rId10"/>
    <p:sldId id="390" r:id="rId11"/>
    <p:sldId id="317" r:id="rId12"/>
    <p:sldId id="381" r:id="rId13"/>
    <p:sldId id="400" r:id="rId14"/>
    <p:sldId id="391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/>
    <p:restoredTop sz="94660"/>
  </p:normalViewPr>
  <p:slideViewPr>
    <p:cSldViewPr showGuides="1">
      <p:cViewPr varScale="1">
        <p:scale>
          <a:sx n="84" d="100"/>
          <a:sy n="84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zh-CN" sz="1200" dirty="0"/>
              <a:pPr lvl="0" algn="r" eaLnBrk="1" hangingPunct="1">
                <a:buChar char="•"/>
              </a:pPr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Char char="•"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1692275" y="1557338"/>
            <a:ext cx="642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C00000"/>
                </a:solidFill>
                <a:latin typeface="Calibri" pitchFamily="34" charset="0"/>
              </a:rPr>
              <a:t>录课单元：第三单元   小数除法</a:t>
            </a:r>
          </a:p>
        </p:txBody>
      </p:sp>
      <p:sp>
        <p:nvSpPr>
          <p:cNvPr id="4099" name="TextBox 16"/>
          <p:cNvSpPr txBox="1">
            <a:spLocks noChangeArrowheads="1"/>
          </p:cNvSpPr>
          <p:nvPr/>
        </p:nvSpPr>
        <p:spPr bwMode="auto">
          <a:xfrm>
            <a:off x="2428860" y="2857496"/>
            <a:ext cx="5162569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6000" b="1" dirty="0" smtClean="0">
                <a:solidFill>
                  <a:srgbClr val="7030A0"/>
                </a:solidFill>
                <a:latin typeface="Calibri" pitchFamily="34" charset="0"/>
              </a:rPr>
              <a:t>商的近似数</a:t>
            </a:r>
            <a:endParaRPr lang="zh-CN" altLang="en-US" sz="6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547813" y="765175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教材版本：人教版五年级数学课本上册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835150" y="4724400"/>
            <a:ext cx="662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None/>
              <a:defRPr/>
            </a:pPr>
            <a:r>
              <a:rPr lang="zh-CN" altLang="en-US" sz="2800" b="1" dirty="0">
                <a:latin typeface="+mj-ea"/>
                <a:ea typeface="+mj-ea"/>
              </a:rPr>
              <a:t> 桂平市西山镇中心小学   李洁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1403350" y="1700213"/>
            <a:ext cx="25923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4.62÷5.3</a:t>
            </a: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≈</a:t>
            </a: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5003800" y="1700213"/>
            <a:ext cx="25209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2.75÷0.43</a:t>
            </a: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≈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258888" y="322263"/>
            <a:ext cx="468153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用竖式计算。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042988" y="1052513"/>
            <a:ext cx="468153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）保留两位小数。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1198563" y="2532063"/>
            <a:ext cx="2293937" cy="609600"/>
            <a:chOff x="1198510" y="2532246"/>
            <a:chExt cx="2293370" cy="608722"/>
          </a:xfrm>
        </p:grpSpPr>
        <p:grpSp>
          <p:nvGrpSpPr>
            <p:cNvPr id="12351" name="组合 20"/>
            <p:cNvGrpSpPr/>
            <p:nvPr/>
          </p:nvGrpSpPr>
          <p:grpSpPr>
            <a:xfrm>
              <a:off x="1474601" y="2563547"/>
              <a:ext cx="2017279" cy="432048"/>
              <a:chOff x="1474601" y="2563547"/>
              <a:chExt cx="2017279" cy="432048"/>
            </a:xfrm>
          </p:grpSpPr>
          <p:cxnSp>
            <p:nvCxnSpPr>
              <p:cNvPr id="12354" name="直接连接符 18"/>
              <p:cNvCxnSpPr/>
              <p:nvPr/>
            </p:nvCxnSpPr>
            <p:spPr>
              <a:xfrm>
                <a:off x="1979712" y="2636912"/>
                <a:ext cx="151216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20" name="弧形 19"/>
              <p:cNvSpPr/>
              <p:nvPr/>
            </p:nvSpPr>
            <p:spPr bwMode="auto">
              <a:xfrm rot="3451115">
                <a:off x="1547138" y="2491481"/>
                <a:ext cx="431178" cy="576119"/>
              </a:xfrm>
              <a:prstGeom prst="arc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352" name="Text Box 11"/>
            <p:cNvSpPr txBox="1">
              <a:spLocks noChangeArrowheads="1"/>
            </p:cNvSpPr>
            <p:nvPr/>
          </p:nvSpPr>
          <p:spPr bwMode="auto">
            <a:xfrm>
              <a:off x="1979367" y="2556024"/>
              <a:ext cx="1296666" cy="584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marR="0" indent="-51435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4.6 2</a:t>
              </a:r>
              <a:endPara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53" name="Text Box 11"/>
            <p:cNvSpPr txBox="1">
              <a:spLocks noChangeArrowheads="1"/>
            </p:cNvSpPr>
            <p:nvPr/>
          </p:nvSpPr>
          <p:spPr bwMode="auto">
            <a:xfrm>
              <a:off x="1198510" y="2532246"/>
              <a:ext cx="863387" cy="584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marR="0" indent="-51435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5.3</a:t>
              </a:r>
              <a:endPara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522413" y="2792413"/>
            <a:ext cx="71437" cy="215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>
            <a:off x="2295525" y="2830513"/>
            <a:ext cx="73025" cy="215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44763" y="2547938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28863" y="2143125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55875" y="2128838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67000" y="2154238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49538" y="2924175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79613" y="2924175"/>
            <a:ext cx="8636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4 2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979613" y="3446463"/>
            <a:ext cx="15128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55888" y="3490913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306638" y="3494088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965450" y="3490913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65450" y="2151063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965450" y="3860800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11400" y="3860800"/>
            <a:ext cx="8636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3 7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124075" y="4365625"/>
            <a:ext cx="15113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955925" y="4414838"/>
            <a:ext cx="3587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9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276600" y="4429125"/>
            <a:ext cx="358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65488" y="2154238"/>
            <a:ext cx="3587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276600" y="4797425"/>
            <a:ext cx="358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33700" y="4797425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95513" y="5300663"/>
            <a:ext cx="15128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276600" y="5292725"/>
            <a:ext cx="358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965450" y="5300663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Text Box 11"/>
          <p:cNvSpPr txBox="1"/>
          <p:nvPr/>
        </p:nvSpPr>
        <p:spPr>
          <a:xfrm>
            <a:off x="3419475" y="1700213"/>
            <a:ext cx="11525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0.87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55"/>
          <p:cNvGrpSpPr/>
          <p:nvPr/>
        </p:nvGrpSpPr>
        <p:grpSpPr>
          <a:xfrm>
            <a:off x="4716463" y="2708275"/>
            <a:ext cx="3168650" cy="609600"/>
            <a:chOff x="838470" y="2532246"/>
            <a:chExt cx="3168352" cy="608722"/>
          </a:xfrm>
        </p:grpSpPr>
        <p:grpSp>
          <p:nvGrpSpPr>
            <p:cNvPr id="12346" name="组合 56"/>
            <p:cNvGrpSpPr/>
            <p:nvPr/>
          </p:nvGrpSpPr>
          <p:grpSpPr>
            <a:xfrm>
              <a:off x="1474601" y="2563547"/>
              <a:ext cx="2532221" cy="432048"/>
              <a:chOff x="1474601" y="2563547"/>
              <a:chExt cx="2532221" cy="432048"/>
            </a:xfrm>
          </p:grpSpPr>
          <p:cxnSp>
            <p:nvCxnSpPr>
              <p:cNvPr id="12349" name="直接连接符 59"/>
              <p:cNvCxnSpPr/>
              <p:nvPr/>
            </p:nvCxnSpPr>
            <p:spPr>
              <a:xfrm>
                <a:off x="1990598" y="2643604"/>
                <a:ext cx="201622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61" name="弧形 60"/>
              <p:cNvSpPr/>
              <p:nvPr/>
            </p:nvSpPr>
            <p:spPr bwMode="auto">
              <a:xfrm rot="3451115">
                <a:off x="1547513" y="2491436"/>
                <a:ext cx="431178" cy="576209"/>
              </a:xfrm>
              <a:prstGeom prst="arc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347" name="Text Box 11"/>
            <p:cNvSpPr txBox="1">
              <a:spLocks noChangeArrowheads="1"/>
            </p:cNvSpPr>
            <p:nvPr/>
          </p:nvSpPr>
          <p:spPr bwMode="auto">
            <a:xfrm>
              <a:off x="1979775" y="2556025"/>
              <a:ext cx="1296866" cy="584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marR="0" indent="-51435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2.7 5</a:t>
              </a:r>
              <a:endPara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48" name="Text Box 11"/>
            <p:cNvSpPr txBox="1">
              <a:spLocks noChangeArrowheads="1"/>
            </p:cNvSpPr>
            <p:nvPr/>
          </p:nvSpPr>
          <p:spPr bwMode="auto">
            <a:xfrm>
              <a:off x="838470" y="2532246"/>
              <a:ext cx="1223847" cy="584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marR="0" indent="-51435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>
                  <a:latin typeface="+mj-lt"/>
                  <a:ea typeface="宋体" panose="02010600030101010101" pitchFamily="2" charset="-122"/>
                  <a:cs typeface="+mn-cs"/>
                </a:rPr>
                <a:t>0.34</a:t>
              </a:r>
              <a:endPara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5043488" y="2968625"/>
            <a:ext cx="71437" cy="215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" name="直接连接符 62"/>
          <p:cNvCxnSpPr/>
          <p:nvPr/>
        </p:nvCxnSpPr>
        <p:spPr>
          <a:xfrm>
            <a:off x="6173788" y="3008313"/>
            <a:ext cx="71437" cy="2159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764338" y="2724150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764338" y="2305050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545263" y="2332038"/>
            <a:ext cx="358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527800" y="3101975"/>
            <a:ext cx="358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857875" y="3101975"/>
            <a:ext cx="863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2 7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5795963" y="3644900"/>
            <a:ext cx="20891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534150" y="3667125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43713" y="3667125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875463" y="2327275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175500" y="2328863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142163" y="3667125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164388" y="4019550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537325" y="4019550"/>
            <a:ext cx="8651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2 7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5867400" y="4581525"/>
            <a:ext cx="20891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181850" y="4554538"/>
            <a:ext cx="3603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865938" y="4548188"/>
            <a:ext cx="3587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491413" y="4564063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473950" y="2332038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2525" y="4908550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875463" y="4908550"/>
            <a:ext cx="8651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2 7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>
            <a:off x="5867400" y="5445125"/>
            <a:ext cx="20891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7524750" y="5437188"/>
            <a:ext cx="360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Text Box 11"/>
          <p:cNvSpPr txBox="1"/>
          <p:nvPr/>
        </p:nvSpPr>
        <p:spPr>
          <a:xfrm>
            <a:off x="7308850" y="1700213"/>
            <a:ext cx="115093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8.09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2" grpId="0"/>
      <p:bldP spid="54" grpId="0"/>
      <p:bldP spid="55" grpId="0"/>
      <p:bldP spid="64" grpId="0"/>
      <p:bldP spid="66" grpId="0"/>
      <p:bldP spid="67" grpId="0"/>
      <p:bldP spid="68" grpId="0"/>
      <p:bldP spid="69" grpId="0"/>
      <p:bldP spid="71" grpId="0"/>
      <p:bldP spid="73" grpId="0"/>
      <p:bldP spid="80" grpId="0"/>
      <p:bldP spid="90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276225" y="908050"/>
            <a:ext cx="8135938" cy="1584325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教材第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36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页练习八第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题。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a typeface="楷体_GB2312" pitchFamily="49" charset="-122"/>
              </a:rPr>
              <a:t/>
            </a:r>
            <a:br>
              <a:rPr lang="en-US" altLang="zh-CN" sz="3200" dirty="0">
                <a:solidFill>
                  <a:srgbClr val="C00000"/>
                </a:solidFill>
                <a:ea typeface="楷体_GB2312" pitchFamily="49" charset="-122"/>
              </a:rPr>
            </a:br>
            <a:r>
              <a:rPr lang="en-US" altLang="zh-CN" sz="3200" dirty="0">
                <a:solidFill>
                  <a:schemeClr val="tx1"/>
                </a:solidFill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</a:rPr>
              <a:t>求出下面各题中商的近似值。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193165" y="2761933"/>
            <a:ext cx="4083685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）保留一位小数。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4.8÷2.3          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93165" y="4084320"/>
            <a:ext cx="4083685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）保留两位小数。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3.81÷7         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53398" y="3412490"/>
            <a:ext cx="137001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≈</a:t>
            </a:r>
            <a:r>
              <a:rPr kumimoji="0" lang="en-US" altLang="zh-CN" sz="32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20. 9</a:t>
            </a:r>
            <a:endParaRPr kumimoji="0" lang="zh-CN" altLang="en-US" sz="3200" b="1" kern="1200" cap="none" spc="0" normalizeH="0" baseline="0" noProof="0" dirty="0">
              <a:solidFill>
                <a:srgbClr val="C0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10840" y="4819968"/>
            <a:ext cx="15128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≈</a:t>
            </a:r>
            <a:r>
              <a:rPr kumimoji="0" lang="en-US" altLang="zh-CN" sz="32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0.54</a:t>
            </a:r>
            <a:endParaRPr kumimoji="0" lang="zh-CN" altLang="en-US" sz="3200" b="1" kern="1200" cap="none" spc="0" normalizeH="0" baseline="0" noProof="0" dirty="0">
              <a:solidFill>
                <a:srgbClr val="C0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3"/>
          <p:cNvSpPr txBox="1">
            <a:spLocks noChangeArrowheads="1"/>
          </p:cNvSpPr>
          <p:nvPr/>
        </p:nvSpPr>
        <p:spPr bwMode="auto">
          <a:xfrm>
            <a:off x="1042988" y="908050"/>
            <a:ext cx="7345363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一支铺路队正在铺一段公路。上午工作</a:t>
            </a: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3.5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小时，铺了</a:t>
            </a: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164.9m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；下午工作</a:t>
            </a: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4.5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小时，铺</a:t>
            </a:r>
            <a:endParaRPr kumimoji="0" lang="en-US" altLang="zh-CN" sz="2800" b="1" kern="1200" cap="none" spc="0" normalizeH="0" baseline="0" noProof="0" dirty="0">
              <a:latin typeface="+mj-lt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了</a:t>
            </a: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206.7m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pic>
        <p:nvPicPr>
          <p:cNvPr id="2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2133600"/>
            <a:ext cx="3024187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15" descr="男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2349500"/>
            <a:ext cx="1360487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圆角矩形标注 47"/>
          <p:cNvSpPr>
            <a:spLocks noChangeArrowheads="1"/>
          </p:cNvSpPr>
          <p:nvPr/>
        </p:nvSpPr>
        <p:spPr bwMode="auto">
          <a:xfrm>
            <a:off x="2124075" y="2420938"/>
            <a:ext cx="2735263" cy="720725"/>
          </a:xfrm>
          <a:prstGeom prst="wedgeRoundRectCallout">
            <a:avLst>
              <a:gd name="adj1" fmla="val -56560"/>
              <a:gd name="adj2" fmla="val 35458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是上午铺路的速度快，还是下午铺路的速度快？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835150" y="3770313"/>
            <a:ext cx="42497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164.9÷3.5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≈</a:t>
            </a: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47.11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m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908175" y="4292600"/>
            <a:ext cx="4248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206.7÷4.5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≈</a:t>
            </a: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45.93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m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908175" y="4778375"/>
            <a:ext cx="4248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47.11</a:t>
            </a: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＞</a:t>
            </a:r>
            <a:r>
              <a:rPr kumimoji="0" lang="en-US" altLang="zh-CN" sz="2800" b="1" kern="1200" cap="none" spc="0" normalizeH="0" baseline="0" noProof="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45.93</a:t>
            </a:r>
            <a:endParaRPr kumimoji="0" lang="zh-CN" altLang="en-US" sz="2800" b="1" kern="1200" cap="none" spc="0" normalizeH="0" baseline="0" noProof="0" dirty="0">
              <a:solidFill>
                <a:srgbClr val="C0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908175" y="5373688"/>
            <a:ext cx="4248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+mn-cs"/>
              </a:rPr>
              <a:t>答：上午铺路的速度快。</a:t>
            </a:r>
          </a:p>
        </p:txBody>
      </p:sp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946785" y="88265"/>
            <a:ext cx="7009765" cy="1029335"/>
          </a:xfrm>
        </p:spPr>
        <p:txBody>
          <a:bodyPr vert="horz" wrap="square" lIns="91440" tIns="45720" rIns="91440" bIns="45720" anchor="ctr"/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教材第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36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页练习八第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题。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16013" y="1700213"/>
          <a:ext cx="7272808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584176"/>
                <a:gridCol w="1494166"/>
                <a:gridCol w="1818202"/>
              </a:tblGrid>
              <a:tr h="1152128"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保留一位小数</a:t>
                      </a:r>
                      <a:endParaRPr lang="zh-CN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保留两位小数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保留三</a:t>
                      </a:r>
                      <a:endParaRPr lang="en-US" altLang="zh-CN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位小数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7203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40÷14</a:t>
                      </a:r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0949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26.37÷31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</a:rPr>
                        <a:t>45.5÷38</a:t>
                      </a:r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79838" y="2974975"/>
            <a:ext cx="863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2.9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92725" y="2970213"/>
            <a:ext cx="10795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2.86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04025" y="2997200"/>
            <a:ext cx="14398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2.857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79838" y="3573463"/>
            <a:ext cx="8636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0.9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4163" y="3573463"/>
            <a:ext cx="10795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0.85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04025" y="3573463"/>
            <a:ext cx="14398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0.851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79838" y="4238625"/>
            <a:ext cx="863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1.2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57813" y="4219575"/>
            <a:ext cx="10795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1.20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15138" y="4222750"/>
            <a:ext cx="14398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1.197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066800" y="498475"/>
            <a:ext cx="7009765" cy="1029335"/>
          </a:xfrm>
        </p:spPr>
        <p:txBody>
          <a:bodyPr vert="horz" wrap="square" lIns="91440" tIns="45720" rIns="91440" bIns="45720" anchor="ctr"/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教材第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36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页练习八第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  <a:ea typeface="楷体_GB2312" pitchFamily="49" charset="-122"/>
              </a:rPr>
              <a:t>题。</a:t>
            </a:r>
            <a:r>
              <a:rPr lang="en-US" altLang="zh-CN" sz="3200" b="1" dirty="0">
                <a:solidFill>
                  <a:srgbClr val="C00000"/>
                </a:solidFill>
                <a:ea typeface="楷体_GB2312" pitchFamily="49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/>
          <p:nvPr/>
        </p:nvSpPr>
        <p:spPr>
          <a:xfrm>
            <a:off x="827088" y="692150"/>
            <a:ext cx="76327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3. </a:t>
            </a:r>
            <a:r>
              <a:rPr lang="zh-CN" altLang="en-US" sz="2800" b="1" dirty="0">
                <a:latin typeface="Arial" panose="020B0604020202020204" pitchFamily="34" charset="0"/>
              </a:rPr>
              <a:t>同学们布置教室</a:t>
            </a:r>
            <a:r>
              <a:rPr lang="en-US" altLang="zh-CN" sz="2800" b="1" dirty="0"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</a:rPr>
              <a:t>班长用</a:t>
            </a:r>
            <a:r>
              <a:rPr lang="en-US" altLang="zh-CN" sz="2800" b="1" dirty="0">
                <a:latin typeface="Arial" panose="020B0604020202020204" pitchFamily="34" charset="0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</a:rPr>
              <a:t>元钱买来</a:t>
            </a:r>
            <a:r>
              <a:rPr lang="en-US" altLang="zh-CN" sz="2800" b="1" dirty="0">
                <a:latin typeface="Arial" panose="020B0604020202020204" pitchFamily="34" charset="0"/>
              </a:rPr>
              <a:t>33</a:t>
            </a:r>
            <a:r>
              <a:rPr lang="zh-CN" altLang="en-US" sz="2800" b="1" dirty="0">
                <a:latin typeface="Arial" panose="020B0604020202020204" pitchFamily="34" charset="0"/>
              </a:rPr>
              <a:t>个气球</a:t>
            </a:r>
            <a:r>
              <a:rPr lang="en-US" altLang="zh-CN" sz="2800" b="1" dirty="0">
                <a:latin typeface="Arial" panose="020B0604020202020204" pitchFamily="34" charset="0"/>
              </a:rPr>
              <a:t>,</a:t>
            </a:r>
          </a:p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</a:rPr>
              <a:t>每个气球大约多少钱</a:t>
            </a:r>
            <a:r>
              <a:rPr lang="en-US" altLang="zh-CN" sz="2800" b="1" dirty="0">
                <a:latin typeface="Arial" panose="020B0604020202020204" pitchFamily="34" charset="0"/>
              </a:rPr>
              <a:t>?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2771775" y="2043113"/>
            <a:ext cx="18716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5÷33=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2051050" y="3081338"/>
            <a:ext cx="1844675" cy="542925"/>
            <a:chOff x="590634" y="2905780"/>
            <a:chExt cx="1843785" cy="542384"/>
          </a:xfrm>
        </p:grpSpPr>
        <p:grpSp>
          <p:nvGrpSpPr>
            <p:cNvPr id="14369" name="组合 18"/>
            <p:cNvGrpSpPr/>
            <p:nvPr/>
          </p:nvGrpSpPr>
          <p:grpSpPr>
            <a:xfrm>
              <a:off x="662643" y="2986455"/>
              <a:ext cx="1771776" cy="387173"/>
              <a:chOff x="2963025" y="3052775"/>
              <a:chExt cx="2538133" cy="597091"/>
            </a:xfrm>
          </p:grpSpPr>
          <p:cxnSp>
            <p:nvCxnSpPr>
              <p:cNvPr id="14372" name="直接连接符 22"/>
              <p:cNvCxnSpPr/>
              <p:nvPr/>
            </p:nvCxnSpPr>
            <p:spPr>
              <a:xfrm>
                <a:off x="3644345" y="3052775"/>
                <a:ext cx="185681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24" name="弧形 23"/>
              <p:cNvSpPr/>
              <p:nvPr/>
            </p:nvSpPr>
            <p:spPr bwMode="auto">
              <a:xfrm rot="2843449">
                <a:off x="3084892" y="2947481"/>
                <a:ext cx="579648" cy="825118"/>
              </a:xfrm>
              <a:prstGeom prst="arc">
                <a:avLst>
                  <a:gd name="adj1" fmla="val 16200000"/>
                  <a:gd name="adj2" fmla="val 21467948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370" name="Text Box 11"/>
            <p:cNvSpPr txBox="1"/>
            <p:nvPr/>
          </p:nvSpPr>
          <p:spPr>
            <a:xfrm>
              <a:off x="1259633" y="2924944"/>
              <a:ext cx="4111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514350" indent="-514350"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</a:rPr>
                <a:t>5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4371" name="Text Box 11"/>
            <p:cNvSpPr txBox="1"/>
            <p:nvPr/>
          </p:nvSpPr>
          <p:spPr>
            <a:xfrm>
              <a:off x="590634" y="2905780"/>
              <a:ext cx="987209" cy="5226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514350" indent="-514350"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</a:rPr>
                <a:t>33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5" name="Text Box 11"/>
          <p:cNvSpPr txBox="1"/>
          <p:nvPr/>
        </p:nvSpPr>
        <p:spPr>
          <a:xfrm>
            <a:off x="2720975" y="2719388"/>
            <a:ext cx="5032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6" name="Text Box 11"/>
          <p:cNvSpPr txBox="1"/>
          <p:nvPr/>
        </p:nvSpPr>
        <p:spPr>
          <a:xfrm>
            <a:off x="3005138" y="3109913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738438" y="3894138"/>
            <a:ext cx="10080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9" name="Text Box 11"/>
          <p:cNvSpPr txBox="1"/>
          <p:nvPr/>
        </p:nvSpPr>
        <p:spPr>
          <a:xfrm>
            <a:off x="2916238" y="2720975"/>
            <a:ext cx="503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5" name="Text Box 11"/>
          <p:cNvSpPr txBox="1"/>
          <p:nvPr/>
        </p:nvSpPr>
        <p:spPr>
          <a:xfrm>
            <a:off x="3995738" y="2043113"/>
            <a:ext cx="10080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0.15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11"/>
          <p:cNvSpPr txBox="1"/>
          <p:nvPr/>
        </p:nvSpPr>
        <p:spPr>
          <a:xfrm>
            <a:off x="1465263" y="6018530"/>
            <a:ext cx="51831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答：每个气球大约</a:t>
            </a:r>
            <a:r>
              <a:rPr lang="en-US" altLang="zh-CN" sz="2800" b="1" dirty="0">
                <a:latin typeface="Arial" panose="020B0604020202020204" pitchFamily="34" charset="0"/>
              </a:rPr>
              <a:t>0.15</a:t>
            </a:r>
            <a:r>
              <a:rPr lang="zh-CN" altLang="en-US" sz="2800" b="1" dirty="0">
                <a:latin typeface="Arial" panose="020B0604020202020204" pitchFamily="34" charset="0"/>
              </a:rPr>
              <a:t>元。</a:t>
            </a:r>
          </a:p>
        </p:txBody>
      </p:sp>
      <p:sp>
        <p:nvSpPr>
          <p:cNvPr id="38" name="Text Box 11"/>
          <p:cNvSpPr txBox="1"/>
          <p:nvPr/>
        </p:nvSpPr>
        <p:spPr>
          <a:xfrm>
            <a:off x="3009900" y="2708275"/>
            <a:ext cx="5032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9" name="Text Box 11"/>
          <p:cNvSpPr txBox="1"/>
          <p:nvPr/>
        </p:nvSpPr>
        <p:spPr>
          <a:xfrm>
            <a:off x="3009900" y="3440113"/>
            <a:ext cx="3381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0" name="Text Box 11"/>
          <p:cNvSpPr txBox="1"/>
          <p:nvPr/>
        </p:nvSpPr>
        <p:spPr>
          <a:xfrm>
            <a:off x="2720975" y="3440113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5" name="Text Box 11"/>
          <p:cNvSpPr txBox="1"/>
          <p:nvPr/>
        </p:nvSpPr>
        <p:spPr>
          <a:xfrm>
            <a:off x="3016250" y="3867150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7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6" name="Text Box 11"/>
          <p:cNvSpPr txBox="1"/>
          <p:nvPr/>
        </p:nvSpPr>
        <p:spPr>
          <a:xfrm>
            <a:off x="2732088" y="3860800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7" name="Text Box 11"/>
          <p:cNvSpPr txBox="1"/>
          <p:nvPr/>
        </p:nvSpPr>
        <p:spPr>
          <a:xfrm>
            <a:off x="3314700" y="3867150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8" name="Text Box 11"/>
          <p:cNvSpPr txBox="1"/>
          <p:nvPr/>
        </p:nvSpPr>
        <p:spPr>
          <a:xfrm>
            <a:off x="3297238" y="2716213"/>
            <a:ext cx="5032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9" name="Text Box 11"/>
          <p:cNvSpPr txBox="1"/>
          <p:nvPr/>
        </p:nvSpPr>
        <p:spPr>
          <a:xfrm>
            <a:off x="3308350" y="4221163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0" name="Text Box 11"/>
          <p:cNvSpPr txBox="1"/>
          <p:nvPr/>
        </p:nvSpPr>
        <p:spPr>
          <a:xfrm>
            <a:off x="2738438" y="4221163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1 6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901950" y="4678363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2" name="Text Box 11"/>
          <p:cNvSpPr txBox="1"/>
          <p:nvPr/>
        </p:nvSpPr>
        <p:spPr>
          <a:xfrm>
            <a:off x="3314700" y="4652963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5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3" name="Text Box 11"/>
          <p:cNvSpPr txBox="1"/>
          <p:nvPr/>
        </p:nvSpPr>
        <p:spPr>
          <a:xfrm>
            <a:off x="3635375" y="4664075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4" name="Text Box 11"/>
          <p:cNvSpPr txBox="1"/>
          <p:nvPr/>
        </p:nvSpPr>
        <p:spPr>
          <a:xfrm>
            <a:off x="3563938" y="2708275"/>
            <a:ext cx="5032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5" name="Text Box 11"/>
          <p:cNvSpPr txBox="1"/>
          <p:nvPr/>
        </p:nvSpPr>
        <p:spPr>
          <a:xfrm>
            <a:off x="3635375" y="4979988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6" name="Text Box 11"/>
          <p:cNvSpPr txBox="1"/>
          <p:nvPr/>
        </p:nvSpPr>
        <p:spPr>
          <a:xfrm>
            <a:off x="3314700" y="4979988"/>
            <a:ext cx="339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987675" y="5445125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9" name="Text Box 11"/>
          <p:cNvSpPr txBox="1"/>
          <p:nvPr/>
        </p:nvSpPr>
        <p:spPr>
          <a:xfrm>
            <a:off x="3643313" y="5419725"/>
            <a:ext cx="3381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7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0" name="Text Box 11"/>
          <p:cNvSpPr txBox="1"/>
          <p:nvPr/>
        </p:nvSpPr>
        <p:spPr>
          <a:xfrm>
            <a:off x="3294063" y="5411788"/>
            <a:ext cx="3381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4" name="Text Box 11"/>
          <p:cNvSpPr txBox="1"/>
          <p:nvPr/>
        </p:nvSpPr>
        <p:spPr>
          <a:xfrm>
            <a:off x="4640263" y="2043113"/>
            <a:ext cx="1296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（元）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9" grpId="0"/>
      <p:bldP spid="35" grpId="0"/>
      <p:bldP spid="36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0"/>
          <p:cNvSpPr/>
          <p:nvPr/>
        </p:nvSpPr>
        <p:spPr>
          <a:xfrm>
            <a:off x="852488" y="1052513"/>
            <a:ext cx="7156450" cy="7096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爸爸给王鹏新买了</a:t>
            </a:r>
            <a:r>
              <a:rPr lang="en-US" altLang="zh-CN" sz="4000" b="1" dirty="0">
                <a:latin typeface="Arial" panose="020B0604020202020204" pitchFamily="34" charset="0"/>
              </a:rPr>
              <a:t>1</a:t>
            </a:r>
            <a:r>
              <a:rPr lang="zh-CN" altLang="en-US" sz="4000" b="1" dirty="0">
                <a:latin typeface="Arial" panose="020B0604020202020204" pitchFamily="34" charset="0"/>
              </a:rPr>
              <a:t>筒羽毛球。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250825" y="1916113"/>
            <a:ext cx="8137525" cy="3816350"/>
            <a:chOff x="251520" y="1916906"/>
            <a:chExt cx="8136904" cy="3816350"/>
          </a:xfrm>
        </p:grpSpPr>
        <p:pic>
          <p:nvPicPr>
            <p:cNvPr id="5127" name="Picture 7" descr="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0" y="1916906"/>
              <a:ext cx="7848600" cy="38163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6229589" y="2717006"/>
              <a:ext cx="2158835" cy="46513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13500000" algn="ctr" rotWithShape="0">
                <a:srgbClr val="FFFFCC">
                  <a:gamma/>
                  <a:shade val="60000"/>
                  <a:invGamma/>
                </a:srgb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sz="24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r>
                <a:rPr kumimoji="0" lang="zh-CN" altLang="en-US" sz="24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筒是</a:t>
              </a:r>
              <a:r>
                <a:rPr kumimoji="0" lang="en-US" sz="24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12</a:t>
              </a:r>
              <a:r>
                <a:rPr kumimoji="0" lang="zh-CN" altLang="en-US" sz="2400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个。</a:t>
              </a:r>
              <a:endParaRPr kumimoji="0" lang="en-US" altLang="zh-CN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68991" y="2493168"/>
              <a:ext cx="2736641" cy="57308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17961" dir="13500000" algn="ctr" rotWithShape="0">
                <a:srgbClr val="FFFFCC">
                  <a:gamma/>
                  <a:shade val="60000"/>
                  <a:invGamma/>
                </a:srgb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marR="0" defTabSz="914400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这筒羽毛球</a:t>
              </a:r>
              <a:r>
                <a:rPr kumimoji="0" lang="en-US" sz="20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19.4</a:t>
              </a:r>
              <a:r>
                <a:rPr kumimoji="0" lang="zh-CN" altLang="en-US" sz="20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元，</a:t>
              </a:r>
            </a:p>
            <a:p>
              <a:pPr marR="0" defTabSz="914400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每个大约是多少钱？</a:t>
              </a:r>
            </a:p>
          </p:txBody>
        </p:sp>
      </p:grpSp>
      <p:grpSp>
        <p:nvGrpSpPr>
          <p:cNvPr id="5124" name="Group 5"/>
          <p:cNvGrpSpPr/>
          <p:nvPr/>
        </p:nvGrpSpPr>
        <p:grpSpPr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5125" name="Picture 6" descr="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633" cy="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Rectangle 2"/>
            <p:cNvSpPr txBox="1"/>
            <p:nvPr/>
          </p:nvSpPr>
          <p:spPr>
            <a:xfrm>
              <a:off x="45" y="0"/>
              <a:ext cx="1497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学 习 新 知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1330325" y="454025"/>
            <a:ext cx="6265863" cy="3406775"/>
            <a:chOff x="252486" y="454957"/>
            <a:chExt cx="8135938" cy="4712810"/>
          </a:xfrm>
        </p:grpSpPr>
        <p:sp>
          <p:nvSpPr>
            <p:cNvPr id="6157" name="Rectangle 40"/>
            <p:cNvSpPr/>
            <p:nvPr/>
          </p:nvSpPr>
          <p:spPr>
            <a:xfrm>
              <a:off x="345048" y="454957"/>
              <a:ext cx="7621149" cy="9820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zh-CN" altLang="en-US" sz="3200" b="1" dirty="0">
                  <a:latin typeface="Arial" panose="020B0604020202020204" pitchFamily="34" charset="0"/>
                </a:rPr>
                <a:t>爸爸给王鹏新买了</a:t>
              </a:r>
              <a:r>
                <a:rPr lang="en-US" altLang="zh-CN" sz="3200" b="1" dirty="0">
                  <a:latin typeface="Arial" panose="020B0604020202020204" pitchFamily="34" charset="0"/>
                </a:rPr>
                <a:t>1</a:t>
              </a:r>
              <a:r>
                <a:rPr lang="zh-CN" altLang="en-US" sz="3200" b="1" dirty="0">
                  <a:latin typeface="Arial" panose="020B0604020202020204" pitchFamily="34" charset="0"/>
                </a:rPr>
                <a:t>筒羽毛球</a:t>
              </a:r>
              <a:r>
                <a:rPr lang="zh-CN" altLang="en-US" sz="4000" b="1" dirty="0">
                  <a:latin typeface="Arial" panose="020B0604020202020204" pitchFamily="34" charset="0"/>
                </a:rPr>
                <a:t>。</a:t>
              </a:r>
            </a:p>
          </p:txBody>
        </p:sp>
        <p:grpSp>
          <p:nvGrpSpPr>
            <p:cNvPr id="6158" name="组合 13"/>
            <p:cNvGrpSpPr/>
            <p:nvPr/>
          </p:nvGrpSpPr>
          <p:grpSpPr>
            <a:xfrm>
              <a:off x="252486" y="1351415"/>
              <a:ext cx="8135938" cy="3816352"/>
              <a:chOff x="252486" y="1351415"/>
              <a:chExt cx="8135938" cy="3816352"/>
            </a:xfrm>
          </p:grpSpPr>
          <p:pic>
            <p:nvPicPr>
              <p:cNvPr id="6159" name="Picture 7" descr="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2486" y="1351415"/>
                <a:ext cx="7848599" cy="3816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6230246" y="2047123"/>
                <a:ext cx="2158178" cy="6434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13500000" algn="ctr" rotWithShape="0">
                  <a:srgbClr val="FFFFCC">
                    <a:gamma/>
                    <a:shade val="60000"/>
                    <a:invGamma/>
                  </a:srgb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 marR="0" defTabSz="91440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筒是</a:t>
                </a:r>
                <a:r>
                  <a:rPr kumimoji="0" 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12</a:t>
                </a:r>
                <a:r>
                  <a:rPr kumimoji="0" lang="zh-CN" alt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个</a:t>
                </a:r>
                <a:r>
                  <a:rPr kumimoji="0" lang="zh-CN" altLang="en-US" sz="24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。</a:t>
                </a:r>
                <a:endParaRPr kumimoji="0" lang="en-US" altLang="zh-CN" sz="2400" b="1" kern="1200" cap="none" spc="0" normalizeH="0" baseline="0" noProof="0" dirty="0"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468923" y="1917553"/>
                <a:ext cx="2737402" cy="6610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13500000" algn="ctr" rotWithShape="0">
                  <a:srgbClr val="FFFFCC">
                    <a:gamma/>
                    <a:shade val="60000"/>
                    <a:invGamma/>
                  </a:srgb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 marR="0" defTabSz="914400">
                  <a:lnSpc>
                    <a:spcPct val="50000"/>
                  </a:lnSpc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这筒羽毛球</a:t>
                </a:r>
                <a:r>
                  <a:rPr kumimoji="0" 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19.4</a:t>
                </a:r>
                <a:r>
                  <a:rPr kumimoji="0" lang="zh-CN" alt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元，</a:t>
                </a:r>
              </a:p>
              <a:p>
                <a:pPr marR="0" defTabSz="914400">
                  <a:lnSpc>
                    <a:spcPct val="50000"/>
                  </a:lnSpc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kern="1200" cap="none" spc="0" normalizeH="0" baseline="0" noProof="0" dirty="0"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每个大约是多少钱？</a:t>
                </a: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971550" y="3914775"/>
            <a:ext cx="70373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从图上你可以看出他们遇到了什么问题吗？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787525" y="4419600"/>
            <a:ext cx="41529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每个羽毛球大约多少钱？</a:t>
            </a:r>
          </a:p>
        </p:txBody>
      </p:sp>
      <p:sp>
        <p:nvSpPr>
          <p:cNvPr id="16" name="矩形 15"/>
          <p:cNvSpPr/>
          <p:nvPr/>
        </p:nvSpPr>
        <p:spPr>
          <a:xfrm>
            <a:off x="3594100" y="4419600"/>
            <a:ext cx="9064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大约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17" name="Picture 33" descr="女孩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5013325"/>
            <a:ext cx="86360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39750" y="4522788"/>
            <a:ext cx="94138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9600" dirty="0">
                <a:solidFill>
                  <a:srgbClr val="FF0000"/>
                </a:solidFill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2411413" y="5300663"/>
            <a:ext cx="3529012" cy="576262"/>
          </a:xfrm>
          <a:prstGeom prst="wedgeRoundRectCallout">
            <a:avLst>
              <a:gd name="adj1" fmla="val -64250"/>
              <a:gd name="adj2" fmla="val -905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为什么用“大约”？</a:t>
            </a:r>
          </a:p>
        </p:txBody>
      </p:sp>
      <p:sp>
        <p:nvSpPr>
          <p:cNvPr id="20" name="矩形 19"/>
          <p:cNvSpPr/>
          <p:nvPr/>
        </p:nvSpPr>
        <p:spPr>
          <a:xfrm>
            <a:off x="6443663" y="5219700"/>
            <a:ext cx="1420812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近似数</a:t>
            </a:r>
          </a:p>
        </p:txBody>
      </p:sp>
      <p:grpSp>
        <p:nvGrpSpPr>
          <p:cNvPr id="6154" name="组合 20"/>
          <p:cNvGrpSpPr/>
          <p:nvPr/>
        </p:nvGrpSpPr>
        <p:grpSpPr>
          <a:xfrm>
            <a:off x="784225" y="573088"/>
            <a:ext cx="647700" cy="488950"/>
            <a:chOff x="1115616" y="332656"/>
            <a:chExt cx="936104" cy="648072"/>
          </a:xfrm>
        </p:grpSpPr>
        <p:pic>
          <p:nvPicPr>
            <p:cNvPr id="615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332656"/>
              <a:ext cx="936104" cy="6480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6" name="TextBox 14"/>
            <p:cNvSpPr txBox="1"/>
            <p:nvPr/>
          </p:nvSpPr>
          <p:spPr>
            <a:xfrm>
              <a:off x="1331640" y="332656"/>
              <a:ext cx="50405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</a:rPr>
                <a:t>6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8" grpId="1"/>
      <p:bldP spid="18" grpId="2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2411413" y="765175"/>
            <a:ext cx="34575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我们怎样列式呢？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692275" y="188913"/>
            <a:ext cx="12239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9600" dirty="0">
                <a:solidFill>
                  <a:srgbClr val="C00000"/>
                </a:solidFill>
                <a:latin typeface="Arial" panose="020B0604020202020204" pitchFamily="34" charset="0"/>
              </a:rPr>
              <a:t>？</a:t>
            </a:r>
          </a:p>
        </p:txBody>
      </p:sp>
      <p:pic>
        <p:nvPicPr>
          <p:cNvPr id="142" name="Picture 30" descr="男孩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1700213"/>
            <a:ext cx="1225550" cy="164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" name="TextBox 142"/>
          <p:cNvSpPr txBox="1"/>
          <p:nvPr/>
        </p:nvSpPr>
        <p:spPr>
          <a:xfrm>
            <a:off x="2411413" y="1844675"/>
            <a:ext cx="5113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根据：单价 </a:t>
            </a:r>
            <a:r>
              <a:rPr lang="en-US" altLang="zh-CN" sz="3200" b="1" dirty="0">
                <a:latin typeface="Arial" panose="020B0604020202020204" pitchFamily="34" charset="0"/>
              </a:rPr>
              <a:t>=</a:t>
            </a:r>
            <a:r>
              <a:rPr lang="zh-CN" altLang="en-US" sz="3200" b="1" dirty="0">
                <a:latin typeface="Arial" panose="020B0604020202020204" pitchFamily="34" charset="0"/>
              </a:rPr>
              <a:t>总价出</a:t>
            </a:r>
            <a:r>
              <a:rPr lang="en-US" altLang="zh-CN" sz="3200" b="1" dirty="0">
                <a:latin typeface="Arial" panose="020B0604020202020204" pitchFamily="34" charset="0"/>
              </a:rPr>
              <a:t>÷</a:t>
            </a:r>
            <a:r>
              <a:rPr lang="zh-CN" altLang="en-US" sz="3200" b="1" dirty="0">
                <a:latin typeface="Arial" panose="020B0604020202020204" pitchFamily="34" charset="0"/>
              </a:rPr>
              <a:t>数量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84438" y="2852738"/>
            <a:ext cx="25923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</a:rPr>
              <a:t>19.4÷12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≈</a:t>
            </a:r>
          </a:p>
        </p:txBody>
      </p:sp>
      <p:pic>
        <p:nvPicPr>
          <p:cNvPr id="11" name="Picture 15" descr="男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981075"/>
            <a:ext cx="1223962" cy="116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484438" y="4292600"/>
            <a:ext cx="54006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怎么计算，你们试试吧！</a:t>
            </a:r>
          </a:p>
        </p:txBody>
      </p:sp>
      <p:pic>
        <p:nvPicPr>
          <p:cNvPr id="13" name="Picture 33" descr="女孩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4292600"/>
            <a:ext cx="1081087" cy="1798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1" grpId="1"/>
      <p:bldP spid="141" grpId="2"/>
      <p:bldP spid="143" grpId="0"/>
      <p:bldP spid="14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Rectangle 26"/>
          <p:cNvSpPr/>
          <p:nvPr/>
        </p:nvSpPr>
        <p:spPr>
          <a:xfrm>
            <a:off x="3005138" y="4724400"/>
            <a:ext cx="5670550" cy="585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19.4 ÷12≈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8195" name="Rectangle 5"/>
          <p:cNvSpPr/>
          <p:nvPr/>
        </p:nvSpPr>
        <p:spPr>
          <a:xfrm>
            <a:off x="2843213" y="549275"/>
            <a:ext cx="4249737" cy="585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19.4 ÷12≈ 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10244" name="Rectangle 7"/>
          <p:cNvSpPr/>
          <p:nvPr/>
        </p:nvSpPr>
        <p:spPr>
          <a:xfrm>
            <a:off x="827088" y="2852738"/>
            <a:ext cx="1824037" cy="12271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结果保留</a:t>
            </a:r>
            <a:endParaRPr lang="en-US" altLang="zh-CN" sz="32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两位小数</a:t>
            </a:r>
          </a:p>
        </p:txBody>
      </p:sp>
      <p:sp>
        <p:nvSpPr>
          <p:cNvPr id="10245" name="Rectangle 8"/>
          <p:cNvSpPr/>
          <p:nvPr/>
        </p:nvSpPr>
        <p:spPr>
          <a:xfrm>
            <a:off x="876300" y="4724400"/>
            <a:ext cx="1824038" cy="12271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结果保留</a:t>
            </a:r>
            <a:endParaRPr lang="en-US" altLang="zh-CN" sz="32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一位小数</a:t>
            </a:r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6" name="Rectangle 9"/>
          <p:cNvSpPr/>
          <p:nvPr/>
        </p:nvSpPr>
        <p:spPr>
          <a:xfrm>
            <a:off x="3005138" y="2852738"/>
            <a:ext cx="5670550" cy="585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19.4 ÷12≈ 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10258" name="Rectangle 22"/>
          <p:cNvSpPr/>
          <p:nvPr/>
        </p:nvSpPr>
        <p:spPr>
          <a:xfrm>
            <a:off x="2987675" y="3500438"/>
            <a:ext cx="4248150" cy="10763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计算钱数，保留两位小数，表示精确到分。</a:t>
            </a:r>
          </a:p>
        </p:txBody>
      </p:sp>
      <p:sp>
        <p:nvSpPr>
          <p:cNvPr id="10259" name="Rectangle 23"/>
          <p:cNvSpPr/>
          <p:nvPr/>
        </p:nvSpPr>
        <p:spPr>
          <a:xfrm>
            <a:off x="2987675" y="5157788"/>
            <a:ext cx="4248150" cy="10763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计算钱数，保留一位小数，表示精确到角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5087938" y="2852738"/>
            <a:ext cx="996950" cy="587375"/>
            <a:chOff x="0" y="0"/>
            <a:chExt cx="628" cy="370"/>
          </a:xfrm>
        </p:grpSpPr>
        <p:sp>
          <p:nvSpPr>
            <p:cNvPr id="8215" name="Rectangle 28"/>
            <p:cNvSpPr/>
            <p:nvPr/>
          </p:nvSpPr>
          <p:spPr>
            <a:xfrm>
              <a:off x="84" y="45"/>
              <a:ext cx="544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6" name="Rectangle 24"/>
            <p:cNvSpPr/>
            <p:nvPr/>
          </p:nvSpPr>
          <p:spPr>
            <a:xfrm>
              <a:off x="0" y="0"/>
              <a:ext cx="616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1.62</a:t>
              </a:r>
            </a:p>
          </p:txBody>
        </p:sp>
      </p:grpSp>
      <p:sp>
        <p:nvSpPr>
          <p:cNvPr id="8202" name="Line 27"/>
          <p:cNvSpPr/>
          <p:nvPr/>
        </p:nvSpPr>
        <p:spPr>
          <a:xfrm>
            <a:off x="4932363" y="1052513"/>
            <a:ext cx="100806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Rectangle 9"/>
          <p:cNvSpPr/>
          <p:nvPr/>
        </p:nvSpPr>
        <p:spPr>
          <a:xfrm>
            <a:off x="1979613" y="1916113"/>
            <a:ext cx="4968875" cy="587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19.4 ÷12≈           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grpSp>
        <p:nvGrpSpPr>
          <p:cNvPr id="3" name="组合 33"/>
          <p:cNvGrpSpPr/>
          <p:nvPr/>
        </p:nvGrpSpPr>
        <p:grpSpPr>
          <a:xfrm>
            <a:off x="3995738" y="1773238"/>
            <a:ext cx="2232025" cy="730250"/>
            <a:chOff x="3995936" y="1772816"/>
            <a:chExt cx="2232248" cy="730973"/>
          </a:xfrm>
        </p:grpSpPr>
        <p:sp>
          <p:nvSpPr>
            <p:cNvPr id="8213" name="Rectangle 9"/>
            <p:cNvSpPr/>
            <p:nvPr/>
          </p:nvSpPr>
          <p:spPr>
            <a:xfrm>
              <a:off x="3995936" y="1916832"/>
              <a:ext cx="2232248" cy="58695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1.6166</a:t>
              </a:r>
              <a:endPara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Rectangle 9"/>
            <p:cNvSpPr/>
            <p:nvPr/>
          </p:nvSpPr>
          <p:spPr>
            <a:xfrm>
              <a:off x="5292080" y="1772816"/>
              <a:ext cx="648072" cy="58695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…</a:t>
              </a:r>
              <a:endPara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56" name="Rectangle 19"/>
          <p:cNvSpPr/>
          <p:nvPr/>
        </p:nvSpPr>
        <p:spPr>
          <a:xfrm>
            <a:off x="4787900" y="1916113"/>
            <a:ext cx="504825" cy="587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257" name="Rectangle 20"/>
          <p:cNvSpPr/>
          <p:nvPr/>
        </p:nvSpPr>
        <p:spPr>
          <a:xfrm>
            <a:off x="4560888" y="1916113"/>
            <a:ext cx="433387" cy="587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5076825" y="4713288"/>
            <a:ext cx="996950" cy="587375"/>
            <a:chOff x="0" y="0"/>
            <a:chExt cx="628" cy="370"/>
          </a:xfrm>
        </p:grpSpPr>
        <p:sp>
          <p:nvSpPr>
            <p:cNvPr id="8211" name="Rectangle 28"/>
            <p:cNvSpPr/>
            <p:nvPr/>
          </p:nvSpPr>
          <p:spPr>
            <a:xfrm>
              <a:off x="84" y="45"/>
              <a:ext cx="544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2" name="Rectangle 24"/>
            <p:cNvSpPr/>
            <p:nvPr/>
          </p:nvSpPr>
          <p:spPr>
            <a:xfrm>
              <a:off x="0" y="0"/>
              <a:ext cx="473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0244" grpId="0"/>
      <p:bldP spid="10245" grpId="0"/>
      <p:bldP spid="10246" grpId="0"/>
      <p:bldP spid="10258" grpId="0"/>
      <p:bldP spid="10259" grpId="0"/>
      <p:bldP spid="31" grpId="0"/>
      <p:bldP spid="10256" grpId="0"/>
      <p:bldP spid="10256" grpId="1"/>
      <p:bldP spid="102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w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765175"/>
            <a:ext cx="1296987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76375" y="476250"/>
            <a:ext cx="16557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小结：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08175" y="1341438"/>
            <a:ext cx="6551613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   在实际应用中，小数除法所得的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商的小数位数太多或除不尽时 ，可以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用 “四舍五入”法保留一定的小数位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数，求出商的近似数。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08175" y="3429000"/>
            <a:ext cx="6551613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    求商的近似数的方法，先看保留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几位小数 ，就除到比需要保留的小数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位数多一位 ，再用“四舍五入”法求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出近似值。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613" y="476250"/>
            <a:ext cx="567055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3200" b="1" dirty="0">
                <a:latin typeface="Arial" panose="020B0604020202020204" pitchFamily="34" charset="0"/>
              </a:rPr>
              <a:t>求积的近似数与求商的近似数的方法有什么不同？</a:t>
            </a:r>
          </a:p>
        </p:txBody>
      </p:sp>
      <p:pic>
        <p:nvPicPr>
          <p:cNvPr id="3" name="Picture 8" descr="cw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765175"/>
            <a:ext cx="1296987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116013" y="2205038"/>
            <a:ext cx="63896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相同点：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都是用“四舍五入”法保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留一定的小数位数。</a:t>
            </a:r>
          </a:p>
        </p:txBody>
      </p:sp>
      <p:sp>
        <p:nvSpPr>
          <p:cNvPr id="5" name="矩形 4"/>
          <p:cNvSpPr/>
          <p:nvPr/>
        </p:nvSpPr>
        <p:spPr>
          <a:xfrm>
            <a:off x="1116013" y="3429000"/>
            <a:ext cx="6840537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不同点：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求积的近似数时，先求出正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确值，再取近似值；而求商 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的近似数时，只要算到比要   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保留的小数位数多一位，再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取近似值就可以了。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/>
          </p:nvPr>
        </p:nvSpPr>
        <p:spPr>
          <a:xfrm>
            <a:off x="755650" y="620713"/>
            <a:ext cx="5545138" cy="719137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zh-CN" sz="3200" b="1" dirty="0">
                <a:solidFill>
                  <a:srgbClr val="CC0000"/>
                </a:solidFill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CC0000"/>
                </a:solidFill>
                <a:ea typeface="楷体_GB2312" pitchFamily="49" charset="-122"/>
              </a:rPr>
              <a:t>教材第</a:t>
            </a:r>
            <a:r>
              <a:rPr lang="en-US" altLang="zh-CN" sz="3200" b="1" dirty="0">
                <a:solidFill>
                  <a:srgbClr val="CC0000"/>
                </a:solidFill>
                <a:ea typeface="楷体_GB2312" pitchFamily="49" charset="-122"/>
              </a:rPr>
              <a:t>32</a:t>
            </a:r>
            <a:r>
              <a:rPr lang="zh-CN" altLang="en-US" sz="3200" b="1" dirty="0">
                <a:solidFill>
                  <a:srgbClr val="CC0000"/>
                </a:solidFill>
                <a:ea typeface="楷体_GB2312" pitchFamily="49" charset="-122"/>
              </a:rPr>
              <a:t>页做一做。</a:t>
            </a: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79388" y="1341438"/>
            <a:ext cx="36004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计算下面各题。</a:t>
            </a:r>
          </a:p>
        </p:txBody>
      </p:sp>
      <p:grpSp>
        <p:nvGrpSpPr>
          <p:cNvPr id="11268" name="Group 8"/>
          <p:cNvGrpSpPr/>
          <p:nvPr/>
        </p:nvGrpSpPr>
        <p:grpSpPr>
          <a:xfrm>
            <a:off x="6443663" y="188913"/>
            <a:ext cx="2411412" cy="1008062"/>
            <a:chOff x="0" y="0"/>
            <a:chExt cx="1633" cy="635"/>
          </a:xfrm>
        </p:grpSpPr>
        <p:pic>
          <p:nvPicPr>
            <p:cNvPr id="11287" name="Picture 9" descr="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1633" cy="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8" name="Rectangle 2"/>
            <p:cNvSpPr txBox="1"/>
            <p:nvPr/>
          </p:nvSpPr>
          <p:spPr>
            <a:xfrm>
              <a:off x="45" y="0"/>
              <a:ext cx="1497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panose="020B0604020202020204" pitchFamily="34" charset="0"/>
                <a:buNone/>
              </a:pPr>
              <a:r>
                <a:rPr lang="zh-CN" alt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随堂练习</a:t>
              </a:r>
            </a:p>
          </p:txBody>
        </p:sp>
      </p:grp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971550" y="1989138"/>
            <a:ext cx="20161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4.8÷2.3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419475" y="1989138"/>
            <a:ext cx="20161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1.55÷3.9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6083300" y="1989455"/>
            <a:ext cx="24574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14.6÷3.4</a:t>
            </a:r>
            <a:endParaRPr kumimoji="0" lang="zh-CN" altLang="en-US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68313" y="2565400"/>
            <a:ext cx="3024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（保留一位小数）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059113" y="2565400"/>
            <a:ext cx="30257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（保留两位小数）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11863" y="2565400"/>
            <a:ext cx="22320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（保留整数）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827088" y="3276600"/>
            <a:ext cx="431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187450" y="3276600"/>
            <a:ext cx="29527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2.08…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827088" y="4068763"/>
            <a:ext cx="431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≈</a:t>
            </a:r>
            <a:endParaRPr kumimoji="0" lang="en-US" altLang="zh-CN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Text Box 11"/>
          <p:cNvSpPr txBox="1"/>
          <p:nvPr/>
        </p:nvSpPr>
        <p:spPr>
          <a:xfrm>
            <a:off x="1116013" y="4068763"/>
            <a:ext cx="86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2.1</a:t>
            </a:r>
          </a:p>
        </p:txBody>
      </p:sp>
      <p:sp>
        <p:nvSpPr>
          <p:cNvPr id="82" name="Text Box 11"/>
          <p:cNvSpPr txBox="1"/>
          <p:nvPr/>
        </p:nvSpPr>
        <p:spPr>
          <a:xfrm>
            <a:off x="3203575" y="3284538"/>
            <a:ext cx="2952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563938" y="3284538"/>
            <a:ext cx="287972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0.397…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3203575" y="4076700"/>
            <a:ext cx="431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≈</a:t>
            </a:r>
            <a:endParaRPr kumimoji="0" lang="en-US" altLang="zh-CN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Text Box 11"/>
          <p:cNvSpPr txBox="1"/>
          <p:nvPr/>
        </p:nvSpPr>
        <p:spPr>
          <a:xfrm>
            <a:off x="3492500" y="4076700"/>
            <a:ext cx="1295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0.40</a:t>
            </a:r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6084888" y="3213100"/>
            <a:ext cx="2762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443663" y="3213100"/>
            <a:ext cx="16573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4.2…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6084888" y="4005263"/>
            <a:ext cx="4318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+mj-lt"/>
                <a:ea typeface="宋体" panose="02010600030101010101" pitchFamily="2" charset="-122"/>
                <a:cs typeface="+mn-cs"/>
              </a:rPr>
              <a:t>≈</a:t>
            </a:r>
            <a:endParaRPr kumimoji="0" lang="en-US" altLang="zh-CN" sz="3200" b="1" kern="1200" cap="none" spc="0" normalizeH="0" baseline="0" noProof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Text Box 11"/>
          <p:cNvSpPr txBox="1"/>
          <p:nvPr/>
        </p:nvSpPr>
        <p:spPr>
          <a:xfrm>
            <a:off x="6372225" y="4005263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388" y="992188"/>
            <a:ext cx="8820150" cy="923925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</a:rPr>
              <a:t>.</a:t>
            </a: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（基础题）</a:t>
            </a:r>
            <a:r>
              <a:rPr lang="zh-CN" altLang="en-US" sz="2800" b="1" dirty="0">
                <a:solidFill>
                  <a:schemeClr val="tx1"/>
                </a:solidFill>
              </a:rPr>
              <a:t>判断。（</a:t>
            </a:r>
            <a:r>
              <a:rPr lang="zh-CN" altLang="en-US" sz="3200" b="1" dirty="0">
                <a:solidFill>
                  <a:srgbClr val="000000"/>
                </a:solidFill>
              </a:rPr>
              <a:t>对的打“√”错的打“</a:t>
            </a:r>
            <a:r>
              <a:rPr lang="en-US" altLang="zh-CN" sz="3200" b="1" dirty="0">
                <a:solidFill>
                  <a:srgbClr val="000000"/>
                </a:solidFill>
              </a:rPr>
              <a:t>×”</a:t>
            </a:r>
            <a:r>
              <a:rPr lang="zh-CN" altLang="en-US" sz="2800" b="1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20483" name="Rectangle 6"/>
          <p:cNvSpPr/>
          <p:nvPr/>
        </p:nvSpPr>
        <p:spPr>
          <a:xfrm>
            <a:off x="-36512" y="1919288"/>
            <a:ext cx="9144000" cy="4102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）用“四舍五入”法保留的近似数都大于准确数。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）求商的近似数的时候，一般要除到比要保留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         的小数位数多一位。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）</a:t>
            </a:r>
            <a:r>
              <a:rPr lang="en-US" altLang="zh-CN" sz="2800" b="1" dirty="0">
                <a:latin typeface="Arial" panose="020B0604020202020204" pitchFamily="34" charset="0"/>
              </a:rPr>
              <a:t>4.3,4.30,4.300</a:t>
            </a:r>
            <a:r>
              <a:rPr lang="zh-CN" altLang="en-US" sz="2800" b="1" dirty="0">
                <a:latin typeface="Arial" panose="020B0604020202020204" pitchFamily="34" charset="0"/>
              </a:rPr>
              <a:t>这</a:t>
            </a: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个数相等，但精确度不同。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</a:rPr>
              <a:t>）爸爸的身高是1.8米，是小明的1.5倍，求小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         明的身高，列式为1.8×1.5。</a:t>
            </a:r>
          </a:p>
        </p:txBody>
      </p:sp>
      <p:sp>
        <p:nvSpPr>
          <p:cNvPr id="13318" name="Rectangle 7"/>
          <p:cNvSpPr/>
          <p:nvPr/>
        </p:nvSpPr>
        <p:spPr>
          <a:xfrm>
            <a:off x="7962900" y="1979613"/>
            <a:ext cx="1217613" cy="585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</a:rPr>
              <a:t>×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3321" name="Rectangle 7"/>
          <p:cNvSpPr/>
          <p:nvPr/>
        </p:nvSpPr>
        <p:spPr>
          <a:xfrm>
            <a:off x="3851275" y="3284538"/>
            <a:ext cx="1455738" cy="6492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（</a:t>
            </a:r>
            <a:r>
              <a:rPr lang="en-US" altLang="x-none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  <a:r>
              <a:rPr lang="zh-CN" altLang="en-US" sz="3600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3322" name="Rectangle 7"/>
          <p:cNvSpPr/>
          <p:nvPr/>
        </p:nvSpPr>
        <p:spPr>
          <a:xfrm>
            <a:off x="7688263" y="3871913"/>
            <a:ext cx="1455737" cy="7096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</a:rPr>
              <a:t>（</a:t>
            </a:r>
            <a:r>
              <a:rPr lang="en-US" altLang="x-none" sz="4000" b="1" dirty="0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  <a:r>
              <a:rPr lang="zh-CN" altLang="en-US" sz="4000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3323" name="Rectangle 7"/>
          <p:cNvSpPr>
            <a:spLocks noChangeArrowheads="1"/>
          </p:cNvSpPr>
          <p:nvPr/>
        </p:nvSpPr>
        <p:spPr bwMode="auto">
          <a:xfrm>
            <a:off x="5148263" y="5249863"/>
            <a:ext cx="1725613" cy="771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×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grpSp>
        <p:nvGrpSpPr>
          <p:cNvPr id="20488" name="Group 42"/>
          <p:cNvGrpSpPr/>
          <p:nvPr/>
        </p:nvGrpSpPr>
        <p:grpSpPr>
          <a:xfrm>
            <a:off x="7594600" y="0"/>
            <a:ext cx="1296988" cy="1296988"/>
            <a:chOff x="4784" y="0"/>
            <a:chExt cx="817" cy="817"/>
          </a:xfrm>
        </p:grpSpPr>
        <p:pic>
          <p:nvPicPr>
            <p:cNvPr id="20489" name="Picture 7" descr="Gold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" y="0"/>
              <a:ext cx="817" cy="8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WordArt 44"/>
            <p:cNvSpPr>
              <a:spLocks noChangeArrowheads="1" noChangeShapeType="1"/>
            </p:cNvSpPr>
            <p:nvPr/>
          </p:nvSpPr>
          <p:spPr bwMode="auto">
            <a:xfrm>
              <a:off x="4830" y="300"/>
              <a:ext cx="723" cy="272"/>
            </a:xfrm>
            <a:prstGeom prst="rect">
              <a:avLst/>
            </a:prstGeom>
          </p:spPr>
          <p:txBody>
            <a:bodyPr spcFirstLastPara="1" wrap="none" numCol="1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基础</a:t>
              </a: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巩固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1" grpId="0"/>
      <p:bldP spid="13322" grpId="0"/>
      <p:bldP spid="13323" grpId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264</TotalTime>
  <Words>825</Words>
  <Application>WPS 演示</Application>
  <PresentationFormat>全屏显示(4:3)</PresentationFormat>
  <Paragraphs>199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第5单元第1节++平行四边形的面积（1）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1.教材第32页做一做。</vt:lpstr>
      <vt:lpstr>2.（基础题）判断。（对的打“√”错的打“×”）</vt:lpstr>
      <vt:lpstr>幻灯片 10</vt:lpstr>
      <vt:lpstr>  教材第36页练习八第1题。    求出下面各题中商的近似值。</vt:lpstr>
      <vt:lpstr>教材第36页练习八第2题。 </vt:lpstr>
      <vt:lpstr>教材第36页练习八第3题。 </vt:lpstr>
      <vt:lpstr>幻灯片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人教版五年级数学上第3单元</dc:title>
  <dc:creator>吉林梓翰教育图书有限公司</dc:creator>
  <cp:lastModifiedBy>admin</cp:lastModifiedBy>
  <cp:revision>379</cp:revision>
  <dcterms:created xsi:type="dcterms:W3CDTF">2013-01-23T19:27:21Z</dcterms:created>
  <dcterms:modified xsi:type="dcterms:W3CDTF">2017-09-25T04:20:17Z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