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2017/10/7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13%20&#30333;&#40517;&#65288;&#26391;&#35835;&#65289;.wmv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http://www.photowoo.com/attachs/12/8/01/705173/2017544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009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文本框 1"/>
          <p:cNvSpPr txBox="1">
            <a:spLocks noChangeArrowheads="1"/>
          </p:cNvSpPr>
          <p:nvPr/>
        </p:nvSpPr>
        <p:spPr bwMode="auto">
          <a:xfrm>
            <a:off x="1781175" y="2592917"/>
            <a:ext cx="49085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zh-CN" sz="7200" b="1" dirty="0">
                <a:solidFill>
                  <a:srgbClr val="FF0066"/>
                </a:solidFill>
                <a:latin typeface="黑体" pitchFamily="2" charset="-122"/>
                <a:ea typeface="黑体" pitchFamily="2" charset="-122"/>
              </a:rPr>
              <a:t>13  </a:t>
            </a:r>
            <a:r>
              <a:rPr lang="zh-CN" altLang="en-US" sz="7200" b="1" dirty="0">
                <a:solidFill>
                  <a:srgbClr val="FF0066"/>
                </a:solidFill>
                <a:latin typeface="黑体" pitchFamily="2" charset="-122"/>
                <a:ea typeface="黑体" pitchFamily="2" charset="-122"/>
              </a:rPr>
              <a:t>白 </a:t>
            </a:r>
            <a:r>
              <a:rPr lang="zh-CN" altLang="en-US" sz="7200" b="1" dirty="0" smtClean="0">
                <a:solidFill>
                  <a:srgbClr val="FF0066"/>
                </a:solidFill>
                <a:latin typeface="黑体" pitchFamily="2" charset="-122"/>
                <a:ea typeface="黑体" pitchFamily="2" charset="-122"/>
              </a:rPr>
              <a:t>鹅</a:t>
            </a:r>
            <a:endParaRPr lang="zh-CN" altLang="en-US" sz="4800" b="1" dirty="0">
              <a:solidFill>
                <a:srgbClr val="FF0066"/>
              </a:solidFill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1231900" y="5198533"/>
            <a:ext cx="5905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zh-CN" altLang="en-US" sz="2800" b="1">
                <a:solidFill>
                  <a:srgbClr val="FF0066"/>
                </a:solidFill>
                <a:latin typeface="黑体" pitchFamily="2" charset="-122"/>
                <a:ea typeface="黑体" pitchFamily="2" charset="-122"/>
              </a:rPr>
              <a:t>桂平市西山镇中心小学   陆敏斌</a:t>
            </a:r>
          </a:p>
        </p:txBody>
      </p:sp>
      <p:sp>
        <p:nvSpPr>
          <p:cNvPr id="4101" name="TextBox 5"/>
          <p:cNvSpPr txBox="1">
            <a:spLocks noChangeArrowheads="1"/>
          </p:cNvSpPr>
          <p:nvPr/>
        </p:nvSpPr>
        <p:spPr bwMode="auto">
          <a:xfrm>
            <a:off x="366713" y="404284"/>
            <a:ext cx="7885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教材版本：人教版义务教育课程标准实验教科书语文四年级上册</a:t>
            </a:r>
          </a:p>
        </p:txBody>
      </p:sp>
      <p:sp>
        <p:nvSpPr>
          <p:cNvPr id="4102" name="TextBox 1"/>
          <p:cNvSpPr txBox="1">
            <a:spLocks noChangeArrowheads="1"/>
          </p:cNvSpPr>
          <p:nvPr/>
        </p:nvSpPr>
        <p:spPr bwMode="auto">
          <a:xfrm>
            <a:off x="1595439" y="1549400"/>
            <a:ext cx="4467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4103" name="TextBox 2"/>
          <p:cNvSpPr txBox="1">
            <a:spLocks noChangeArrowheads="1"/>
          </p:cNvSpPr>
          <p:nvPr/>
        </p:nvSpPr>
        <p:spPr bwMode="auto">
          <a:xfrm>
            <a:off x="2162175" y="1811867"/>
            <a:ext cx="4521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/>
              <a:t>录课单元：第四单元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645400" y="1"/>
            <a:ext cx="1498600" cy="1369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847975" y="3245393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13316" name="Picture 5" descr="W020100818650662456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5667"/>
            <a:ext cx="3962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3852863" y="1347058"/>
            <a:ext cx="4800600" cy="4508902"/>
          </a:xfrm>
          <a:prstGeom prst="rect">
            <a:avLst/>
          </a:prstGeom>
          <a:solidFill>
            <a:srgbClr val="FFFF99">
              <a:alpha val="41176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76176" anchor="ctr">
            <a:spAutoFit/>
          </a:bodyPr>
          <a:lstStyle/>
          <a:p>
            <a:r>
              <a:rPr lang="zh-CN" altLang="en-US"/>
              <a:t>            </a:t>
            </a:r>
            <a:r>
              <a:rPr lang="zh-CN" altLang="en-US" sz="3200" b="1"/>
              <a:t>这白鹅，是一位即将远行的朋友送给我的。我抱着这雪白的“大鸟”回家，放在院子里。它</a:t>
            </a:r>
            <a:r>
              <a:rPr lang="zh-CN" altLang="en-US" sz="3200" b="1">
                <a:solidFill>
                  <a:srgbClr val="3333FF"/>
                </a:solidFill>
              </a:rPr>
              <a:t>伸长了头颈</a:t>
            </a:r>
            <a:r>
              <a:rPr lang="zh-CN" altLang="en-US" sz="3200" b="1"/>
              <a:t>，</a:t>
            </a:r>
            <a:r>
              <a:rPr lang="zh-CN" altLang="en-US" sz="3200" b="1">
                <a:solidFill>
                  <a:srgbClr val="3333FF"/>
                </a:solidFill>
              </a:rPr>
              <a:t>左顾右盼</a:t>
            </a:r>
            <a:r>
              <a:rPr lang="zh-CN" altLang="en-US" sz="3200" b="1"/>
              <a:t>，我一看这姿态，想到：“</a:t>
            </a:r>
            <a:r>
              <a:rPr lang="zh-CN" altLang="en-US" sz="3200" b="1">
                <a:solidFill>
                  <a:srgbClr val="FF5050"/>
                </a:solidFill>
              </a:rPr>
              <a:t>好一个高傲的动物！</a:t>
            </a:r>
            <a:r>
              <a:rPr lang="zh-CN" altLang="en-US" sz="3200" b="1"/>
              <a:t>” </a:t>
            </a:r>
            <a:br>
              <a:rPr lang="zh-CN" altLang="en-US" sz="3200" b="1"/>
            </a:br>
            <a:r>
              <a:rPr lang="zh-CN" altLang="en-US" sz="3200" b="1"/>
              <a:t>     鹅的高傲，更表现在它的</a:t>
            </a:r>
            <a:r>
              <a:rPr lang="zh-CN" altLang="en-US" sz="3200" b="1">
                <a:solidFill>
                  <a:srgbClr val="FF5050"/>
                </a:solidFill>
              </a:rPr>
              <a:t>叫声</a:t>
            </a:r>
            <a:r>
              <a:rPr lang="zh-CN" altLang="en-US" sz="3200" b="1"/>
              <a:t>、</a:t>
            </a:r>
            <a:r>
              <a:rPr lang="zh-CN" altLang="en-US" sz="3200" b="1">
                <a:solidFill>
                  <a:srgbClr val="FF5050"/>
                </a:solidFill>
              </a:rPr>
              <a:t>步态</a:t>
            </a:r>
            <a:r>
              <a:rPr lang="zh-CN" altLang="en-US" sz="3200" b="1"/>
              <a:t>和</a:t>
            </a:r>
            <a:r>
              <a:rPr lang="zh-CN" altLang="en-US" sz="3200" b="1">
                <a:solidFill>
                  <a:srgbClr val="FF5050"/>
                </a:solidFill>
              </a:rPr>
              <a:t>吃相</a:t>
            </a:r>
            <a:r>
              <a:rPr lang="zh-CN" altLang="en-US" sz="3200" b="1"/>
              <a:t>中。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M8[G_NST0HB2N}A_GNL)Q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6096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1643063" y="4030905"/>
            <a:ext cx="6457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zh-CN" altLang="en-US" sz="3200" b="1"/>
              <a:t>凡有生客进来，鹅必然厉声叫嚣。</a:t>
            </a:r>
            <a:r>
              <a:rPr lang="en-US" altLang="zh-CN" sz="3200"/>
              <a:t> </a:t>
            </a:r>
          </a:p>
        </p:txBody>
      </p:sp>
      <p:sp>
        <p:nvSpPr>
          <p:cNvPr id="14340" name="Line 9"/>
          <p:cNvSpPr>
            <a:spLocks noChangeShapeType="1"/>
          </p:cNvSpPr>
          <p:nvPr/>
        </p:nvSpPr>
        <p:spPr bwMode="auto">
          <a:xfrm>
            <a:off x="4256088" y="3765551"/>
            <a:ext cx="1828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049338" y="3869267"/>
            <a:ext cx="8094662" cy="1266826"/>
            <a:chOff x="288" y="2447"/>
            <a:chExt cx="5099" cy="798"/>
          </a:xfrm>
        </p:grpSpPr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>
              <a:off x="658" y="2877"/>
              <a:ext cx="4729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sz="3200" b="1">
                  <a:solidFill>
                    <a:srgbClr val="FF5050"/>
                  </a:solidFill>
                  <a:latin typeface="Times New Roman" pitchFamily="18" charset="0"/>
                </a:rPr>
                <a:t>好像在说：</a:t>
              </a:r>
              <a:r>
                <a:rPr lang="zh-CN" altLang="en-US" sz="3200" b="1">
                  <a:solidFill>
                    <a:srgbClr val="FF5050"/>
                  </a:solidFill>
                </a:rPr>
                <a:t>“</a:t>
              </a:r>
              <a:r>
                <a:rPr lang="zh-CN" altLang="en-US" sz="3200" b="1">
                  <a:solidFill>
                    <a:srgbClr val="FF5050"/>
                  </a:solidFill>
                  <a:latin typeface="Times New Roman" pitchFamily="18" charset="0"/>
                </a:rPr>
                <a:t>                               。</a:t>
              </a:r>
              <a:r>
                <a:rPr lang="en-US" altLang="zh-CN" sz="3200" b="1">
                  <a:solidFill>
                    <a:srgbClr val="FF5050"/>
                  </a:solidFill>
                  <a:latin typeface="Times New Roman" pitchFamily="18" charset="0"/>
                </a:rPr>
                <a:t> </a:t>
              </a:r>
              <a:r>
                <a:rPr lang="en-US" altLang="zh-CN" sz="3200" b="1">
                  <a:solidFill>
                    <a:srgbClr val="FF5050"/>
                  </a:solidFill>
                </a:rPr>
                <a:t>”</a:t>
              </a:r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288" y="2447"/>
              <a:ext cx="3936" cy="724"/>
              <a:chOff x="288" y="2448"/>
              <a:chExt cx="4399" cy="676"/>
            </a:xfrm>
          </p:grpSpPr>
          <p:sp>
            <p:nvSpPr>
              <p:cNvPr id="14349" name="Line 12"/>
              <p:cNvSpPr>
                <a:spLocks noChangeShapeType="1"/>
              </p:cNvSpPr>
              <p:nvPr/>
            </p:nvSpPr>
            <p:spPr bwMode="auto">
              <a:xfrm>
                <a:off x="2352" y="3120"/>
                <a:ext cx="2335" cy="4"/>
              </a:xfrm>
              <a:prstGeom prst="line">
                <a:avLst/>
              </a:prstGeom>
              <a:noFill/>
              <a:ln w="31750">
                <a:solidFill>
                  <a:srgbClr val="FF505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50" name="Text Box 14"/>
              <p:cNvSpPr txBox="1">
                <a:spLocks noChangeArrowheads="1"/>
              </p:cNvSpPr>
              <p:nvPr/>
            </p:nvSpPr>
            <p:spPr bwMode="auto">
              <a:xfrm>
                <a:off x="288" y="2448"/>
                <a:ext cx="672" cy="3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3600"/>
                  <a:t>(1)</a:t>
                </a:r>
              </a:p>
            </p:txBody>
          </p:sp>
        </p:grp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089025" y="5154084"/>
            <a:ext cx="8763000" cy="1298576"/>
            <a:chOff x="240" y="3311"/>
            <a:chExt cx="5520" cy="818"/>
          </a:xfrm>
        </p:grpSpPr>
        <p:sp>
          <p:nvSpPr>
            <p:cNvPr id="14344" name="Rectangle 19"/>
            <p:cNvSpPr>
              <a:spLocks noChangeArrowheads="1"/>
            </p:cNvSpPr>
            <p:nvPr/>
          </p:nvSpPr>
          <p:spPr bwMode="auto">
            <a:xfrm>
              <a:off x="240" y="3311"/>
              <a:ext cx="5142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 altLang="zh-CN" sz="3200"/>
                <a:t>(2)</a:t>
              </a:r>
              <a:r>
                <a:rPr lang="zh-CN" altLang="en-US" sz="3200" b="1"/>
                <a:t>甚至篱笆外有人走路，它也要引吭大叫</a:t>
              </a:r>
              <a:r>
                <a:rPr lang="zh-CN" altLang="en-US" sz="3600" b="1"/>
                <a:t>，</a:t>
              </a:r>
              <a:r>
                <a:rPr lang="zh-CN" altLang="en-US" b="1"/>
                <a:t> </a:t>
              </a:r>
            </a:p>
          </p:txBody>
        </p:sp>
        <p:sp>
          <p:nvSpPr>
            <p:cNvPr id="14345" name="Rectangle 20"/>
            <p:cNvSpPr>
              <a:spLocks noChangeArrowheads="1"/>
            </p:cNvSpPr>
            <p:nvPr/>
          </p:nvSpPr>
          <p:spPr bwMode="auto">
            <a:xfrm>
              <a:off x="288" y="3761"/>
              <a:ext cx="547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zh-CN" altLang="en-US" sz="3200" b="1"/>
                <a:t>不亚于狗的狂吠，</a:t>
              </a:r>
              <a:r>
                <a:rPr lang="zh-CN" altLang="en-US" sz="3200" b="1">
                  <a:solidFill>
                    <a:srgbClr val="FF5050"/>
                  </a:solidFill>
                </a:rPr>
                <a:t>似乎在说</a:t>
              </a:r>
              <a:r>
                <a:rPr lang="en-US" altLang="zh-CN" sz="3200" b="1">
                  <a:solidFill>
                    <a:srgbClr val="FF5050"/>
                  </a:solidFill>
                </a:rPr>
                <a:t>:“              </a:t>
              </a:r>
              <a:r>
                <a:rPr lang="zh-CN" altLang="en-US" sz="3200" b="1">
                  <a:solidFill>
                    <a:srgbClr val="FF5050"/>
                  </a:solidFill>
                </a:rPr>
                <a:t>。”</a:t>
              </a:r>
              <a:r>
                <a:rPr lang="zh-CN" altLang="en-US" sz="3200"/>
                <a:t> </a:t>
              </a:r>
            </a:p>
          </p:txBody>
        </p:sp>
        <p:sp>
          <p:nvSpPr>
            <p:cNvPr id="14346" name="Line 21"/>
            <p:cNvSpPr>
              <a:spLocks noChangeShapeType="1"/>
            </p:cNvSpPr>
            <p:nvPr/>
          </p:nvSpPr>
          <p:spPr bwMode="auto">
            <a:xfrm flipV="1">
              <a:off x="3655" y="4096"/>
              <a:ext cx="1015" cy="14"/>
            </a:xfrm>
            <a:prstGeom prst="lin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4" name="矩形 13"/>
          <p:cNvSpPr/>
          <p:nvPr/>
        </p:nvSpPr>
        <p:spPr>
          <a:xfrm>
            <a:off x="7645400" y="1"/>
            <a:ext cx="1498600" cy="1369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7645400" y="1"/>
            <a:ext cx="1498600" cy="1369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5363" name="Picture 4" descr="W020100818650662456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4419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4114800" y="1405284"/>
            <a:ext cx="4648200" cy="4041082"/>
          </a:xfrm>
          <a:prstGeom prst="rect">
            <a:avLst/>
          </a:prstGeom>
          <a:solidFill>
            <a:srgbClr val="99CCFF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lIns="0" tIns="0" rIns="0" bIns="76176" anchor="ctr">
            <a:spAutoFit/>
          </a:bodyPr>
          <a:lstStyle/>
          <a:p>
            <a:pPr>
              <a:lnSpc>
                <a:spcPct val="115000"/>
              </a:lnSpc>
            </a:pPr>
            <a:r>
              <a:rPr lang="zh-CN" altLang="en-US"/>
              <a:t>             </a:t>
            </a:r>
            <a:r>
              <a:rPr lang="zh-CN" altLang="en-US" sz="2800" b="1"/>
              <a:t>鹅的叫声，音调严肃郑重，似</a:t>
            </a:r>
            <a:r>
              <a:rPr lang="zh-CN" altLang="en-US" sz="2800" b="1">
                <a:solidFill>
                  <a:srgbClr val="FF5050"/>
                </a:solidFill>
              </a:rPr>
              <a:t>厉声呵斥</a:t>
            </a:r>
            <a:r>
              <a:rPr lang="zh-CN" altLang="en-US" sz="2800" b="1"/>
              <a:t>。它的旧主人告诉我：养鹅等于养狗，它也能看守门户。后来我看到果然如此：凡有生客进来，鹅必然</a:t>
            </a:r>
            <a:r>
              <a:rPr lang="zh-CN" altLang="en-US" sz="2800" b="1">
                <a:solidFill>
                  <a:srgbClr val="FF5050"/>
                </a:solidFill>
              </a:rPr>
              <a:t>厉声叫嚣</a:t>
            </a:r>
            <a:r>
              <a:rPr lang="zh-CN" altLang="en-US" sz="2800" b="1"/>
              <a:t>；甚至篱笆外有人走路，它也要</a:t>
            </a:r>
            <a:r>
              <a:rPr lang="zh-CN" altLang="en-US" sz="2800" b="1">
                <a:solidFill>
                  <a:srgbClr val="FF5050"/>
                </a:solidFill>
              </a:rPr>
              <a:t>引吭大叫</a:t>
            </a:r>
            <a:r>
              <a:rPr lang="zh-CN" altLang="en-US" sz="2800" b="1"/>
              <a:t>，不亚于狗的狂吠。</a:t>
            </a:r>
            <a:r>
              <a:rPr lang="zh-CN" altLang="en-US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201006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1219200" y="1828800"/>
            <a:ext cx="6629400" cy="2800767"/>
          </a:xfrm>
          <a:prstGeom prst="rect">
            <a:avLst/>
          </a:prstGeom>
          <a:solidFill>
            <a:srgbClr val="CCFFCC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 i="1"/>
              <a:t>思考、讨论：</a:t>
            </a:r>
          </a:p>
          <a:p>
            <a:endParaRPr lang="zh-CN" altLang="en-US" sz="4400" b="1"/>
          </a:p>
          <a:p>
            <a:r>
              <a:rPr lang="zh-CN" altLang="en-US" sz="4400" b="1"/>
              <a:t>       这只白鹅还给你留下什么印象？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547535~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33400" y="152401"/>
            <a:ext cx="3581400" cy="5917004"/>
          </a:xfrm>
          <a:prstGeom prst="rect">
            <a:avLst/>
          </a:prstGeom>
          <a:solidFill>
            <a:srgbClr val="99CCFF">
              <a:alpha val="65881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               </a:t>
            </a: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咏鹅</a:t>
            </a:r>
          </a:p>
          <a:p>
            <a:pPr>
              <a:spcBef>
                <a:spcPct val="50000"/>
              </a:spcBef>
            </a:pP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 [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唐</a:t>
            </a:r>
            <a:r>
              <a:rPr lang="en-US" altLang="zh-CN" sz="3600" b="1">
                <a:latin typeface="楷体_GB2312" pitchFamily="49" charset="-122"/>
                <a:ea typeface="楷体_GB2312" pitchFamily="49" charset="-122"/>
              </a:rPr>
              <a:t>]</a:t>
            </a:r>
            <a:r>
              <a:rPr lang="zh-CN" altLang="en-US" sz="3600" b="1">
                <a:latin typeface="楷体_GB2312" pitchFamily="49" charset="-122"/>
                <a:ea typeface="楷体_GB2312" pitchFamily="49" charset="-122"/>
              </a:rPr>
              <a:t> 骆宾王</a:t>
            </a:r>
          </a:p>
          <a:p>
            <a:pPr>
              <a:lnSpc>
                <a:spcPct val="135000"/>
              </a:lnSpc>
              <a:spcBef>
                <a:spcPct val="30000"/>
              </a:spcBef>
            </a:pP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鹅，鹅，鹅，</a:t>
            </a:r>
            <a:br>
              <a:rPr lang="zh-CN" altLang="en-US" sz="4400" b="1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曲项向天歌。</a:t>
            </a:r>
            <a:br>
              <a:rPr lang="zh-CN" altLang="en-US" sz="4400" b="1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白毛浮绿水，</a:t>
            </a:r>
            <a:br>
              <a:rPr lang="zh-CN" altLang="en-US" sz="4400" b="1">
                <a:latin typeface="楷体_GB2312" pitchFamily="49" charset="-122"/>
                <a:ea typeface="楷体_GB2312" pitchFamily="49" charset="-122"/>
              </a:rPr>
            </a:b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红掌拨清波。</a:t>
            </a:r>
          </a:p>
          <a:p>
            <a:pPr>
              <a:lnSpc>
                <a:spcPct val="135000"/>
              </a:lnSpc>
              <a:spcBef>
                <a:spcPct val="30000"/>
              </a:spcBef>
            </a:pPr>
            <a:r>
              <a:rPr lang="zh-CN" altLang="en-US"/>
              <a:t>         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2009119192922310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327025" y="997977"/>
            <a:ext cx="8534400" cy="502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00025">
              <a:lnSpc>
                <a:spcPct val="120000"/>
              </a:lnSpc>
            </a:pPr>
            <a:r>
              <a:rPr lang="zh-CN" altLang="en-US" sz="3200" b="1" i="1">
                <a:solidFill>
                  <a:srgbClr val="FF0066"/>
                </a:solidFill>
              </a:rPr>
              <a:t>自读要求：</a:t>
            </a:r>
            <a:endParaRPr lang="zh-CN" altLang="en-US" sz="3200" b="1">
              <a:solidFill>
                <a:srgbClr val="FF0066"/>
              </a:solidFill>
            </a:endParaRPr>
          </a:p>
          <a:p>
            <a:pPr indent="200025">
              <a:lnSpc>
                <a:spcPct val="120000"/>
              </a:lnSpc>
            </a:pPr>
            <a:r>
              <a:rPr lang="en-US" altLang="zh-CN" sz="4000" b="1">
                <a:solidFill>
                  <a:srgbClr val="3333CC"/>
                </a:solidFill>
              </a:rPr>
              <a:t>1</a:t>
            </a:r>
            <a:r>
              <a:rPr lang="zh-CN" altLang="en-US" sz="4000" b="1">
                <a:solidFill>
                  <a:srgbClr val="3333CC"/>
                </a:solidFill>
              </a:rPr>
              <a:t>．自由朗读课文，要求读准字音，读通句子。标画出自己认为难读、难记和难写的字。</a:t>
            </a:r>
          </a:p>
          <a:p>
            <a:pPr indent="200025">
              <a:lnSpc>
                <a:spcPct val="115000"/>
              </a:lnSpc>
            </a:pPr>
            <a:r>
              <a:rPr lang="en-US" altLang="zh-CN" sz="4000" b="1">
                <a:solidFill>
                  <a:srgbClr val="3333CC"/>
                </a:solidFill>
              </a:rPr>
              <a:t>2.</a:t>
            </a:r>
            <a:r>
              <a:rPr lang="zh-CN" altLang="en-US" sz="4000" b="1">
                <a:solidFill>
                  <a:srgbClr val="3333CC"/>
                </a:solidFill>
              </a:rPr>
              <a:t>作者告诉了我们关于鹅的哪些事？</a:t>
            </a:r>
            <a:r>
              <a:rPr lang="zh-CN" altLang="en-US" sz="4000">
                <a:solidFill>
                  <a:srgbClr val="3333CC"/>
                </a:solidFill>
              </a:rPr>
              <a:t> </a:t>
            </a:r>
            <a:endParaRPr lang="zh-CN" altLang="en-US" sz="4000" b="1">
              <a:solidFill>
                <a:srgbClr val="3333CC"/>
              </a:solidFill>
            </a:endParaRPr>
          </a:p>
          <a:p>
            <a:pPr indent="200025">
              <a:lnSpc>
                <a:spcPct val="115000"/>
              </a:lnSpc>
            </a:pPr>
            <a:endParaRPr lang="zh-CN" altLang="en-US" sz="4000" b="1">
              <a:solidFill>
                <a:srgbClr val="3333CC"/>
              </a:solidFill>
            </a:endParaRPr>
          </a:p>
          <a:p>
            <a:pPr indent="200025">
              <a:lnSpc>
                <a:spcPct val="115000"/>
              </a:lnSpc>
            </a:pPr>
            <a:endParaRPr lang="en-US" altLang="zh-CN" sz="4000" b="1">
              <a:solidFill>
                <a:srgbClr val="33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>
            <a:grpSpLocks/>
          </p:cNvGrpSpPr>
          <p:nvPr/>
        </p:nvGrpSpPr>
        <p:grpSpPr bwMode="auto">
          <a:xfrm>
            <a:off x="146050" y="239185"/>
            <a:ext cx="2409825" cy="842433"/>
            <a:chOff x="1527258" y="966283"/>
            <a:chExt cx="2409743" cy="632835"/>
          </a:xfrm>
        </p:grpSpPr>
        <p:pic>
          <p:nvPicPr>
            <p:cNvPr id="3" name="图片 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EFD"/>
                </a:clrFrom>
                <a:clrTo>
                  <a:srgbClr val="FFFEFD">
                    <a:alpha val="0"/>
                  </a:srgbClr>
                </a:clrTo>
              </a:clrChange>
              <a:duotone>
                <a:prstClr val="black"/>
                <a:schemeClr val="accent3">
                  <a:tint val="45000"/>
                  <a:satMod val="400000"/>
                </a:schemeClr>
              </a:duotone>
              <a:extLst/>
            </a:blip>
            <a:srcRect/>
            <a:stretch>
              <a:fillRect/>
            </a:stretch>
          </p:blipFill>
          <p:spPr bwMode="auto">
            <a:xfrm>
              <a:off x="1527259" y="991683"/>
              <a:ext cx="2409742" cy="607435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7248" name="文本框 2"/>
            <p:cNvSpPr txBox="1">
              <a:spLocks noChangeArrowheads="1"/>
            </p:cNvSpPr>
            <p:nvPr/>
          </p:nvSpPr>
          <p:spPr bwMode="auto">
            <a:xfrm>
              <a:off x="1527258" y="966283"/>
              <a:ext cx="1927143" cy="439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>
                  <a:solidFill>
                    <a:srgbClr val="FF0000"/>
                  </a:solidFill>
                  <a:latin typeface="黑体" pitchFamily="2" charset="-122"/>
                  <a:ea typeface="黑体" pitchFamily="2" charset="-122"/>
                </a:rPr>
                <a:t>字词积累</a:t>
              </a:r>
            </a:p>
          </p:txBody>
        </p:sp>
      </p:grpSp>
      <p:grpSp>
        <p:nvGrpSpPr>
          <p:cNvPr id="4" name="组合 111"/>
          <p:cNvGrpSpPr>
            <a:grpSpLocks/>
          </p:cNvGrpSpPr>
          <p:nvPr/>
        </p:nvGrpSpPr>
        <p:grpSpPr bwMode="auto">
          <a:xfrm>
            <a:off x="657226" y="2254251"/>
            <a:ext cx="804863" cy="1073149"/>
            <a:chOff x="411952" y="1688521"/>
            <a:chExt cx="804854" cy="805942"/>
          </a:xfrm>
        </p:grpSpPr>
        <p:pic>
          <p:nvPicPr>
            <p:cNvPr id="7245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1952" y="168852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462091" y="1733861"/>
              <a:ext cx="669079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颈</a:t>
              </a:r>
            </a:p>
          </p:txBody>
        </p:sp>
      </p:grpSp>
      <p:pic>
        <p:nvPicPr>
          <p:cNvPr id="7172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646113" y="1602318"/>
            <a:ext cx="804862" cy="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1"/>
          <p:cNvSpPr>
            <a:spLocks noChangeArrowheads="1"/>
          </p:cNvSpPr>
          <p:nvPr/>
        </p:nvSpPr>
        <p:spPr bwMode="auto">
          <a:xfrm>
            <a:off x="603250" y="1473201"/>
            <a:ext cx="80663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jǐnɡ</a:t>
            </a:r>
            <a:endParaRPr lang="zh-CN" altLang="en-US" sz="2400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5" name="组合 109"/>
          <p:cNvGrpSpPr>
            <a:grpSpLocks/>
          </p:cNvGrpSpPr>
          <p:nvPr/>
        </p:nvGrpSpPr>
        <p:grpSpPr bwMode="auto">
          <a:xfrm>
            <a:off x="1801813" y="2254251"/>
            <a:ext cx="804862" cy="1073149"/>
            <a:chOff x="1307302" y="1688521"/>
            <a:chExt cx="804854" cy="805942"/>
          </a:xfrm>
        </p:grpSpPr>
        <p:pic>
          <p:nvPicPr>
            <p:cNvPr id="7243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07302" y="168852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1357442" y="173386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郑</a:t>
              </a:r>
            </a:p>
          </p:txBody>
        </p:sp>
      </p:grpSp>
      <p:pic>
        <p:nvPicPr>
          <p:cNvPr id="7175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1790701" y="1629833"/>
            <a:ext cx="822325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1693864" y="1524001"/>
            <a:ext cx="1006475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zhèn</a:t>
            </a:r>
            <a:r>
              <a:rPr lang="en-US" altLang="zh-CN" sz="2400" b="1" dirty="0" err="1">
                <a:solidFill>
                  <a:srgbClr val="0000FF"/>
                </a:solidFill>
                <a:latin typeface="+mn-ea"/>
                <a:cs typeface="Times New Roman" pitchFamily="18" charset="0"/>
              </a:rPr>
              <a:t>ɡ</a:t>
            </a:r>
            <a:endParaRPr lang="zh-CN" altLang="en-US" sz="2400" dirty="0">
              <a:solidFill>
                <a:srgbClr val="0000FF"/>
              </a:solidFill>
              <a:latin typeface="+mn-ea"/>
              <a:cs typeface="Times New Roman" pitchFamily="18" charset="0"/>
            </a:endParaRPr>
          </a:p>
        </p:txBody>
      </p:sp>
      <p:grpSp>
        <p:nvGrpSpPr>
          <p:cNvPr id="6" name="组合 107"/>
          <p:cNvGrpSpPr>
            <a:grpSpLocks/>
          </p:cNvGrpSpPr>
          <p:nvPr/>
        </p:nvGrpSpPr>
        <p:grpSpPr bwMode="auto">
          <a:xfrm>
            <a:off x="2940051" y="2254251"/>
            <a:ext cx="804863" cy="1073149"/>
            <a:chOff x="2202652" y="1688521"/>
            <a:chExt cx="804854" cy="805942"/>
          </a:xfrm>
        </p:grpSpPr>
        <p:pic>
          <p:nvPicPr>
            <p:cNvPr id="7241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2652" y="168852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52792" y="173386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厉</a:t>
              </a:r>
            </a:p>
          </p:txBody>
        </p:sp>
      </p:grpSp>
      <p:pic>
        <p:nvPicPr>
          <p:cNvPr id="7178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2940051" y="1629833"/>
            <a:ext cx="804863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矩形 1"/>
          <p:cNvSpPr>
            <a:spLocks noChangeArrowheads="1"/>
          </p:cNvSpPr>
          <p:nvPr/>
        </p:nvSpPr>
        <p:spPr bwMode="auto">
          <a:xfrm>
            <a:off x="3052763" y="1521884"/>
            <a:ext cx="49564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lì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7" name="组合 104"/>
          <p:cNvGrpSpPr>
            <a:grpSpLocks/>
          </p:cNvGrpSpPr>
          <p:nvPr/>
        </p:nvGrpSpPr>
        <p:grpSpPr bwMode="auto">
          <a:xfrm>
            <a:off x="4084638" y="2269067"/>
            <a:ext cx="804862" cy="1073151"/>
            <a:chOff x="3117052" y="1688521"/>
            <a:chExt cx="804854" cy="805942"/>
          </a:xfrm>
        </p:grpSpPr>
        <p:pic>
          <p:nvPicPr>
            <p:cNvPr id="7239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17052" y="168852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4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176717" y="173386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剧</a:t>
              </a:r>
            </a:p>
          </p:txBody>
        </p:sp>
      </p:grpSp>
      <p:pic>
        <p:nvPicPr>
          <p:cNvPr id="7181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4073526" y="1617133"/>
            <a:ext cx="804863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矩形 1"/>
          <p:cNvSpPr>
            <a:spLocks noChangeArrowheads="1"/>
          </p:cNvSpPr>
          <p:nvPr/>
        </p:nvSpPr>
        <p:spPr bwMode="auto">
          <a:xfrm>
            <a:off x="4244975" y="1517651"/>
            <a:ext cx="49564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jù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8" name="组合 35"/>
          <p:cNvGrpSpPr>
            <a:grpSpLocks/>
          </p:cNvGrpSpPr>
          <p:nvPr/>
        </p:nvGrpSpPr>
        <p:grpSpPr bwMode="auto">
          <a:xfrm>
            <a:off x="5291138" y="2283884"/>
            <a:ext cx="804862" cy="1073149"/>
            <a:chOff x="3879052" y="1631371"/>
            <a:chExt cx="804854" cy="805942"/>
          </a:xfrm>
        </p:grpSpPr>
        <p:pic>
          <p:nvPicPr>
            <p:cNvPr id="7237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9052" y="163137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29192" y="167671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餐</a:t>
              </a:r>
            </a:p>
          </p:txBody>
        </p:sp>
      </p:grpSp>
      <p:pic>
        <p:nvPicPr>
          <p:cNvPr id="7184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5280026" y="1602318"/>
            <a:ext cx="804863" cy="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5341938" y="1475318"/>
            <a:ext cx="65114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cān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0" name="组合 37"/>
          <p:cNvGrpSpPr>
            <a:grpSpLocks/>
          </p:cNvGrpSpPr>
          <p:nvPr/>
        </p:nvGrpSpPr>
        <p:grpSpPr bwMode="auto">
          <a:xfrm>
            <a:off x="6454776" y="2311401"/>
            <a:ext cx="804863" cy="1073151"/>
            <a:chOff x="3879052" y="1631371"/>
            <a:chExt cx="804854" cy="805942"/>
          </a:xfrm>
        </p:grpSpPr>
        <p:pic>
          <p:nvPicPr>
            <p:cNvPr id="7235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9052" y="163137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29192" y="167671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倘</a:t>
              </a:r>
            </a:p>
          </p:txBody>
        </p:sp>
      </p:grpSp>
      <p:pic>
        <p:nvPicPr>
          <p:cNvPr id="7187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6445251" y="1587500"/>
            <a:ext cx="804863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矩形 1"/>
          <p:cNvSpPr>
            <a:spLocks noChangeArrowheads="1"/>
          </p:cNvSpPr>
          <p:nvPr/>
        </p:nvSpPr>
        <p:spPr bwMode="auto">
          <a:xfrm>
            <a:off x="6472238" y="1490134"/>
            <a:ext cx="80663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tǎnɡ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1" name="组合 62"/>
          <p:cNvGrpSpPr>
            <a:grpSpLocks/>
          </p:cNvGrpSpPr>
          <p:nvPr/>
        </p:nvGrpSpPr>
        <p:grpSpPr bwMode="auto">
          <a:xfrm>
            <a:off x="3705226" y="4286251"/>
            <a:ext cx="804863" cy="1075267"/>
            <a:chOff x="3879052" y="1631371"/>
            <a:chExt cx="804854" cy="805942"/>
          </a:xfrm>
        </p:grpSpPr>
        <p:pic>
          <p:nvPicPr>
            <p:cNvPr id="7233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9052" y="163137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48242" y="167671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脾</a:t>
              </a:r>
            </a:p>
          </p:txBody>
        </p:sp>
      </p:grpSp>
      <p:pic>
        <p:nvPicPr>
          <p:cNvPr id="7190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3705226" y="3663952"/>
            <a:ext cx="804863" cy="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矩形 1"/>
          <p:cNvSpPr>
            <a:spLocks noChangeArrowheads="1"/>
          </p:cNvSpPr>
          <p:nvPr/>
        </p:nvSpPr>
        <p:spPr bwMode="auto">
          <a:xfrm>
            <a:off x="3838575" y="3583518"/>
            <a:ext cx="495649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pí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2" name="组合 68"/>
          <p:cNvGrpSpPr>
            <a:grpSpLocks/>
          </p:cNvGrpSpPr>
          <p:nvPr/>
        </p:nvGrpSpPr>
        <p:grpSpPr bwMode="auto">
          <a:xfrm>
            <a:off x="4779963" y="4286251"/>
            <a:ext cx="804862" cy="1075267"/>
            <a:chOff x="3879052" y="1631371"/>
            <a:chExt cx="804854" cy="805942"/>
          </a:xfrm>
        </p:grpSpPr>
        <p:pic>
          <p:nvPicPr>
            <p:cNvPr id="7231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9052" y="163137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29192" y="167671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蹲</a:t>
              </a:r>
            </a:p>
          </p:txBody>
        </p:sp>
      </p:grpSp>
      <p:pic>
        <p:nvPicPr>
          <p:cNvPr id="7193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4791076" y="3649133"/>
            <a:ext cx="804863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矩形 1"/>
          <p:cNvSpPr>
            <a:spLocks noChangeArrowheads="1"/>
          </p:cNvSpPr>
          <p:nvPr/>
        </p:nvSpPr>
        <p:spPr bwMode="auto">
          <a:xfrm>
            <a:off x="4859339" y="3568701"/>
            <a:ext cx="65114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dūn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3" name="组合 74"/>
          <p:cNvGrpSpPr>
            <a:grpSpLocks/>
          </p:cNvGrpSpPr>
          <p:nvPr/>
        </p:nvGrpSpPr>
        <p:grpSpPr bwMode="auto">
          <a:xfrm>
            <a:off x="5888038" y="4330700"/>
            <a:ext cx="804862" cy="1075267"/>
            <a:chOff x="3879052" y="1631371"/>
            <a:chExt cx="804854" cy="805942"/>
          </a:xfrm>
        </p:grpSpPr>
        <p:pic>
          <p:nvPicPr>
            <p:cNvPr id="7229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9052" y="163137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3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48242" y="167671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供</a:t>
              </a:r>
            </a:p>
          </p:txBody>
        </p:sp>
      </p:grpSp>
      <p:pic>
        <p:nvPicPr>
          <p:cNvPr id="7196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5911851" y="3663952"/>
            <a:ext cx="804863" cy="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矩形 1"/>
          <p:cNvSpPr>
            <a:spLocks noChangeArrowheads="1"/>
          </p:cNvSpPr>
          <p:nvPr/>
        </p:nvSpPr>
        <p:spPr bwMode="auto">
          <a:xfrm>
            <a:off x="5911850" y="3581401"/>
            <a:ext cx="80663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ɡōn</a:t>
            </a:r>
            <a:r>
              <a:rPr lang="en-US" altLang="zh-CN" sz="2400" b="1" dirty="0" err="1">
                <a:solidFill>
                  <a:srgbClr val="0000FF"/>
                </a:solidFill>
                <a:latin typeface="+mn-ea"/>
                <a:cs typeface="Times New Roman" pitchFamily="18" charset="0"/>
              </a:rPr>
              <a:t>ɡ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5" name="组合 80"/>
          <p:cNvGrpSpPr>
            <a:grpSpLocks/>
          </p:cNvGrpSpPr>
          <p:nvPr/>
        </p:nvGrpSpPr>
        <p:grpSpPr bwMode="auto">
          <a:xfrm>
            <a:off x="6977063" y="4330700"/>
            <a:ext cx="804862" cy="1075267"/>
            <a:chOff x="3879052" y="1631371"/>
            <a:chExt cx="804854" cy="805942"/>
          </a:xfrm>
        </p:grpSpPr>
        <p:pic>
          <p:nvPicPr>
            <p:cNvPr id="7227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79052" y="163137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48242" y="167671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邻</a:t>
              </a:r>
            </a:p>
          </p:txBody>
        </p:sp>
      </p:grpSp>
      <p:pic>
        <p:nvPicPr>
          <p:cNvPr id="7199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6988176" y="3663952"/>
            <a:ext cx="804863" cy="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" name="矩形 1"/>
          <p:cNvSpPr>
            <a:spLocks noChangeArrowheads="1"/>
          </p:cNvSpPr>
          <p:nvPr/>
        </p:nvSpPr>
        <p:spPr bwMode="auto">
          <a:xfrm>
            <a:off x="7083425" y="3566584"/>
            <a:ext cx="65114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lín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6" name="组合 92"/>
          <p:cNvGrpSpPr>
            <a:grpSpLocks/>
          </p:cNvGrpSpPr>
          <p:nvPr/>
        </p:nvGrpSpPr>
        <p:grpSpPr bwMode="auto">
          <a:xfrm>
            <a:off x="484188" y="4260851"/>
            <a:ext cx="804862" cy="1073149"/>
            <a:chOff x="3879052" y="1631371"/>
            <a:chExt cx="804854" cy="805942"/>
          </a:xfrm>
        </p:grpSpPr>
        <p:pic>
          <p:nvPicPr>
            <p:cNvPr id="7225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9052" y="163137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6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29192" y="167671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饮</a:t>
              </a:r>
            </a:p>
          </p:txBody>
        </p:sp>
      </p:grpSp>
      <p:pic>
        <p:nvPicPr>
          <p:cNvPr id="7202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473076" y="3638552"/>
            <a:ext cx="804863" cy="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" name="矩形 1"/>
          <p:cNvSpPr>
            <a:spLocks noChangeArrowheads="1"/>
          </p:cNvSpPr>
          <p:nvPr/>
        </p:nvSpPr>
        <p:spPr bwMode="auto">
          <a:xfrm>
            <a:off x="557214" y="3524251"/>
            <a:ext cx="65114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yǐn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7" name="组合 98"/>
          <p:cNvGrpSpPr>
            <a:grpSpLocks/>
          </p:cNvGrpSpPr>
          <p:nvPr/>
        </p:nvGrpSpPr>
        <p:grpSpPr bwMode="auto">
          <a:xfrm>
            <a:off x="1541463" y="4288367"/>
            <a:ext cx="804862" cy="1073151"/>
            <a:chOff x="3879052" y="1631371"/>
            <a:chExt cx="804854" cy="805942"/>
          </a:xfrm>
        </p:grpSpPr>
        <p:pic>
          <p:nvPicPr>
            <p:cNvPr id="7223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79052" y="163137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4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3929192" y="167671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侍</a:t>
              </a:r>
            </a:p>
          </p:txBody>
        </p:sp>
      </p:grpSp>
      <p:pic>
        <p:nvPicPr>
          <p:cNvPr id="7205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1519239" y="3663952"/>
            <a:ext cx="854075" cy="603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" name="矩形 1"/>
          <p:cNvSpPr>
            <a:spLocks noChangeArrowheads="1"/>
          </p:cNvSpPr>
          <p:nvPr/>
        </p:nvSpPr>
        <p:spPr bwMode="auto">
          <a:xfrm>
            <a:off x="1570039" y="3560234"/>
            <a:ext cx="65114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shì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7645400" y="1"/>
            <a:ext cx="1498600" cy="1369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7208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7620001" y="1570567"/>
            <a:ext cx="804863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矩形 1"/>
          <p:cNvSpPr>
            <a:spLocks noChangeArrowheads="1"/>
          </p:cNvSpPr>
          <p:nvPr/>
        </p:nvSpPr>
        <p:spPr bwMode="auto">
          <a:xfrm>
            <a:off x="7618413" y="1466851"/>
            <a:ext cx="806631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hánɡ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grpSp>
        <p:nvGrpSpPr>
          <p:cNvPr id="18" name="组合 81"/>
          <p:cNvGrpSpPr>
            <a:grpSpLocks/>
          </p:cNvGrpSpPr>
          <p:nvPr/>
        </p:nvGrpSpPr>
        <p:grpSpPr bwMode="auto">
          <a:xfrm>
            <a:off x="7610476" y="2273301"/>
            <a:ext cx="804863" cy="1073151"/>
            <a:chOff x="8339138" y="1682750"/>
            <a:chExt cx="804862" cy="804863"/>
          </a:xfrm>
        </p:grpSpPr>
        <p:pic>
          <p:nvPicPr>
            <p:cNvPr id="7221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339138" y="1682750"/>
              <a:ext cx="804862" cy="80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2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8378825" y="1735138"/>
              <a:ext cx="668338" cy="71437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吭</a:t>
              </a:r>
            </a:p>
          </p:txBody>
        </p:sp>
      </p:grpSp>
      <p:pic>
        <p:nvPicPr>
          <p:cNvPr id="7211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8034338" y="3670300"/>
            <a:ext cx="804862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12" name="Picture 5" descr="http://img313.ph.126.net/cWyDcPvHGN7E37leSl-JnQ==/3682537120306134192.jpg"/>
          <p:cNvPicPr>
            <a:picLocks noChangeAspect="1" noChangeArrowheads="1"/>
          </p:cNvPicPr>
          <p:nvPr/>
        </p:nvPicPr>
        <p:blipFill>
          <a:blip r:embed="rId4" cstate="print"/>
          <a:srcRect l="24347" r="28117"/>
          <a:stretch>
            <a:fillRect/>
          </a:stretch>
        </p:blipFill>
        <p:spPr bwMode="auto">
          <a:xfrm>
            <a:off x="2657476" y="3644900"/>
            <a:ext cx="804863" cy="6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组合 107"/>
          <p:cNvGrpSpPr>
            <a:grpSpLocks/>
          </p:cNvGrpSpPr>
          <p:nvPr/>
        </p:nvGrpSpPr>
        <p:grpSpPr bwMode="auto">
          <a:xfrm>
            <a:off x="2659063" y="4279901"/>
            <a:ext cx="804862" cy="1073151"/>
            <a:chOff x="2202652" y="1688521"/>
            <a:chExt cx="804854" cy="805942"/>
          </a:xfrm>
        </p:grpSpPr>
        <p:pic>
          <p:nvPicPr>
            <p:cNvPr id="7219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2652" y="168852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20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52792" y="173386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苟</a:t>
              </a:r>
            </a:p>
          </p:txBody>
        </p:sp>
      </p:grpSp>
      <p:grpSp>
        <p:nvGrpSpPr>
          <p:cNvPr id="21" name="组合 107"/>
          <p:cNvGrpSpPr>
            <a:grpSpLocks/>
          </p:cNvGrpSpPr>
          <p:nvPr/>
        </p:nvGrpSpPr>
        <p:grpSpPr bwMode="auto">
          <a:xfrm>
            <a:off x="8067676" y="4330701"/>
            <a:ext cx="804863" cy="1073151"/>
            <a:chOff x="2202652" y="1688521"/>
            <a:chExt cx="804854" cy="805942"/>
          </a:xfrm>
        </p:grpSpPr>
        <p:pic>
          <p:nvPicPr>
            <p:cNvPr id="7217" name="Picture 2" descr="C:\Documents and Settings\Administrator\桌面\图片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02652" y="1688521"/>
              <a:ext cx="804854" cy="805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8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252792" y="1733861"/>
              <a:ext cx="669078" cy="71526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5400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latin typeface="宋体"/>
                  <a:ea typeface="宋体"/>
                </a:rPr>
                <a:t>吠</a:t>
              </a:r>
            </a:p>
          </p:txBody>
        </p:sp>
      </p:grpSp>
      <p:sp>
        <p:nvSpPr>
          <p:cNvPr id="80" name="矩形 1"/>
          <p:cNvSpPr>
            <a:spLocks noChangeArrowheads="1"/>
          </p:cNvSpPr>
          <p:nvPr/>
        </p:nvSpPr>
        <p:spPr bwMode="auto">
          <a:xfrm>
            <a:off x="2697164" y="3568701"/>
            <a:ext cx="65114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gǒu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81" name="矩形 1"/>
          <p:cNvSpPr>
            <a:spLocks noChangeArrowheads="1"/>
          </p:cNvSpPr>
          <p:nvPr/>
        </p:nvSpPr>
        <p:spPr bwMode="auto">
          <a:xfrm>
            <a:off x="8112126" y="3549651"/>
            <a:ext cx="651140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400" b="1" dirty="0" err="1">
                <a:solidFill>
                  <a:srgbClr val="0000FF"/>
                </a:solidFill>
                <a:latin typeface="+mn-ea"/>
                <a:ea typeface="+mn-ea"/>
                <a:cs typeface="Times New Roman" pitchFamily="18" charset="0"/>
              </a:rPr>
              <a:t>fèi</a:t>
            </a:r>
            <a:endParaRPr lang="en-US" altLang="zh-CN" sz="2400" b="1" dirty="0">
              <a:solidFill>
                <a:srgbClr val="0000FF"/>
              </a:solidFill>
              <a:latin typeface="+mn-ea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9" grpId="0"/>
      <p:bldP spid="24" grpId="0"/>
      <p:bldP spid="29" grpId="0"/>
      <p:bldP spid="34" grpId="0"/>
      <p:bldP spid="44" grpId="0"/>
      <p:bldP spid="49" grpId="0"/>
      <p:bldP spid="54" grpId="0"/>
      <p:bldP spid="59" grpId="0"/>
      <p:bldP spid="69" grpId="0"/>
      <p:bldP spid="74" grpId="0"/>
      <p:bldP spid="67" grpId="0"/>
      <p:bldP spid="80" grpId="0"/>
      <p:bldP spid="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{N`A7X)T0W_GIKL~}(_I[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609600"/>
            <a:ext cx="7924800" cy="5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ct val="5000"/>
              </a:spcAft>
            </a:pPr>
            <a:r>
              <a:rPr lang="zh-CN" altLang="en-US" sz="4400" b="1"/>
              <a:t>看守    净角    窥伺    侍候  </a:t>
            </a:r>
          </a:p>
          <a:p>
            <a:pPr>
              <a:lnSpc>
                <a:spcPct val="150000"/>
              </a:lnSpc>
              <a:spcAft>
                <a:spcPct val="5000"/>
              </a:spcAft>
            </a:pPr>
            <a:r>
              <a:rPr lang="zh-CN" altLang="en-US" sz="4400" b="1"/>
              <a:t>堂倌    狂吠    郑重    奢侈</a:t>
            </a:r>
          </a:p>
          <a:p>
            <a:pPr>
              <a:lnSpc>
                <a:spcPct val="150000"/>
              </a:lnSpc>
              <a:spcAft>
                <a:spcPct val="5000"/>
              </a:spcAft>
            </a:pPr>
            <a:r>
              <a:rPr lang="zh-CN" altLang="en-US" sz="4400" b="1"/>
              <a:t>厉声呵斥   厉声叫嚣   引吭大叫   </a:t>
            </a:r>
          </a:p>
          <a:p>
            <a:pPr>
              <a:lnSpc>
                <a:spcPct val="150000"/>
              </a:lnSpc>
              <a:spcAft>
                <a:spcPct val="5000"/>
              </a:spcAft>
            </a:pPr>
            <a:r>
              <a:rPr lang="zh-CN" altLang="en-US" sz="4400" b="1"/>
              <a:t>三眼一板   一丝不苟   供养不周   空空如也   不胜其烦   扬长而去</a:t>
            </a:r>
            <a:r>
              <a:rPr lang="zh-CN" altLang="en-US" sz="4000" b="1"/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{N`A7X)T0W_GIKL~}(_I[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14"/>
          <p:cNvSpPr txBox="1">
            <a:spLocks noChangeArrowheads="1"/>
          </p:cNvSpPr>
          <p:nvPr/>
        </p:nvSpPr>
        <p:spPr bwMode="auto">
          <a:xfrm>
            <a:off x="2133600" y="1600200"/>
            <a:ext cx="449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9220" name="Text Box 15"/>
          <p:cNvSpPr txBox="1">
            <a:spLocks noChangeArrowheads="1"/>
          </p:cNvSpPr>
          <p:nvPr/>
        </p:nvSpPr>
        <p:spPr bwMode="auto">
          <a:xfrm>
            <a:off x="2667000" y="2514601"/>
            <a:ext cx="3352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000" b="1">
                <a:solidFill>
                  <a:srgbClr val="FF3399"/>
                </a:solidFill>
              </a:rPr>
              <a:t> </a:t>
            </a:r>
          </a:p>
        </p:txBody>
      </p:sp>
      <p:sp>
        <p:nvSpPr>
          <p:cNvPr id="33808" name="WordArt 16"/>
          <p:cNvSpPr>
            <a:spLocks noChangeArrowheads="1" noChangeShapeType="1" noTextEdit="1"/>
          </p:cNvSpPr>
          <p:nvPr/>
        </p:nvSpPr>
        <p:spPr bwMode="auto">
          <a:xfrm>
            <a:off x="609600" y="1600200"/>
            <a:ext cx="8534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看守 净角 窥伺 侍候  </a:t>
            </a:r>
          </a:p>
        </p:txBody>
      </p:sp>
      <p:sp>
        <p:nvSpPr>
          <p:cNvPr id="33810" name="WordArt 18"/>
          <p:cNvSpPr>
            <a:spLocks noChangeArrowheads="1" noChangeShapeType="1" noTextEdit="1"/>
          </p:cNvSpPr>
          <p:nvPr/>
        </p:nvSpPr>
        <p:spPr bwMode="auto">
          <a:xfrm>
            <a:off x="685800" y="3657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堂倌 狂吠 郑重 奢侈</a:t>
            </a:r>
          </a:p>
        </p:txBody>
      </p:sp>
      <p:sp>
        <p:nvSpPr>
          <p:cNvPr id="33811" name="Text Box 19"/>
          <p:cNvSpPr txBox="1">
            <a:spLocks noChangeArrowheads="1"/>
          </p:cNvSpPr>
          <p:nvPr/>
        </p:nvSpPr>
        <p:spPr bwMode="auto">
          <a:xfrm>
            <a:off x="3505200" y="609600"/>
            <a:ext cx="1066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</a:rPr>
              <a:t>    </a:t>
            </a:r>
            <a:r>
              <a:rPr lang="en-US" altLang="zh-CN" sz="4000" b="1">
                <a:solidFill>
                  <a:srgbClr val="FF0000"/>
                </a:solidFill>
              </a:rPr>
              <a:t>jué</a:t>
            </a:r>
            <a:endParaRPr lang="en-US" altLang="zh-CN" sz="4000" b="1"/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533400" y="914400"/>
            <a:ext cx="12954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</a:rPr>
              <a:t>k</a:t>
            </a:r>
            <a:r>
              <a:rPr lang="en-US" altLang="zh-CN" sz="4400" b="1">
                <a:solidFill>
                  <a:srgbClr val="FF0000"/>
                </a:solidFill>
              </a:rPr>
              <a:t>ā</a:t>
            </a:r>
            <a:r>
              <a:rPr lang="en-US" altLang="zh-CN" sz="4000" b="1">
                <a:solidFill>
                  <a:srgbClr val="FF0000"/>
                </a:solidFill>
              </a:rPr>
              <a:t>n</a:t>
            </a:r>
            <a:endParaRPr lang="zh-CN" altLang="en-US" sz="4000" b="1">
              <a:solidFill>
                <a:srgbClr val="FF0000"/>
              </a:solidFill>
            </a:endParaRPr>
          </a:p>
        </p:txBody>
      </p:sp>
      <p:sp>
        <p:nvSpPr>
          <p:cNvPr id="9225" name="AutoShape 2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867400" y="5638800"/>
            <a:ext cx="609600" cy="457200"/>
          </a:xfrm>
          <a:prstGeom prst="actionButtonForwardNext">
            <a:avLst/>
          </a:prstGeom>
          <a:solidFill>
            <a:srgbClr val="99CCFF">
              <a:alpha val="3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100" decel="5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100" decel="100000" autoRev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8" grpId="0" animBg="1"/>
      <p:bldP spid="33810" grpId="0" animBg="1"/>
      <p:bldP spid="33811" grpId="0"/>
      <p:bldP spid="338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{N`A7X)T0W_GIKL~}(_I[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38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6" name="WordArt 8"/>
          <p:cNvSpPr>
            <a:spLocks noChangeArrowheads="1" noChangeShapeType="1" noTextEdit="1"/>
          </p:cNvSpPr>
          <p:nvPr/>
        </p:nvSpPr>
        <p:spPr bwMode="auto">
          <a:xfrm>
            <a:off x="685800" y="1066800"/>
            <a:ext cx="8458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厉声呵斥 厉声叫嚣 引吭大叫   </a:t>
            </a:r>
          </a:p>
        </p:txBody>
      </p:sp>
      <p:sp>
        <p:nvSpPr>
          <p:cNvPr id="43017" name="WordArt 9"/>
          <p:cNvSpPr>
            <a:spLocks noChangeArrowheads="1" noChangeShapeType="1" noTextEdit="1"/>
          </p:cNvSpPr>
          <p:nvPr/>
        </p:nvSpPr>
        <p:spPr bwMode="auto">
          <a:xfrm>
            <a:off x="609600" y="2514600"/>
            <a:ext cx="85344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三眼一板 一丝不苟 供养不周   </a:t>
            </a:r>
          </a:p>
        </p:txBody>
      </p:sp>
      <p:sp>
        <p:nvSpPr>
          <p:cNvPr id="43018" name="WordArt 10"/>
          <p:cNvSpPr>
            <a:spLocks noChangeArrowheads="1" noChangeShapeType="1" noTextEdit="1"/>
          </p:cNvSpPr>
          <p:nvPr/>
        </p:nvSpPr>
        <p:spPr bwMode="auto">
          <a:xfrm>
            <a:off x="685800" y="3886200"/>
            <a:ext cx="8458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空空如也 不胜其烦 扬长而去   </a:t>
            </a:r>
          </a:p>
        </p:txBody>
      </p:sp>
      <p:sp>
        <p:nvSpPr>
          <p:cNvPr id="10246" name="AutoShape 11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715000" y="5638800"/>
            <a:ext cx="609600" cy="457200"/>
          </a:xfrm>
          <a:prstGeom prst="actionButtonForwardNext">
            <a:avLst/>
          </a:prstGeom>
          <a:solidFill>
            <a:srgbClr val="99CCFF">
              <a:alpha val="47842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7" grpId="0" animBg="1"/>
      <p:bldP spid="430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2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2713" y="0"/>
            <a:ext cx="9177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W0201008186506624565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4953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4849813" y="792914"/>
            <a:ext cx="38862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b="1" i="1"/>
              <a:t>想一想：</a:t>
            </a:r>
          </a:p>
          <a:p>
            <a:pPr>
              <a:lnSpc>
                <a:spcPct val="130000"/>
              </a:lnSpc>
            </a:pPr>
            <a:r>
              <a:rPr lang="zh-CN" altLang="en-US" sz="4000" b="1"/>
              <a:t>     这是一只怎样的白鹅？</a:t>
            </a:r>
            <a:endParaRPr lang="zh-CN" altLang="en-US" sz="4000"/>
          </a:p>
        </p:txBody>
      </p:sp>
      <p:sp>
        <p:nvSpPr>
          <p:cNvPr id="4" name="矩形 3"/>
          <p:cNvSpPr/>
          <p:nvPr/>
        </p:nvSpPr>
        <p:spPr>
          <a:xfrm>
            <a:off x="7645400" y="1"/>
            <a:ext cx="1498600" cy="13694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935538" y="4011085"/>
            <a:ext cx="38227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solidFill>
                  <a:srgbClr val="FF0000"/>
                </a:solidFill>
              </a:rPr>
              <a:t>好一个高傲的动物！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  <p:bldP spid="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370</Words>
  <Application>Microsoft Office PowerPoint</Application>
  <PresentationFormat>全屏显示(4:3)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deeplm</cp:lastModifiedBy>
  <cp:revision>1</cp:revision>
  <dcterms:created xsi:type="dcterms:W3CDTF">2017-10-07T14:59:28Z</dcterms:created>
  <dcterms:modified xsi:type="dcterms:W3CDTF">2017-10-07T15:00:47Z</dcterms:modified>
</cp:coreProperties>
</file>