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59" r:id="rId4"/>
    <p:sldId id="281" r:id="rId5"/>
    <p:sldId id="280" r:id="rId6"/>
    <p:sldId id="279" r:id="rId7"/>
    <p:sldId id="282" r:id="rId8"/>
    <p:sldId id="283" r:id="rId9"/>
    <p:sldId id="278" r:id="rId10"/>
    <p:sldId id="284" r:id="rId11"/>
    <p:sldId id="268" r:id="rId12"/>
    <p:sldId id="285" r:id="rId13"/>
    <p:sldId id="286" r:id="rId14"/>
    <p:sldId id="272" r:id="rId15"/>
    <p:sldId id="273" r:id="rId16"/>
    <p:sldId id="275" r:id="rId17"/>
    <p:sldId id="27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2F453"/>
    <a:srgbClr val="D5A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圆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圆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pic22.nipic.com/20120726/668573_140020712187_2.jpg"/>
          <p:cNvPicPr>
            <a:picLocks noChangeAspect="1" noChangeArrowheads="1"/>
          </p:cNvPicPr>
          <p:nvPr/>
        </p:nvPicPr>
        <p:blipFill>
          <a:blip r:embed="rId2" cstate="print"/>
          <a:srcRect b="5197"/>
          <a:stretch>
            <a:fillRect/>
          </a:stretch>
        </p:blipFill>
        <p:spPr bwMode="auto">
          <a:xfrm>
            <a:off x="0" y="1"/>
            <a:ext cx="9144000" cy="685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1784350" y="2516718"/>
            <a:ext cx="4908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8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15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猫</a:t>
            </a:r>
            <a:endParaRPr lang="zh-CN" altLang="en-US" sz="6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54063" y="5338233"/>
            <a:ext cx="7377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桂平市西山镇中心小学  陆敏斌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66713" y="404284"/>
            <a:ext cx="7885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</a:rPr>
              <a:t>教材版本：人教版义务教育课程标准实验教科书语文四年级上册</a:t>
            </a: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2260600" y="1767418"/>
            <a:ext cx="452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</a:rPr>
              <a:t>录课单元：第四单元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5836" y="414707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mtClean="0">
                <a:solidFill>
                  <a:srgbClr val="0000FF"/>
                </a:solidFill>
              </a:rPr>
              <a:t>第二课时</a:t>
            </a:r>
            <a:endParaRPr lang="zh-CN" altLang="en-US" sz="4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tu123.cn/uploads/allimg/2016/01/1-16011G04151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73016"/>
            <a:ext cx="3563888" cy="283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71654" y="635775"/>
            <a:ext cx="756078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比较句子，品味句子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85293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2F453"/>
                </a:solidFill>
                <a:latin typeface="黑体" pitchFamily="49" charset="-122"/>
                <a:ea typeface="黑体" pitchFamily="49" charset="-122"/>
              </a:rPr>
              <a:t>在你写作的时候，跳上桌来，在稿纸上踩几个脚印。</a:t>
            </a:r>
            <a:endParaRPr lang="zh-CN" altLang="en-US" sz="3200" b="1" dirty="0">
              <a:solidFill>
                <a:srgbClr val="02F45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34076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在你写作的时候，跳上桌来，在稿纸上踩印几朵小梅花。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t_013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3203849" cy="3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35125" y="1363134"/>
            <a:ext cx="2242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一声不出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4825" y="2410884"/>
            <a:ext cx="4902200" cy="273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latin typeface="Times New Roman" pitchFamily="18" charset="0"/>
                <a:ea typeface="黑体" pitchFamily="49" charset="-122"/>
              </a:rPr>
              <a:t>        它若是不高兴啊，无论谁说多少好话，它也一声不出。</a:t>
            </a:r>
            <a:endParaRPr lang="zh-CN" altLang="en-US" sz="4000" b="1" dirty="0">
              <a:latin typeface="Tahoma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t_00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5"/>
            <a:ext cx="3024336" cy="30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20072" y="764704"/>
            <a:ext cx="17161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4000" b="1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胆小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35896" y="1700808"/>
            <a:ext cx="4738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latin typeface="Tahoma" pitchFamily="34" charset="0"/>
                <a:ea typeface="黑体" pitchFamily="49" charset="-122"/>
              </a:rPr>
              <a:t>它什么都怕，总想藏起来。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8064" y="3573016"/>
            <a:ext cx="200026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4000" b="1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勇猛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1880" y="4293096"/>
            <a:ext cx="5270500" cy="22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黑体" pitchFamily="49" charset="-122"/>
              </a:rPr>
              <a:t>        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</a:rPr>
              <a:t>可是它又那么勇猛，不要说见着小虫和老鼠，就是遇上蛇也敢斗一斗。</a:t>
            </a:r>
          </a:p>
        </p:txBody>
      </p:sp>
      <p:pic>
        <p:nvPicPr>
          <p:cNvPr id="7" name="Picture 7" descr="Cat_0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3024336" cy="30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7544" y="1124744"/>
            <a:ext cx="8096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老舍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先生在课文前三个自然段是围绕哪句话来写猫的？</a:t>
            </a:r>
            <a:endParaRPr lang="zh-CN" altLang="en-US" sz="36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931201" y="2498456"/>
            <a:ext cx="561657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000" b="1" dirty="0" smtClean="0">
                <a:latin typeface="楷体_GB2312" pitchFamily="49" charset="-122"/>
                <a:ea typeface="楷体_GB2312" pitchFamily="49" charset="-122"/>
              </a:rPr>
              <a:t>猫的性格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实在</a:t>
            </a:r>
            <a:r>
              <a:rPr lang="zh-CN" altLang="en-US" sz="4000" b="1" dirty="0" smtClean="0">
                <a:latin typeface="楷体_GB2312" pitchFamily="49" charset="-122"/>
                <a:ea typeface="楷体_GB2312" pitchFamily="49" charset="-122"/>
              </a:rPr>
              <a:t>有些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古怪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pic>
        <p:nvPicPr>
          <p:cNvPr id="4" name="Picture 9" descr="http://pic27.nipic.com/20130223/890845_095850629000_2.jpg"/>
          <p:cNvPicPr>
            <a:picLocks noChangeAspect="1" noChangeArrowheads="1"/>
          </p:cNvPicPr>
          <p:nvPr/>
        </p:nvPicPr>
        <p:blipFill>
          <a:blip r:embed="rId2" cstate="print"/>
          <a:srcRect t="18414" b="13354"/>
          <a:stretch>
            <a:fillRect/>
          </a:stretch>
        </p:blipFill>
        <p:spPr bwMode="auto">
          <a:xfrm>
            <a:off x="2166170" y="3319727"/>
            <a:ext cx="4835525" cy="29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11760" y="1988840"/>
            <a:ext cx="13163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淘气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5720" y="3286124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根鸡毛，一个线团，都是它的好玩具，耍个没完没了。一玩起来，它不知要摔多少跟头，但是跌倒了马上起来，再跑再跌。它的头撞在门上，桌腿上，撞疼了也不哭。</a:t>
            </a:r>
          </a:p>
        </p:txBody>
      </p:sp>
      <p:pic>
        <p:nvPicPr>
          <p:cNvPr id="31746" name="Picture 2" descr="Cat_0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260683" cy="287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158" y="3143248"/>
            <a:ext cx="84804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它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在花盆里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摔跤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，抱着花枝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打秋千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，所过之处，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枝折花落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。你见了，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绝不会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责打它，它是那么生气勃勃，天真可爱！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1538" y="1714488"/>
            <a:ext cx="4817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生气勃勃  天真可爱</a:t>
            </a:r>
          </a:p>
        </p:txBody>
      </p:sp>
      <p:pic>
        <p:nvPicPr>
          <p:cNvPr id="32770" name="Picture 2" descr="Cat_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4664"/>
            <a:ext cx="2962018" cy="288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2844" y="1714488"/>
            <a:ext cx="8745537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猫的性格古怪，主要表现在：它既（    ）又（    ），既贪玩又 （     ）；既胆小又（     ）；高兴时，（               ），不高兴时，（           ）。</a:t>
            </a:r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2881314" y="939801"/>
            <a:ext cx="3272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000" b="1">
                <a:solidFill>
                  <a:srgbClr val="FF0000"/>
                </a:solidFill>
                <a:ea typeface="黑体" pitchFamily="49" charset="-122"/>
              </a:rPr>
              <a:t>猫的性格总结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0034" y="2500306"/>
            <a:ext cx="142876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贪玩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29058" y="2571744"/>
            <a:ext cx="14031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尽职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58082" y="2500306"/>
            <a:ext cx="14287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勇猛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71670" y="3214686"/>
            <a:ext cx="40323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比谁都温柔可亲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1472" y="3929066"/>
            <a:ext cx="31473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一声也不出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72330" y="1857364"/>
            <a:ext cx="941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老实</a:t>
            </a:r>
          </a:p>
        </p:txBody>
      </p:sp>
      <p:pic>
        <p:nvPicPr>
          <p:cNvPr id="10" name="Picture 6" descr="http://www.tu123.cn/uploads/allimg/2016/01/1-16011G04151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3971471" cy="274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ic1.win4000.com/wallpaper/8/53db599320b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124995" y="2069983"/>
            <a:ext cx="62174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谢谢大家！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imgsrc.baidu.com/imgad/pic/item/c83d70cf3bc79f3d0fb31114b0a1cd11728b2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7567"/>
            <a:ext cx="3906838" cy="3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2"/>
          <p:cNvSpPr>
            <a:spLocks noChangeArrowheads="1"/>
          </p:cNvSpPr>
          <p:nvPr/>
        </p:nvSpPr>
        <p:spPr bwMode="auto">
          <a:xfrm>
            <a:off x="2571736" y="1500174"/>
            <a:ext cx="6805068" cy="239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rgbClr val="3333CC"/>
                </a:solidFill>
                <a:latin typeface="宋体" pitchFamily="2" charset="-122"/>
                <a:cs typeface="Times New Roman" pitchFamily="18" charset="0"/>
              </a:rPr>
              <a:t> </a:t>
            </a:r>
            <a:r>
              <a:rPr lang="zh-CN" altLang="en-US" sz="5400" b="1" dirty="0" smtClean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任凭  贪玩</a:t>
            </a:r>
            <a:r>
              <a:rPr lang="en-US" altLang="zh-CN" sz="5400" b="1" dirty="0" smtClean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  </a:t>
            </a:r>
            <a:r>
              <a:rPr lang="zh-CN" altLang="en-US" sz="5400" b="1" dirty="0" smtClean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尽职  </a:t>
            </a:r>
            <a:endParaRPr lang="en-US" altLang="zh-CN" sz="5400" b="1" dirty="0" smtClean="0">
              <a:solidFill>
                <a:srgbClr val="FF0000"/>
              </a:solidFill>
              <a:latin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 踩踏  开辟</a:t>
            </a:r>
            <a:endParaRPr lang="zh-CN" altLang="en-US" sz="5400" b="1" dirty="0">
              <a:solidFill>
                <a:srgbClr val="FF0000"/>
              </a:solidFill>
              <a:latin typeface="宋体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6098" y="255125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听写词语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http://img.zcool.cn/community/01cba958f04b45a8012049ef6f5f32.jpg@900w_1l_2o_100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63" y="2852935"/>
            <a:ext cx="2808312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2800350" y="2876551"/>
            <a:ext cx="63690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3333CC"/>
                </a:solidFill>
                <a:latin typeface="宋体" pitchFamily="2" charset="-122"/>
              </a:rPr>
              <a:t>1</a:t>
            </a:r>
            <a:r>
              <a:rPr lang="en-US" altLang="zh-CN" sz="4000" b="1" dirty="0">
                <a:solidFill>
                  <a:srgbClr val="3333CC"/>
                </a:solidFill>
                <a:latin typeface="宋体" pitchFamily="2" charset="-122"/>
              </a:rPr>
              <a:t>.</a:t>
            </a:r>
            <a:r>
              <a:rPr lang="zh-CN" altLang="en-US" sz="4000" b="1" dirty="0">
                <a:solidFill>
                  <a:srgbClr val="3333CC"/>
                </a:solidFill>
                <a:latin typeface="宋体" pitchFamily="2" charset="-122"/>
              </a:rPr>
              <a:t>猫的性格实在有些古怪。</a:t>
            </a:r>
          </a:p>
        </p:txBody>
      </p: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2789238" y="4110568"/>
            <a:ext cx="51908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3333CC"/>
                </a:solidFill>
              </a:rPr>
              <a:t>2.</a:t>
            </a:r>
            <a:r>
              <a:rPr lang="zh-CN" altLang="en-US" sz="4000" b="1" dirty="0">
                <a:solidFill>
                  <a:srgbClr val="3333CC"/>
                </a:solidFill>
              </a:rPr>
              <a:t>满月的小猫更可爱。</a:t>
            </a:r>
          </a:p>
        </p:txBody>
      </p:sp>
      <p:sp>
        <p:nvSpPr>
          <p:cNvPr id="18438" name="矩形 1"/>
          <p:cNvSpPr>
            <a:spLocks noChangeArrowheads="1"/>
          </p:cNvSpPr>
          <p:nvPr/>
        </p:nvSpPr>
        <p:spPr bwMode="auto">
          <a:xfrm>
            <a:off x="712789" y="880533"/>
            <a:ext cx="79136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/>
              <a:t>              </a:t>
            </a:r>
            <a:r>
              <a:rPr lang="zh-CN" altLang="en-US" sz="4000" b="1" dirty="0">
                <a:solidFill>
                  <a:srgbClr val="FF0000"/>
                </a:solidFill>
                <a:latin typeface="宋体" pitchFamily="2" charset="-122"/>
              </a:rPr>
              <a:t>老舍先生在这篇文章中描述了他们家猫的具有什么样的性格？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43581" y="3501008"/>
            <a:ext cx="4329040" cy="3012016"/>
            <a:chOff x="243581" y="3501008"/>
            <a:chExt cx="4329040" cy="3012016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243581" y="3642825"/>
              <a:ext cx="754062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400" b="1" dirty="0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贪玩</a:t>
              </a:r>
            </a:p>
          </p:txBody>
        </p:sp>
        <p:pic>
          <p:nvPicPr>
            <p:cNvPr id="4" name="Picture 4" descr="Cat_0066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3501008"/>
              <a:ext cx="3529013" cy="301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4644008" y="3501008"/>
            <a:ext cx="4012531" cy="3024336"/>
            <a:chOff x="4644008" y="3501008"/>
            <a:chExt cx="4012531" cy="30243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999314" y="3786760"/>
              <a:ext cx="657225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400" b="1" dirty="0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尽职</a:t>
              </a:r>
              <a:endParaRPr lang="zh-CN" altLang="en-US" sz="44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Picture 6" descr="b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3501008"/>
              <a:ext cx="340829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2843808" y="332656"/>
            <a:ext cx="4877393" cy="2946400"/>
            <a:chOff x="2843808" y="332656"/>
            <a:chExt cx="4877393" cy="29464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406751" y="1464775"/>
              <a:ext cx="131445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4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老实</a:t>
              </a:r>
            </a:p>
          </p:txBody>
        </p:sp>
        <p:pic>
          <p:nvPicPr>
            <p:cNvPr id="7" name="Picture 7" descr="shuimao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332656"/>
              <a:ext cx="32893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2414" y="1691218"/>
            <a:ext cx="13163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老实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19672" y="764704"/>
            <a:ext cx="7339012" cy="245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说它老实吧，它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的确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有时候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很乖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。它会找个暖和的地方，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成天睡大觉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无忧无虑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，什么事也不过问。</a:t>
            </a:r>
          </a:p>
        </p:txBody>
      </p:sp>
      <p:pic>
        <p:nvPicPr>
          <p:cNvPr id="4" name="Picture 7" descr="http://img3.91.com/uploads/allimg/130617/32-13061GH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24994"/>
            <a:ext cx="3481382" cy="29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cj\AppData\Roaming\Tencent\Users\459849705\QQ\WinTemp\RichOle\0VM1@A990`JO_)]M`ICD)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4944"/>
            <a:ext cx="4572000" cy="355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4282" y="1071546"/>
            <a:ext cx="13163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贪玩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63688" y="260351"/>
            <a:ext cx="688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可是，它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决定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要出去玩玩，就会出走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一天一夜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任凭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谁怎么呼唤，它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也不肯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回来。说它贪玩吧，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的确是呀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，要不怎么会一天一夜不回家呢？</a:t>
            </a:r>
          </a:p>
        </p:txBody>
      </p:sp>
      <p:sp>
        <p:nvSpPr>
          <p:cNvPr id="5" name="矩形 4"/>
          <p:cNvSpPr/>
          <p:nvPr/>
        </p:nvSpPr>
        <p:spPr>
          <a:xfrm>
            <a:off x="714348" y="3643314"/>
            <a:ext cx="66103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i="1" dirty="0">
                <a:solidFill>
                  <a:srgbClr val="0000FF"/>
                </a:solidFill>
                <a:latin typeface="+mj-ea"/>
                <a:ea typeface="+mj-ea"/>
              </a:rPr>
              <a:t>说话练习：</a:t>
            </a:r>
            <a:r>
              <a:rPr lang="zh-CN" altLang="zh-CN" sz="3600" b="1" dirty="0">
                <a:solidFill>
                  <a:srgbClr val="0000FF"/>
                </a:solidFill>
                <a:latin typeface="+mj-ea"/>
                <a:ea typeface="+mj-ea"/>
              </a:rPr>
              <a:t>任凭</a:t>
            </a:r>
            <a:r>
              <a:rPr lang="en-US" altLang="zh-CN" sz="3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ea"/>
                <a:ea typeface="+mj-ea"/>
              </a:rPr>
              <a:t>      </a:t>
            </a:r>
            <a:r>
              <a:rPr lang="zh-CN" altLang="zh-CN" sz="3600" b="1" dirty="0">
                <a:solidFill>
                  <a:srgbClr val="0000FF"/>
                </a:solidFill>
                <a:latin typeface="+mj-ea"/>
                <a:ea typeface="+mj-ea"/>
              </a:rPr>
              <a:t>也</a:t>
            </a:r>
            <a:r>
              <a:rPr lang="en-US" altLang="zh-CN" sz="3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ea"/>
                <a:ea typeface="+mj-ea"/>
              </a:rPr>
              <a:t>     </a:t>
            </a:r>
            <a:r>
              <a:rPr lang="zh-CN" altLang="en-US" sz="3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ea"/>
                <a:ea typeface="+mj-ea"/>
              </a:rPr>
              <a:t>。</a:t>
            </a:r>
            <a:r>
              <a:rPr lang="en-US" altLang="zh-CN" sz="3600" b="1" dirty="0">
                <a:solidFill>
                  <a:srgbClr val="0000FF"/>
                </a:solidFill>
                <a:latin typeface="+mj-ea"/>
                <a:ea typeface="+mj-ea"/>
              </a:rPr>
              <a:t>       </a:t>
            </a:r>
            <a:endParaRPr lang="zh-CN" altLang="en-US" sz="36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5601" y="1136651"/>
            <a:ext cx="13163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尽职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03437" y="620688"/>
            <a:ext cx="7040563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可是，它听到老鼠的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一点响动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，又是多么尽职。它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屏息凝视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一连就是几个钟头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非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把老鼠等出来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不可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！</a:t>
            </a:r>
          </a:p>
        </p:txBody>
      </p:sp>
      <p:pic>
        <p:nvPicPr>
          <p:cNvPr id="4" name="Picture 7" descr="http://img1.3lian.com/2015/a2/241/d/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4224234" cy="316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1520" y="3501008"/>
            <a:ext cx="5976664" cy="165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3600" b="1" i="1" dirty="0">
                <a:solidFill>
                  <a:srgbClr val="0000FF"/>
                </a:solidFill>
              </a:rPr>
              <a:t>说话练习</a:t>
            </a:r>
            <a:r>
              <a:rPr lang="zh-CN" altLang="en-US" sz="3600" b="1" i="1" dirty="0" smtClean="0">
                <a:solidFill>
                  <a:srgbClr val="0000FF"/>
                </a:solidFill>
              </a:rPr>
              <a:t>：</a:t>
            </a:r>
            <a:endParaRPr lang="en-US" altLang="zh-CN" sz="3600" b="1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3600" b="1" dirty="0" smtClean="0">
                <a:solidFill>
                  <a:srgbClr val="0000FF"/>
                </a:solidFill>
              </a:rPr>
              <a:t>“</a:t>
            </a:r>
            <a:r>
              <a:rPr lang="zh-CN" altLang="zh-CN" sz="3600" b="1" dirty="0">
                <a:solidFill>
                  <a:srgbClr val="0000FF"/>
                </a:solidFill>
              </a:rPr>
              <a:t>非</a:t>
            </a:r>
            <a:r>
              <a:rPr lang="en-US" altLang="zh-CN" sz="3600" b="1" dirty="0">
                <a:solidFill>
                  <a:srgbClr val="0000FF"/>
                </a:solidFill>
              </a:rPr>
              <a:t> </a:t>
            </a:r>
            <a:r>
              <a:rPr lang="en-US" altLang="zh-CN" sz="3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           </a:t>
            </a:r>
            <a:r>
              <a:rPr lang="zh-CN" altLang="zh-CN" sz="3600" b="1" dirty="0">
                <a:solidFill>
                  <a:srgbClr val="0000FF"/>
                </a:solidFill>
              </a:rPr>
              <a:t>不可。”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31837" y="3048000"/>
            <a:ext cx="1979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老实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14776" y="2976034"/>
            <a:ext cx="21376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贪玩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70738" y="2971800"/>
            <a:ext cx="1544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尽职</a:t>
            </a:r>
            <a:endParaRPr lang="zh-CN" altLang="en-US" sz="3600" dirty="0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7" descr="shuima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917825" cy="29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Administrator\AppData\Roaming\Tencent\Users\459849705\QQ\WinTemp\RichOle\NLZ2}XQ{7BT7AKPPH0NO5S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6" y="0"/>
            <a:ext cx="3211513" cy="29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dministrator\AppData\Roaming\Tencent\Users\459849705\QQ\WinTemp\RichOle\H9D}5@2O1I8M5MB@RUT85O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338" y="0"/>
            <a:ext cx="3014662" cy="29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7544" y="3861048"/>
            <a:ext cx="9002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r>
              <a:rPr 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用“</a:t>
            </a:r>
            <a:r>
              <a:rPr lang="zh-CN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……</a:t>
            </a:r>
            <a:r>
              <a:rPr 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既</a:t>
            </a:r>
            <a:r>
              <a:rPr lang="zh-CN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……</a:t>
            </a:r>
            <a:r>
              <a:rPr 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又</a:t>
            </a:r>
            <a:r>
              <a:rPr lang="zh-CN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……</a:t>
            </a:r>
            <a:r>
              <a:rPr 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， </a:t>
            </a:r>
            <a:r>
              <a:rPr lang="zh-CN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……</a:t>
            </a:r>
            <a:r>
              <a:rPr 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既</a:t>
            </a:r>
            <a:r>
              <a:rPr lang="zh-CN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……</a:t>
            </a:r>
            <a:r>
              <a:rPr 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又</a:t>
            </a:r>
            <a:r>
              <a:rPr lang="zh-CN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……”</a:t>
            </a:r>
            <a:r>
              <a:rPr 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，的句式来归纳猫的古怪表现。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537321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猫既老实又贪玩，既贪玩又尽职。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tu123.cn/uploads/allimg/2016/01/1-16011G04151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2904238" cy="25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79712" y="620688"/>
            <a:ext cx="2448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温柔可亲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1700808"/>
            <a:ext cx="8693150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它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要是高兴，能比谁都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温柔可亲：用身子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蹭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你的腿，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把脖子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伸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出来让你给它抓痒，或是在你写作的时候，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跳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上桌来，在稿纸上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踩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印几朵小梅花。它还会丰富多腔地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叫唤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，长短不同，粗细各异，变化多端。在不叫的时候，它还会咕噜咕噜地给自己解闷。这可都凭它的高兴。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视点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</TotalTime>
  <Words>629</Words>
  <Application>Microsoft Office PowerPoint</Application>
  <PresentationFormat>全屏显示(4:3)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视点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cj</dc:creator>
  <cp:lastModifiedBy>FOUNDER</cp:lastModifiedBy>
  <cp:revision>29</cp:revision>
  <dcterms:created xsi:type="dcterms:W3CDTF">2017-09-29T23:50:23Z</dcterms:created>
  <dcterms:modified xsi:type="dcterms:W3CDTF">2017-10-12T00:49:55Z</dcterms:modified>
</cp:coreProperties>
</file>