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416" r:id="rId3"/>
    <p:sldId id="417" r:id="rId4"/>
    <p:sldId id="428" r:id="rId5"/>
    <p:sldId id="419" r:id="rId6"/>
    <p:sldId id="418" r:id="rId7"/>
    <p:sldId id="420" r:id="rId8"/>
    <p:sldId id="433" r:id="rId9"/>
    <p:sldId id="421" r:id="rId10"/>
    <p:sldId id="431" r:id="rId11"/>
    <p:sldId id="432" r:id="rId12"/>
    <p:sldId id="429" r:id="rId13"/>
    <p:sldId id="430" r:id="rId14"/>
    <p:sldId id="407" r:id="rId15"/>
    <p:sldId id="435" r:id="rId16"/>
    <p:sldId id="305" r:id="rId17"/>
    <p:sldId id="408" r:id="rId18"/>
    <p:sldId id="390" r:id="rId19"/>
    <p:sldId id="424" r:id="rId20"/>
    <p:sldId id="434" r:id="rId21"/>
    <p:sldId id="425" r:id="rId22"/>
    <p:sldId id="317" r:id="rId23"/>
    <p:sldId id="381" r:id="rId24"/>
    <p:sldId id="413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1" autoAdjust="0"/>
    <p:restoredTop sz="94660"/>
  </p:normalViewPr>
  <p:slideViewPr>
    <p:cSldViewPr>
      <p:cViewPr varScale="1">
        <p:scale>
          <a:sx n="66" d="100"/>
          <a:sy n="66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626B33E-7470-44D5-B6A9-F03C81420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2BF3E-47D2-4D2F-8F15-843D83F36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D0D04-A21C-4AF4-BB13-541CC5AC7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9584-380D-4CCC-9A3B-8D2D836A4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3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9069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936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E1502-415F-4A0B-A20E-80F78F08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4CC9-F826-49D3-85E4-CE7057ACA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FAC6-D38D-4E01-8136-0E6834D48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C2EE-4A03-4D99-A3A7-6A5D4558E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C759D-2BEA-4444-8821-E577D4A8A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1DE6-F891-46AF-AB73-D25CE6028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D75B-38E3-470E-A0B4-472F70B0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FEA9-D45B-42FC-8E6D-0E79CD121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CDA5606-6D11-487E-BD91-1F0802097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6"/>
          <p:cNvSpPr txBox="1">
            <a:spLocks noChangeArrowheads="1"/>
          </p:cNvSpPr>
          <p:nvPr/>
        </p:nvSpPr>
        <p:spPr bwMode="auto">
          <a:xfrm>
            <a:off x="1547813" y="1373188"/>
            <a:ext cx="604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4800" b="1">
                <a:solidFill>
                  <a:srgbClr val="FF0000"/>
                </a:solidFill>
                <a:latin typeface="Calibri" pitchFamily="34" charset="0"/>
              </a:rPr>
              <a:t>第</a:t>
            </a:r>
            <a:r>
              <a:rPr lang="en-US" altLang="zh-CN" sz="4800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zh-CN" altLang="en-US" sz="4800" b="1">
                <a:solidFill>
                  <a:srgbClr val="FF0000"/>
                </a:solidFill>
                <a:latin typeface="Calibri" pitchFamily="34" charset="0"/>
              </a:rPr>
              <a:t>单元   简易方程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2699792" y="2564904"/>
            <a:ext cx="3960440" cy="5760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1 </a:t>
            </a: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用字母表示数</a:t>
            </a: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1042988" y="37084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第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课时  用字母表示稍复杂的数量关系</a:t>
            </a:r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1331913" y="333375"/>
            <a:ext cx="5473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五年级数学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]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979613" y="5013325"/>
            <a:ext cx="5761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桂平市西山镇城西小学    黄春燕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0"/>
          <p:cNvGrpSpPr>
            <a:grpSpLocks/>
          </p:cNvGrpSpPr>
          <p:nvPr/>
        </p:nvGrpSpPr>
        <p:grpSpPr bwMode="auto">
          <a:xfrm>
            <a:off x="1042988" y="476250"/>
            <a:ext cx="865187" cy="576263"/>
            <a:chOff x="1115616" y="332656"/>
            <a:chExt cx="936104" cy="648072"/>
          </a:xfrm>
        </p:grpSpPr>
        <p:pic>
          <p:nvPicPr>
            <p:cNvPr id="13332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2656"/>
              <a:ext cx="93610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TextBox 14"/>
            <p:cNvSpPr txBox="1">
              <a:spLocks noChangeArrowheads="1"/>
            </p:cNvSpPr>
            <p:nvPr/>
          </p:nvSpPr>
          <p:spPr bwMode="auto">
            <a:xfrm>
              <a:off x="1331640" y="332656"/>
              <a:ext cx="504056" cy="58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5</a:t>
              </a:r>
              <a:endParaRPr lang="zh-CN" altLang="en-US" sz="2800" b="1"/>
            </a:p>
          </p:txBody>
        </p:sp>
      </p:grpSp>
      <p:sp>
        <p:nvSpPr>
          <p:cNvPr id="13315" name="TextBox 12"/>
          <p:cNvSpPr txBox="1">
            <a:spLocks noChangeArrowheads="1"/>
          </p:cNvSpPr>
          <p:nvPr/>
        </p:nvSpPr>
        <p:spPr bwMode="auto">
          <a:xfrm>
            <a:off x="2051050" y="466725"/>
            <a:ext cx="2808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用小棒摆图形。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4293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1530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76738" y="1207638"/>
            <a:ext cx="1228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8038" y="2997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1×3=3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61996" y="1207638"/>
            <a:ext cx="1228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48038" y="3573463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2×3=6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29676" y="1218524"/>
            <a:ext cx="1228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48038" y="4149725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3×3=9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04048" y="1196752"/>
            <a:ext cx="1228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48038" y="4724400"/>
            <a:ext cx="2879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4×3=12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39750" y="2516188"/>
            <a:ext cx="22320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三角形的个数</a:t>
            </a:r>
            <a:endParaRPr lang="en-US" altLang="zh-CN" sz="2400" b="1"/>
          </a:p>
          <a:p>
            <a:pPr eaLnBrk="1" hangingPunct="1"/>
            <a:r>
              <a:rPr lang="zh-CN" altLang="en-US" sz="2400" b="1"/>
              <a:t>乘 </a:t>
            </a:r>
            <a:r>
              <a:rPr lang="en-US" altLang="zh-CN" sz="2400" b="1"/>
              <a:t>3 </a:t>
            </a:r>
            <a:r>
              <a:rPr lang="zh-CN" altLang="en-US" sz="2400" b="1"/>
              <a:t>就是需要</a:t>
            </a:r>
            <a:endParaRPr lang="en-US" altLang="zh-CN" sz="2400" b="1"/>
          </a:p>
          <a:p>
            <a:pPr eaLnBrk="1" hangingPunct="1"/>
            <a:r>
              <a:rPr lang="zh-CN" altLang="en-US" sz="2400" b="1"/>
              <a:t>小棒的根数。</a:t>
            </a:r>
          </a:p>
        </p:txBody>
      </p:sp>
      <p:sp>
        <p:nvSpPr>
          <p:cNvPr id="22" name="右大括号 21"/>
          <p:cNvSpPr>
            <a:spLocks/>
          </p:cNvSpPr>
          <p:nvPr/>
        </p:nvSpPr>
        <p:spPr bwMode="auto">
          <a:xfrm rot="5400000">
            <a:off x="4428332" y="-388144"/>
            <a:ext cx="215900" cy="5545137"/>
          </a:xfrm>
          <a:prstGeom prst="rightBrace">
            <a:avLst>
              <a:gd name="adj1" fmla="val 8323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635375" y="2420938"/>
            <a:ext cx="23050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黑体" pitchFamily="49" charset="-122"/>
              </a:rPr>
              <a:t>n</a:t>
            </a:r>
            <a:r>
              <a:rPr lang="zh-CN" altLang="en-US" sz="3200" b="1" dirty="0">
                <a:latin typeface="+mj-lt"/>
                <a:ea typeface="黑体" pitchFamily="49" charset="-122"/>
              </a:rPr>
              <a:t>个三角形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348038" y="5300663"/>
            <a:ext cx="2879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3200" b="1">
                <a:solidFill>
                  <a:srgbClr val="FF0000"/>
                </a:solidFill>
              </a:rPr>
              <a:t>×3=3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5375" y="2420938"/>
            <a:ext cx="23050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3200" b="1" dirty="0">
                <a:latin typeface="+mj-lt"/>
                <a:ea typeface="黑体" pitchFamily="49" charset="-122"/>
              </a:rPr>
              <a:t>个三角形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87675" y="5805488"/>
            <a:ext cx="3600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×3=3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40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（根）</a:t>
            </a:r>
            <a:endParaRPr lang="zh-CN" altLang="en-US" sz="4000" b="1" dirty="0">
              <a:latin typeface="+mj-lt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1" grpId="0" animBg="1"/>
      <p:bldP spid="22" grpId="0" animBg="1"/>
      <p:bldP spid="23" grpId="0"/>
      <p:bldP spid="23" grpId="1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0"/>
          <p:cNvGrpSpPr>
            <a:grpSpLocks/>
          </p:cNvGrpSpPr>
          <p:nvPr/>
        </p:nvGrpSpPr>
        <p:grpSpPr bwMode="auto">
          <a:xfrm>
            <a:off x="1042988" y="404813"/>
            <a:ext cx="865187" cy="576262"/>
            <a:chOff x="1115616" y="332656"/>
            <a:chExt cx="936104" cy="648072"/>
          </a:xfrm>
        </p:grpSpPr>
        <p:pic>
          <p:nvPicPr>
            <p:cNvPr id="14356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2656"/>
              <a:ext cx="93610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Box 14"/>
            <p:cNvSpPr txBox="1">
              <a:spLocks noChangeArrowheads="1"/>
            </p:cNvSpPr>
            <p:nvPr/>
          </p:nvSpPr>
          <p:spPr bwMode="auto">
            <a:xfrm>
              <a:off x="1331640" y="332656"/>
              <a:ext cx="504056" cy="58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5</a:t>
              </a:r>
              <a:endParaRPr lang="zh-CN" altLang="en-US" sz="2800" b="1"/>
            </a:p>
          </p:txBody>
        </p:sp>
      </p:grp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2051050" y="395288"/>
            <a:ext cx="2808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用小棒摆图形。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1530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8038" y="2997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1×4=4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48038" y="3573463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2×4=8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48038" y="4149725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3×4=12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48038" y="4724400"/>
            <a:ext cx="2879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4×4=16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39750" y="2516188"/>
            <a:ext cx="22320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正方形的个数</a:t>
            </a:r>
            <a:endParaRPr lang="en-US" altLang="zh-CN" sz="2400" b="1"/>
          </a:p>
          <a:p>
            <a:pPr eaLnBrk="1" hangingPunct="1"/>
            <a:r>
              <a:rPr lang="zh-CN" altLang="en-US" sz="2400" b="1"/>
              <a:t>乘 </a:t>
            </a:r>
            <a:r>
              <a:rPr lang="en-US" altLang="zh-CN" sz="2400" b="1"/>
              <a:t>4 </a:t>
            </a:r>
            <a:r>
              <a:rPr lang="zh-CN" altLang="en-US" sz="2400" b="1"/>
              <a:t>就是需要</a:t>
            </a:r>
            <a:endParaRPr lang="en-US" altLang="zh-CN" sz="2400" b="1"/>
          </a:p>
          <a:p>
            <a:pPr eaLnBrk="1" hangingPunct="1"/>
            <a:r>
              <a:rPr lang="zh-CN" altLang="en-US" sz="2400" b="1"/>
              <a:t>小棒的根数。</a:t>
            </a:r>
          </a:p>
        </p:txBody>
      </p:sp>
      <p:sp>
        <p:nvSpPr>
          <p:cNvPr id="22" name="右大括号 21"/>
          <p:cNvSpPr>
            <a:spLocks/>
          </p:cNvSpPr>
          <p:nvPr/>
        </p:nvSpPr>
        <p:spPr bwMode="auto">
          <a:xfrm rot="5400000">
            <a:off x="4428332" y="-388144"/>
            <a:ext cx="215900" cy="5545137"/>
          </a:xfrm>
          <a:prstGeom prst="rightBrace">
            <a:avLst>
              <a:gd name="adj1" fmla="val 8323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635375" y="2420938"/>
            <a:ext cx="23050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黑体" pitchFamily="49" charset="-122"/>
              </a:rPr>
              <a:t>n</a:t>
            </a:r>
            <a:r>
              <a:rPr lang="zh-CN" altLang="en-US" sz="3200" b="1" dirty="0">
                <a:latin typeface="+mj-lt"/>
                <a:ea typeface="黑体" pitchFamily="49" charset="-122"/>
              </a:rPr>
              <a:t>个正方形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348038" y="5300663"/>
            <a:ext cx="2879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3200" b="1">
                <a:solidFill>
                  <a:srgbClr val="FF0000"/>
                </a:solidFill>
              </a:rPr>
              <a:t>×4=4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3200" b="1">
                <a:solidFill>
                  <a:srgbClr val="FF0000"/>
                </a:solidFill>
              </a:rPr>
              <a:t>（根）</a:t>
            </a:r>
          </a:p>
        </p:txBody>
      </p: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296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8982" y="111385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5126" y="111385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73692" y="111385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8064" y="1124744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708400" y="2430463"/>
            <a:ext cx="23034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3200" b="1" dirty="0">
                <a:latin typeface="+mj-lt"/>
                <a:ea typeface="黑体" pitchFamily="49" charset="-122"/>
              </a:rPr>
              <a:t>个正方形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7675" y="5805488"/>
            <a:ext cx="3600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×4=4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40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（根）</a:t>
            </a:r>
            <a:endParaRPr lang="zh-CN" altLang="en-US" sz="4000" b="1" dirty="0">
              <a:latin typeface="+mj-lt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1" grpId="0" animBg="1"/>
      <p:bldP spid="22" grpId="0" animBg="1"/>
      <p:bldP spid="23" grpId="0"/>
      <p:bldP spid="23" grpId="1"/>
      <p:bldP spid="24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641475" y="693738"/>
            <a:ext cx="2447925" cy="60801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1688" y="785813"/>
            <a:ext cx="1658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3300"/>
                </a:solidFill>
              </a:rPr>
              <a:t>摆一个用三根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289175" y="1555750"/>
            <a:ext cx="649288" cy="577850"/>
          </a:xfrm>
          <a:prstGeom prst="flowChartExtra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238500" y="1527175"/>
            <a:ext cx="649288" cy="576263"/>
          </a:xfrm>
          <a:prstGeom prst="flowChartExtra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159250" y="1527175"/>
            <a:ext cx="649288" cy="576263"/>
          </a:xfrm>
          <a:prstGeom prst="flowChartExtra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108575" y="1527175"/>
            <a:ext cx="649288" cy="576263"/>
          </a:xfrm>
          <a:prstGeom prst="flowChartExtra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45225" y="1574800"/>
            <a:ext cx="796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ym typeface="宋体" pitchFamily="2" charset="-122"/>
              </a:rPr>
              <a:t>…</a:t>
            </a:r>
          </a:p>
        </p:txBody>
      </p:sp>
      <p:sp>
        <p:nvSpPr>
          <p:cNvPr id="12" name="AutoShape 14"/>
          <p:cNvSpPr>
            <a:spLocks/>
          </p:cNvSpPr>
          <p:nvPr/>
        </p:nvSpPr>
        <p:spPr bwMode="auto">
          <a:xfrm rot="5400000">
            <a:off x="4575970" y="138906"/>
            <a:ext cx="360362" cy="4568825"/>
          </a:xfrm>
          <a:prstGeom prst="rightBrace">
            <a:avLst>
              <a:gd name="adj1" fmla="val 10565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78038" y="2800350"/>
            <a:ext cx="554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C3300"/>
                </a:solidFill>
              </a:rPr>
              <a:t>摆x个三角形就用</a:t>
            </a:r>
            <a:r>
              <a:rPr lang="zh-CN" altLang="en-US" sz="2400" b="1">
                <a:solidFill>
                  <a:srgbClr val="00339A"/>
                </a:solidFill>
              </a:rPr>
              <a:t>x</a:t>
            </a:r>
            <a:r>
              <a:rPr lang="zh-CN" altLang="en-US" sz="2400" b="1">
                <a:solidFill>
                  <a:srgbClr val="CC3300"/>
                </a:solidFill>
              </a:rPr>
              <a:t>个</a:t>
            </a:r>
            <a:r>
              <a:rPr lang="zh-CN" altLang="en-US" sz="2400" b="1">
                <a:solidFill>
                  <a:srgbClr val="00339A"/>
                </a:solidFill>
              </a:rPr>
              <a:t>3</a:t>
            </a:r>
            <a:r>
              <a:rPr lang="zh-CN" altLang="en-US" sz="2400" b="1">
                <a:solidFill>
                  <a:srgbClr val="CC3300"/>
                </a:solidFill>
              </a:rPr>
              <a:t>根小棒，即</a:t>
            </a:r>
            <a:r>
              <a:rPr lang="zh-CN" altLang="en-US" sz="2400" b="1">
                <a:solidFill>
                  <a:srgbClr val="00339A"/>
                </a:solidFill>
              </a:rPr>
              <a:t>3x</a:t>
            </a:r>
            <a:r>
              <a:rPr lang="zh-CN" altLang="en-US" sz="2400" b="1">
                <a:solidFill>
                  <a:srgbClr val="CC3300"/>
                </a:solidFill>
              </a:rPr>
              <a:t>。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1497013" y="3284538"/>
            <a:ext cx="2449512" cy="609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954213" y="3414713"/>
            <a:ext cx="1660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3300"/>
                </a:solidFill>
              </a:rPr>
              <a:t>摆一个用四根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419850" y="3867150"/>
            <a:ext cx="796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ym typeface="宋体" pitchFamily="2" charset="-122"/>
              </a:rPr>
              <a:t>…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50900" y="5708650"/>
            <a:ext cx="741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则男孩和女孩一共用</a:t>
            </a:r>
            <a:r>
              <a:rPr lang="zh-CN" altLang="en-US" sz="2800" b="1">
                <a:solidFill>
                  <a:srgbClr val="FF0000"/>
                </a:solidFill>
              </a:rPr>
              <a:t>（3x+4x）</a:t>
            </a:r>
            <a:r>
              <a:rPr lang="zh-CN" altLang="en-US" sz="2800" b="1"/>
              <a:t>根小棒。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433638" y="3860800"/>
            <a:ext cx="576262" cy="6477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295650" y="3846513"/>
            <a:ext cx="576263" cy="6477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230688" y="3860800"/>
            <a:ext cx="576262" cy="6477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151438" y="3860800"/>
            <a:ext cx="574675" cy="6477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" name="AutoShape 24"/>
          <p:cNvSpPr>
            <a:spLocks/>
          </p:cNvSpPr>
          <p:nvPr/>
        </p:nvSpPr>
        <p:spPr bwMode="auto">
          <a:xfrm rot="5400000">
            <a:off x="4462463" y="2403475"/>
            <a:ext cx="358775" cy="4568825"/>
          </a:xfrm>
          <a:prstGeom prst="rightBrace">
            <a:avLst>
              <a:gd name="adj1" fmla="val 10612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166938" y="5078413"/>
            <a:ext cx="554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C3300"/>
                </a:solidFill>
              </a:rPr>
              <a:t>摆x个正方形就用</a:t>
            </a:r>
            <a:r>
              <a:rPr lang="zh-CN" altLang="en-US" sz="2400" b="1">
                <a:solidFill>
                  <a:srgbClr val="00339A"/>
                </a:solidFill>
              </a:rPr>
              <a:t>x</a:t>
            </a:r>
            <a:r>
              <a:rPr lang="zh-CN" altLang="en-US" sz="2400" b="1">
                <a:solidFill>
                  <a:srgbClr val="CC3300"/>
                </a:solidFill>
              </a:rPr>
              <a:t>个</a:t>
            </a:r>
            <a:r>
              <a:rPr lang="zh-CN" altLang="en-US" sz="2400" b="1">
                <a:solidFill>
                  <a:srgbClr val="00339A"/>
                </a:solidFill>
              </a:rPr>
              <a:t>4</a:t>
            </a:r>
            <a:r>
              <a:rPr lang="zh-CN" altLang="en-US" sz="2400" b="1">
                <a:solidFill>
                  <a:srgbClr val="CC3300"/>
                </a:solidFill>
              </a:rPr>
              <a:t>根小棒，即</a:t>
            </a:r>
            <a:r>
              <a:rPr lang="zh-CN" altLang="en-US" sz="2400" b="1">
                <a:solidFill>
                  <a:srgbClr val="00339A"/>
                </a:solidFill>
              </a:rPr>
              <a:t>4x</a:t>
            </a:r>
            <a:r>
              <a:rPr lang="zh-CN" altLang="en-US" sz="2400" b="1">
                <a:solidFill>
                  <a:srgbClr val="CC3300"/>
                </a:solidFill>
              </a:rPr>
              <a:t>。</a:t>
            </a:r>
          </a:p>
        </p:txBody>
      </p:sp>
      <p:pic>
        <p:nvPicPr>
          <p:cNvPr id="15381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96975"/>
            <a:ext cx="1439862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787775"/>
            <a:ext cx="14636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utoUpdateAnimBg="0"/>
      <p:bldP spid="7" grpId="0" animBg="1"/>
      <p:bldP spid="8" grpId="0" animBg="1"/>
      <p:bldP spid="9" grpId="0" animBg="1"/>
      <p:bldP spid="10" grpId="0" animBg="1"/>
      <p:bldP spid="11" grpId="0" bldLvl="0" autoUpdateAnimBg="0"/>
      <p:bldP spid="12" grpId="0" animBg="1"/>
      <p:bldP spid="13" grpId="0" bldLvl="0" autoUpdateAnimBg="0"/>
      <p:bldP spid="14" grpId="0" bldLvl="0" animBg="1" autoUpdateAnimBg="0"/>
      <p:bldP spid="15" grpId="0" bldLvl="0" autoUpdateAnimBg="0"/>
      <p:bldP spid="16" grpId="0" bldLvl="0" autoUpdateAnimBg="0"/>
      <p:bldP spid="17" grpId="0" bldLvl="0" autoUpdateAnimBg="0"/>
      <p:bldP spid="18" grpId="0" animBg="1"/>
      <p:bldP spid="19" grpId="0" animBg="1"/>
      <p:bldP spid="20" grpId="0" animBg="1"/>
      <p:bldP spid="21" grpId="0" animBg="1"/>
      <p:bldP spid="22" grpId="0" animBg="1"/>
      <p:bldP spid="2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1152525" y="1073150"/>
            <a:ext cx="792163" cy="7921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2422525" y="1042988"/>
            <a:ext cx="792163" cy="793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88" name="AutoShape 8"/>
          <p:cNvSpPr>
            <a:spLocks noChangeArrowheads="1"/>
          </p:cNvSpPr>
          <p:nvPr/>
        </p:nvSpPr>
        <p:spPr bwMode="auto">
          <a:xfrm>
            <a:off x="3576638" y="1087438"/>
            <a:ext cx="792162" cy="7921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4687888" y="1042988"/>
            <a:ext cx="792162" cy="793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223963" y="2443163"/>
            <a:ext cx="792162" cy="8651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2349500" y="2427288"/>
            <a:ext cx="790575" cy="8667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3546475" y="2398713"/>
            <a:ext cx="790575" cy="8651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4672013" y="2457450"/>
            <a:ext cx="790575" cy="86518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5759450" y="1184275"/>
            <a:ext cx="1155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ym typeface="宋体-PUA" pitchFamily="2" charset="-122"/>
              </a:rPr>
              <a:t>…</a:t>
            </a: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5815013" y="2644775"/>
            <a:ext cx="1155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ym typeface="宋体-PUA" pitchFamily="2" charset="-122"/>
              </a:rPr>
              <a:t>…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719138" y="785813"/>
            <a:ext cx="1584325" cy="3022600"/>
          </a:xfrm>
          <a:prstGeom prst="wedgeEllipseCallout">
            <a:avLst>
              <a:gd name="adj1" fmla="val -27926"/>
              <a:gd name="adj2" fmla="val 6951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214313" y="4071938"/>
            <a:ext cx="3167062" cy="1944687"/>
          </a:xfrm>
          <a:prstGeom prst="upArrowCallout">
            <a:avLst>
              <a:gd name="adj1" fmla="val 40714"/>
              <a:gd name="adj2" fmla="val 40714"/>
              <a:gd name="adj3" fmla="val 16667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8" name="AutoShape 19"/>
          <p:cNvSpPr>
            <a:spLocks/>
          </p:cNvSpPr>
          <p:nvPr/>
        </p:nvSpPr>
        <p:spPr bwMode="auto">
          <a:xfrm>
            <a:off x="6481763" y="1001713"/>
            <a:ext cx="431800" cy="23749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6985000" y="785813"/>
            <a:ext cx="2159000" cy="23749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339A"/>
                </a:solidFill>
              </a:rPr>
              <a:t>摆x个，就</a:t>
            </a:r>
          </a:p>
          <a:p>
            <a:pPr algn="ctr" eaLnBrk="1" hangingPunct="1"/>
            <a:r>
              <a:rPr lang="zh-CN" altLang="en-US" sz="2800" b="1">
                <a:solidFill>
                  <a:srgbClr val="00339A"/>
                </a:solidFill>
              </a:rPr>
              <a:t>有x个7，</a:t>
            </a:r>
          </a:p>
          <a:p>
            <a:pPr algn="ctr" eaLnBrk="1" hangingPunct="1"/>
            <a:r>
              <a:rPr lang="zh-CN" altLang="en-US" sz="2800" b="1">
                <a:solidFill>
                  <a:srgbClr val="00339A"/>
                </a:solidFill>
              </a:rPr>
              <a:t>即</a:t>
            </a:r>
            <a:r>
              <a:rPr lang="zh-CN" altLang="en-US" sz="2800" b="1">
                <a:solidFill>
                  <a:srgbClr val="FF3300"/>
                </a:solidFill>
              </a:rPr>
              <a:t>7x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 flipH="1">
            <a:off x="3814763" y="3810000"/>
            <a:ext cx="4897437" cy="194468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286250" y="4214813"/>
            <a:ext cx="4137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3300"/>
                </a:solidFill>
              </a:rPr>
              <a:t>3x+4x=（3+4）x = 7x</a:t>
            </a:r>
          </a:p>
          <a:p>
            <a:pPr eaLnBrk="1" hangingPunct="1"/>
            <a:r>
              <a:rPr lang="zh-CN" altLang="en-US" sz="2800" b="1">
                <a:solidFill>
                  <a:srgbClr val="FF3300"/>
                </a:solidFill>
              </a:rPr>
              <a:t>当x=8时，7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>
                <a:solidFill>
                  <a:srgbClr val="FF3300"/>
                </a:solidFill>
              </a:rPr>
              <a:t>=7×8=56</a:t>
            </a:r>
          </a:p>
          <a:p>
            <a:pPr eaLnBrk="1" hangingPunct="1"/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14313" y="4786313"/>
            <a:ext cx="345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itchFamily="2" charset="-122"/>
              </a:rPr>
              <a:t>   纵向观察，1个三角形和1个正方形可以看</a:t>
            </a:r>
          </a:p>
          <a:p>
            <a:pPr eaLnBrk="1" hangingPunct="1"/>
            <a:r>
              <a:rPr lang="zh-CN" altLang="en-US" sz="2400" b="1">
                <a:latin typeface="宋体" pitchFamily="2" charset="-122"/>
              </a:rPr>
              <a:t>作一组，即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3+4=7（根）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13" grpId="0" animBg="1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"/>
          <p:cNvGrpSpPr>
            <a:grpSpLocks/>
          </p:cNvGrpSpPr>
          <p:nvPr/>
        </p:nvGrpSpPr>
        <p:grpSpPr bwMode="auto">
          <a:xfrm>
            <a:off x="5867400" y="5805488"/>
            <a:ext cx="1684338" cy="877887"/>
            <a:chOff x="2699" y="3612"/>
            <a:chExt cx="1061" cy="553"/>
          </a:xfrm>
        </p:grpSpPr>
        <p:pic>
          <p:nvPicPr>
            <p:cNvPr id="17417" name="Picture 34">
              <a:hlinkClick r:id="" action="ppaction://hlinkshowjump?jump=firstslide"/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612"/>
              <a:ext cx="104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17418" name="Text Box 18">
              <a:hlinkClick r:id="rId3" action="ppaction://hlinksldjump" highlightClick="1">
                <a:snd r:embed="rId4" name="suction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744" y="3838"/>
              <a:ext cx="1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ea typeface="楷体_GB2312" pitchFamily="49" charset="-122"/>
                </a:rPr>
                <a:t>返回目录</a:t>
              </a:r>
              <a:endParaRPr lang="zh-CN" altLang="en-US" b="1">
                <a:ea typeface="楷体_GB2312" pitchFamily="49" charset="-122"/>
              </a:endParaRPr>
            </a:p>
          </p:txBody>
        </p:sp>
      </p:grp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042988" y="692150"/>
            <a:ext cx="74898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摆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个三角形和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x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个正方形一共需要多少根小棒？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3203575" y="1700213"/>
            <a:ext cx="20161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x 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＋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x</a:t>
            </a:r>
            <a:endParaRPr lang="zh-CN" altLang="en-US" sz="36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2700338" y="2420938"/>
            <a:ext cx="2808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＋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x</a:t>
            </a:r>
            <a:endParaRPr lang="zh-CN" altLang="en-US" sz="36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2700338" y="3213100"/>
            <a:ext cx="2808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7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x</a:t>
            </a:r>
            <a:endParaRPr lang="zh-CN" altLang="en-US" sz="36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042988" y="4005263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当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 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=8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时，一共用了多少根小棒。</a:t>
            </a: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2555875" y="4581525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7×8=56</a:t>
            </a: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（根）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utoUpdateAnimBg="0"/>
      <p:bldP spid="74" grpId="0" autoUpdateAnimBg="0"/>
      <p:bldP spid="75" grpId="0" autoUpdateAnimBg="0"/>
      <p:bldP spid="78" grpId="0" autoUpdateAnimBg="0"/>
      <p:bldP spid="79" grpId="0" autoUpdateAnimBg="0"/>
      <p:bldP spid="8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 rot="504526">
            <a:off x="6346825" y="600075"/>
            <a:ext cx="2411413" cy="1008063"/>
            <a:chOff x="0" y="0"/>
            <a:chExt cx="1633" cy="635"/>
          </a:xfrm>
        </p:grpSpPr>
        <p:pic>
          <p:nvPicPr>
            <p:cNvPr id="18443" name="Picture 3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随堂练习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00563" y="4857750"/>
            <a:ext cx="4248150" cy="1555750"/>
            <a:chOff x="884" y="1933"/>
            <a:chExt cx="3012" cy="980"/>
          </a:xfrm>
        </p:grpSpPr>
        <p:pic>
          <p:nvPicPr>
            <p:cNvPr id="18441" name="Picture 15" descr="男天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000100" y="500042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88" y="1857375"/>
            <a:ext cx="735806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自主完成课本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58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59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页的做一做；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组长对照答案快速批改组员作业。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组长汇报小组答题情况。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>
            <a:spLocks/>
          </p:cNvSpPr>
          <p:nvPr/>
        </p:nvSpPr>
        <p:spPr bwMode="auto">
          <a:xfrm>
            <a:off x="611188" y="2924175"/>
            <a:ext cx="75612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1.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商店原来有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120kg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苹果，又运来了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10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箱苹果，每箱重</a:t>
            </a:r>
            <a:r>
              <a:rPr lang="en-US" altLang="zh-CN" sz="3200" b="1" i="1" kern="0" dirty="0" err="1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en-US" altLang="zh-CN" sz="3200" b="1" kern="0" dirty="0" err="1">
                <a:latin typeface="楷体" pitchFamily="49" charset="-122"/>
                <a:ea typeface="楷体" pitchFamily="49" charset="-122"/>
                <a:cs typeface="+mj-cs"/>
              </a:rPr>
              <a:t>kg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。</a:t>
            </a:r>
            <a:endParaRPr lang="en-US" altLang="zh-CN" sz="3200" b="1" kern="0" dirty="0">
              <a:latin typeface="楷体" pitchFamily="49" charset="-122"/>
              <a:ea typeface="楷体" pitchFamily="49" charset="-122"/>
              <a:cs typeface="+mj-cs"/>
            </a:endParaRPr>
          </a:p>
          <a:p>
            <a:pPr>
              <a:defRPr/>
            </a:pP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（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）用式子表示出这个商店里苹果的总</a:t>
            </a:r>
            <a:endParaRPr lang="en-US" altLang="zh-CN" sz="3200" b="1" kern="0" dirty="0">
              <a:latin typeface="楷体" pitchFamily="49" charset="-122"/>
              <a:ea typeface="楷体" pitchFamily="49" charset="-122"/>
              <a:cs typeface="+mj-cs"/>
            </a:endParaRPr>
          </a:p>
          <a:p>
            <a:pPr>
              <a:defRPr/>
            </a:pP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 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   质量。 </a:t>
            </a:r>
            <a:endParaRPr lang="en-US" altLang="zh-CN" sz="3200" b="1" kern="0" dirty="0">
              <a:latin typeface="楷体" pitchFamily="49" charset="-122"/>
              <a:ea typeface="楷体" pitchFamily="49" charset="-122"/>
              <a:cs typeface="+mj-cs"/>
            </a:endParaRPr>
          </a:p>
          <a:p>
            <a:pPr>
              <a:defRPr/>
            </a:pP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（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）根据这个式子，当</a:t>
            </a:r>
            <a:r>
              <a:rPr lang="en-US" altLang="zh-CN" sz="3200" b="1" i="1" kern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等于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25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时，商店</a:t>
            </a:r>
            <a:endParaRPr lang="en-US" altLang="zh-CN" sz="3200" b="1" kern="0" dirty="0">
              <a:latin typeface="楷体" pitchFamily="49" charset="-122"/>
              <a:ea typeface="楷体" pitchFamily="49" charset="-122"/>
              <a:cs typeface="+mj-cs"/>
            </a:endParaRPr>
          </a:p>
          <a:p>
            <a:pPr>
              <a:defRPr/>
            </a:pP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    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一共有多少千克苹果？</a:t>
            </a:r>
            <a:endParaRPr lang="en-US" altLang="zh-CN" sz="3200" b="1" kern="0" dirty="0">
              <a:latin typeface="楷体" pitchFamily="49" charset="-122"/>
              <a:ea typeface="楷体" pitchFamily="49" charset="-122"/>
              <a:cs typeface="+mj-cs"/>
            </a:endParaRPr>
          </a:p>
          <a:p>
            <a:pPr>
              <a:defRPr/>
            </a:pPr>
            <a:endParaRPr lang="en-US" altLang="zh-CN" sz="3200" b="1" kern="0" dirty="0">
              <a:latin typeface="楷体" pitchFamily="49" charset="-122"/>
              <a:ea typeface="楷体" pitchFamily="49" charset="-122"/>
              <a:cs typeface="+mj-cs"/>
            </a:endParaRPr>
          </a:p>
          <a:p>
            <a:pPr>
              <a:defRPr/>
            </a:pPr>
            <a:endParaRPr lang="en-US" altLang="zh-CN" sz="3200" b="1" kern="0" dirty="0">
              <a:latin typeface="楷体" pitchFamily="49" charset="-122"/>
              <a:ea typeface="楷体" pitchFamily="49" charset="-122"/>
              <a:cs typeface="+mj-cs"/>
            </a:endParaRPr>
          </a:p>
          <a:p>
            <a:pPr>
              <a:defRPr/>
            </a:pPr>
            <a:endParaRPr lang="en-US" altLang="zh-CN" sz="3200" b="1" kern="0" dirty="0">
              <a:latin typeface="楷体" pitchFamily="49" charset="-122"/>
              <a:ea typeface="楷体" pitchFamily="49" charset="-122"/>
              <a:cs typeface="+mj-cs"/>
            </a:endParaRPr>
          </a:p>
          <a:p>
            <a:pPr>
              <a:defRPr/>
            </a:pPr>
            <a:endParaRPr lang="zh-CN" altLang="en-US" sz="3200" b="1" kern="0" dirty="0"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113" y="4581525"/>
            <a:ext cx="6696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） 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120  +  10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550" y="5300663"/>
            <a:ext cx="705643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当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=25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时，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120+10×25=370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（千克）</a:t>
            </a: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571500" y="500063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4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课本第</a:t>
            </a:r>
            <a:r>
              <a:rPr lang="en-US" altLang="zh-CN" sz="4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58</a:t>
            </a:r>
            <a:r>
              <a:rPr lang="zh-CN" altLang="en-US" sz="4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页“做一做”第</a:t>
            </a:r>
            <a:r>
              <a:rPr lang="en-US" altLang="zh-CN" sz="4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1,2</a:t>
            </a:r>
            <a:r>
              <a:rPr lang="zh-CN" altLang="en-US" sz="4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题。</a:t>
            </a:r>
            <a:endParaRPr lang="en-US" altLang="zh-CN" sz="40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3"/>
          <p:cNvSpPr txBox="1">
            <a:spLocks noChangeArrowheads="1"/>
          </p:cNvSpPr>
          <p:nvPr/>
        </p:nvSpPr>
        <p:spPr bwMode="auto">
          <a:xfrm>
            <a:off x="106363" y="827088"/>
            <a:ext cx="8748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2.</a:t>
            </a:r>
            <a:r>
              <a:rPr lang="zh-CN" altLang="en-US" sz="3200" b="1"/>
              <a:t>仓库里有货物</a:t>
            </a:r>
            <a:r>
              <a:rPr lang="en-US" altLang="zh-CN" sz="3200" b="1"/>
              <a:t>96</a:t>
            </a:r>
            <a:r>
              <a:rPr lang="zh-CN" altLang="en-US" sz="3200" b="1"/>
              <a:t>吨，运走了</a:t>
            </a:r>
            <a:r>
              <a:rPr lang="en-US" altLang="zh-CN" sz="3200" b="1"/>
              <a:t>12</a:t>
            </a:r>
            <a:r>
              <a:rPr lang="zh-CN" altLang="en-US" sz="3200" b="1"/>
              <a:t>车，每车运</a:t>
            </a:r>
            <a:r>
              <a:rPr lang="en-US" altLang="zh-CN" sz="3200" b="1"/>
              <a:t>b</a:t>
            </a:r>
            <a:r>
              <a:rPr lang="zh-CN" altLang="en-US" sz="3200" b="1"/>
              <a:t>吨。</a:t>
            </a:r>
          </a:p>
        </p:txBody>
      </p:sp>
      <p:sp>
        <p:nvSpPr>
          <p:cNvPr id="20483" name="TextBox 73"/>
          <p:cNvSpPr txBox="1">
            <a:spLocks noChangeArrowheads="1"/>
          </p:cNvSpPr>
          <p:nvPr/>
        </p:nvSpPr>
        <p:spPr bwMode="auto">
          <a:xfrm>
            <a:off x="287338" y="1619250"/>
            <a:ext cx="8748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）用式子表示仓库里剩下货物的吨数。</a:t>
            </a:r>
          </a:p>
        </p:txBody>
      </p:sp>
      <p:sp>
        <p:nvSpPr>
          <p:cNvPr id="52" name="TextBox 73"/>
          <p:cNvSpPr txBox="1">
            <a:spLocks noChangeArrowheads="1"/>
          </p:cNvSpPr>
          <p:nvPr/>
        </p:nvSpPr>
        <p:spPr bwMode="auto">
          <a:xfrm>
            <a:off x="3059113" y="2268538"/>
            <a:ext cx="2735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96 – 12b</a:t>
            </a:r>
            <a:r>
              <a:rPr lang="zh-CN" altLang="en-US" sz="3200" b="1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20485" name="TextBox 73"/>
          <p:cNvSpPr txBox="1">
            <a:spLocks noChangeArrowheads="1"/>
          </p:cNvSpPr>
          <p:nvPr/>
        </p:nvSpPr>
        <p:spPr bwMode="auto">
          <a:xfrm>
            <a:off x="322263" y="2843213"/>
            <a:ext cx="8748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）根据这个式子，当</a:t>
            </a:r>
            <a:r>
              <a:rPr lang="en-US" altLang="zh-CN" sz="3200" b="1"/>
              <a:t>b</a:t>
            </a:r>
            <a:r>
              <a:rPr lang="zh-CN" altLang="en-US" sz="3200" b="1"/>
              <a:t>等于</a:t>
            </a:r>
            <a:r>
              <a:rPr lang="en-US" altLang="zh-CN" sz="3200" b="1"/>
              <a:t>5</a:t>
            </a:r>
            <a:r>
              <a:rPr lang="zh-CN" altLang="en-US" sz="3200" b="1"/>
              <a:t>时，仓库里剩下</a:t>
            </a:r>
            <a:endParaRPr lang="en-US" altLang="zh-CN" sz="3200" b="1"/>
          </a:p>
          <a:p>
            <a:pPr eaLnBrk="1" hangingPunct="1"/>
            <a:r>
              <a:rPr lang="en-US" altLang="zh-CN" sz="3200" b="1"/>
              <a:t>         </a:t>
            </a:r>
            <a:r>
              <a:rPr lang="zh-CN" altLang="en-US" sz="3200" b="1"/>
              <a:t>的货物有多少吨？</a:t>
            </a:r>
          </a:p>
        </p:txBody>
      </p:sp>
      <p:sp>
        <p:nvSpPr>
          <p:cNvPr id="54" name="TextBox 73"/>
          <p:cNvSpPr txBox="1">
            <a:spLocks noChangeArrowheads="1"/>
          </p:cNvSpPr>
          <p:nvPr/>
        </p:nvSpPr>
        <p:spPr bwMode="auto">
          <a:xfrm>
            <a:off x="1619250" y="3851275"/>
            <a:ext cx="7705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96 – 12b=96-12×5=96-60=36</a:t>
            </a:r>
            <a:r>
              <a:rPr lang="zh-CN" altLang="en-US" sz="3200" b="1">
                <a:solidFill>
                  <a:srgbClr val="FF0000"/>
                </a:solidFill>
              </a:rPr>
              <a:t>（吨）。</a:t>
            </a:r>
          </a:p>
        </p:txBody>
      </p:sp>
      <p:sp>
        <p:nvSpPr>
          <p:cNvPr id="20487" name="TextBox 73"/>
          <p:cNvSpPr txBox="1">
            <a:spLocks noChangeArrowheads="1"/>
          </p:cNvSpPr>
          <p:nvPr/>
        </p:nvSpPr>
        <p:spPr bwMode="auto">
          <a:xfrm>
            <a:off x="466725" y="4427538"/>
            <a:ext cx="8748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3</a:t>
            </a:r>
            <a:r>
              <a:rPr lang="zh-CN" altLang="en-US" sz="3200" b="1"/>
              <a:t>）这里的</a:t>
            </a:r>
            <a:r>
              <a:rPr lang="en-US" altLang="zh-CN" sz="3200" b="1"/>
              <a:t>b</a:t>
            </a:r>
            <a:r>
              <a:rPr lang="zh-CN" altLang="en-US" sz="3200" b="1"/>
              <a:t>能表示哪些数？</a:t>
            </a:r>
          </a:p>
        </p:txBody>
      </p:sp>
      <p:sp>
        <p:nvSpPr>
          <p:cNvPr id="56" name="TextBox 73"/>
          <p:cNvSpPr txBox="1">
            <a:spLocks noChangeArrowheads="1"/>
          </p:cNvSpPr>
          <p:nvPr/>
        </p:nvSpPr>
        <p:spPr bwMode="auto">
          <a:xfrm>
            <a:off x="2555875" y="5219700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b</a:t>
            </a:r>
            <a:r>
              <a:rPr lang="zh-CN" altLang="en-US" sz="3200" b="1">
                <a:solidFill>
                  <a:srgbClr val="FF0000"/>
                </a:solidFill>
              </a:rPr>
              <a:t>能表示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～</a:t>
            </a:r>
            <a:r>
              <a:rPr lang="en-US" altLang="zh-CN" sz="3200" b="1">
                <a:solidFill>
                  <a:srgbClr val="FF0000"/>
                </a:solidFill>
              </a:rPr>
              <a:t>8</a:t>
            </a:r>
            <a:r>
              <a:rPr lang="zh-CN" altLang="en-US" sz="3200" b="1">
                <a:solidFill>
                  <a:srgbClr val="FF0000"/>
                </a:solidFill>
              </a:rPr>
              <a:t>。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3"/>
          <p:cNvSpPr>
            <a:spLocks noGrp="1"/>
          </p:cNvSpPr>
          <p:nvPr>
            <p:ph type="title" idx="4294967295"/>
          </p:nvPr>
        </p:nvSpPr>
        <p:spPr>
          <a:xfrm>
            <a:off x="1042988" y="476250"/>
            <a:ext cx="6553200" cy="719138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课本第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59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页“做一做”。</a:t>
            </a:r>
          </a:p>
        </p:txBody>
      </p: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1042988" y="1268413"/>
            <a:ext cx="741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动车的速度为</a:t>
            </a:r>
            <a:r>
              <a:rPr lang="en-US" altLang="zh-CN" sz="3200" b="1"/>
              <a:t>220</a:t>
            </a:r>
            <a:r>
              <a:rPr lang="zh-CN" altLang="en-US" sz="3200" b="1"/>
              <a:t>千米</a:t>
            </a:r>
            <a:r>
              <a:rPr lang="en-US" altLang="zh-CN" sz="3200" b="1"/>
              <a:t>/</a:t>
            </a:r>
            <a:r>
              <a:rPr lang="zh-CN" altLang="en-US" sz="3200" b="1"/>
              <a:t>时，普通列车的速度为</a:t>
            </a:r>
            <a:r>
              <a:rPr lang="en-US" altLang="zh-CN" sz="3200" b="1"/>
              <a:t>120</a:t>
            </a:r>
            <a:r>
              <a:rPr lang="zh-CN" altLang="en-US" sz="3200" b="1"/>
              <a:t>千米</a:t>
            </a:r>
            <a:r>
              <a:rPr lang="en-US" altLang="zh-CN" sz="3200" b="1"/>
              <a:t>/</a:t>
            </a:r>
            <a:r>
              <a:rPr lang="zh-CN" altLang="en-US" sz="3200" b="1"/>
              <a:t>时。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27088" y="2349500"/>
            <a:ext cx="7345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）行驶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小时，动车和普通列车一共</a:t>
            </a:r>
            <a:endParaRPr lang="en-US" altLang="zh-CN" sz="3200" b="1"/>
          </a:p>
          <a:p>
            <a:pPr eaLnBrk="1" hangingPunct="1"/>
            <a:r>
              <a:rPr lang="en-US" altLang="zh-CN" sz="3200" b="1"/>
              <a:t>         </a:t>
            </a:r>
            <a:r>
              <a:rPr lang="zh-CN" altLang="en-US" sz="3200" b="1"/>
              <a:t>行了多少千米？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48038" y="3357563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220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+120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27088" y="3935413"/>
            <a:ext cx="73453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）行驶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小时，动车比普通列车多行</a:t>
            </a:r>
            <a:endParaRPr lang="en-US" altLang="zh-CN" sz="3200" b="1"/>
          </a:p>
          <a:p>
            <a:pPr eaLnBrk="1" hangingPunct="1"/>
            <a:r>
              <a:rPr lang="en-US" altLang="zh-CN" sz="3200" b="1"/>
              <a:t>         </a:t>
            </a:r>
            <a:r>
              <a:rPr lang="zh-CN" altLang="en-US" sz="3200" b="1"/>
              <a:t>了多少千米？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348038" y="5013325"/>
            <a:ext cx="302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220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</a:rPr>
              <a:t>-120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187450" y="765175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课本第</a:t>
            </a:r>
            <a:r>
              <a:rPr lang="en-US" altLang="zh-CN" sz="3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60</a:t>
            </a:r>
            <a:r>
              <a:rPr lang="zh-CN" altLang="en-US" sz="3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页练习十三的第</a:t>
            </a:r>
            <a:r>
              <a:rPr lang="en-US" altLang="zh-CN" sz="3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题。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450" y="1557338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+mn-ea"/>
              </a:rPr>
              <a:t>4.</a:t>
            </a:r>
            <a:r>
              <a:rPr lang="zh-CN" altLang="en-US" sz="3200" b="1" dirty="0">
                <a:latin typeface="+mj-lt"/>
                <a:ea typeface="+mn-ea"/>
              </a:rPr>
              <a:t>（</a:t>
            </a:r>
            <a:r>
              <a:rPr lang="en-US" altLang="zh-CN" sz="3200" b="1" dirty="0">
                <a:latin typeface="+mj-lt"/>
                <a:ea typeface="+mn-ea"/>
              </a:rPr>
              <a:t>1</a:t>
            </a:r>
            <a:r>
              <a:rPr lang="zh-CN" altLang="en-US" sz="3200" b="1" dirty="0">
                <a:latin typeface="+mj-lt"/>
                <a:ea typeface="+mn-ea"/>
              </a:rPr>
              <a:t>）当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altLang="zh-CN" sz="3200" b="1" dirty="0">
                <a:latin typeface="+mj-lt"/>
                <a:ea typeface="+mn-ea"/>
              </a:rPr>
              <a:t>=2.8</a:t>
            </a:r>
            <a:r>
              <a:rPr lang="zh-CN" altLang="en-US" sz="3200" b="1" dirty="0">
                <a:latin typeface="+mj-lt"/>
                <a:ea typeface="+mn-ea"/>
              </a:rPr>
              <a:t>，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lang="en-US" altLang="zh-CN" sz="3200" b="1" dirty="0">
                <a:latin typeface="+mj-lt"/>
                <a:ea typeface="+mn-ea"/>
              </a:rPr>
              <a:t>=6.3</a:t>
            </a:r>
            <a:r>
              <a:rPr lang="zh-CN" altLang="en-US" sz="3200" b="1" dirty="0">
                <a:latin typeface="+mj-lt"/>
                <a:ea typeface="+mn-ea"/>
              </a:rPr>
              <a:t>时，求</a:t>
            </a:r>
            <a:r>
              <a:rPr lang="en-US" altLang="zh-CN" sz="3200" b="1" i="1" dirty="0" err="1">
                <a:latin typeface="Times New Roman" pitchFamily="18" charset="0"/>
                <a:ea typeface="+mn-ea"/>
                <a:cs typeface="Times New Roman" pitchFamily="18" charset="0"/>
              </a:rPr>
              <a:t>a+b</a:t>
            </a:r>
            <a:r>
              <a:rPr lang="zh-CN" altLang="en-US" sz="3200" b="1" dirty="0">
                <a:latin typeface="+mj-lt"/>
                <a:ea typeface="+mn-ea"/>
              </a:rPr>
              <a:t>的值。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888" y="2276475"/>
            <a:ext cx="7416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+mn-ea"/>
              </a:rPr>
              <a:t>  </a:t>
            </a:r>
            <a:r>
              <a:rPr lang="zh-CN" altLang="en-US" sz="3200" b="1" dirty="0">
                <a:latin typeface="+mj-lt"/>
                <a:ea typeface="+mn-ea"/>
              </a:rPr>
              <a:t>（</a:t>
            </a:r>
            <a:r>
              <a:rPr lang="en-US" altLang="zh-CN" sz="3200" b="1" dirty="0">
                <a:latin typeface="+mj-lt"/>
                <a:ea typeface="+mn-ea"/>
              </a:rPr>
              <a:t>2</a:t>
            </a:r>
            <a:r>
              <a:rPr lang="zh-CN" altLang="en-US" sz="3200" b="1" dirty="0">
                <a:latin typeface="+mj-lt"/>
                <a:ea typeface="+mn-ea"/>
              </a:rPr>
              <a:t>）当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altLang="zh-CN" sz="3200" b="1" dirty="0">
                <a:latin typeface="+mj-lt"/>
                <a:ea typeface="+mn-ea"/>
              </a:rPr>
              <a:t>=12</a:t>
            </a:r>
            <a:r>
              <a:rPr lang="zh-CN" altLang="en-US" sz="3200" b="1" dirty="0">
                <a:latin typeface="+mj-lt"/>
                <a:ea typeface="+mn-ea"/>
              </a:rPr>
              <a:t>，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3200" b="1" dirty="0">
                <a:latin typeface="+mj-lt"/>
                <a:ea typeface="+mn-ea"/>
              </a:rPr>
              <a:t>=7</a:t>
            </a:r>
            <a:r>
              <a:rPr lang="zh-CN" altLang="en-US" sz="3200" b="1" dirty="0">
                <a:latin typeface="+mj-lt"/>
                <a:ea typeface="+mn-ea"/>
              </a:rPr>
              <a:t>时，求</a:t>
            </a:r>
            <a:r>
              <a:rPr lang="en-US" altLang="zh-CN" sz="3200" b="1" i="1" dirty="0" err="1">
                <a:latin typeface="Times New Roman" pitchFamily="18" charset="0"/>
                <a:ea typeface="+mn-ea"/>
                <a:cs typeface="Times New Roman" pitchFamily="18" charset="0"/>
              </a:rPr>
              <a:t>xy</a:t>
            </a:r>
            <a:r>
              <a:rPr lang="zh-CN" altLang="en-US" sz="3200" b="1" dirty="0">
                <a:latin typeface="+mj-lt"/>
                <a:ea typeface="+mn-ea"/>
              </a:rPr>
              <a:t>的值。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8888" y="2924175"/>
            <a:ext cx="7416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+mn-ea"/>
              </a:rPr>
              <a:t>  </a:t>
            </a:r>
            <a:r>
              <a:rPr lang="zh-CN" altLang="en-US" sz="3200" b="1" dirty="0">
                <a:latin typeface="+mj-lt"/>
                <a:ea typeface="+mn-ea"/>
              </a:rPr>
              <a:t>（</a:t>
            </a:r>
            <a:r>
              <a:rPr lang="en-US" altLang="zh-CN" sz="3200" b="1" dirty="0">
                <a:latin typeface="+mj-lt"/>
                <a:ea typeface="+mn-ea"/>
              </a:rPr>
              <a:t>3</a:t>
            </a:r>
            <a:r>
              <a:rPr lang="zh-CN" altLang="en-US" sz="3200" b="1" dirty="0">
                <a:latin typeface="+mj-lt"/>
                <a:ea typeface="+mn-ea"/>
              </a:rPr>
              <a:t>）当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altLang="zh-CN" sz="3200" b="1" dirty="0">
                <a:latin typeface="+mj-lt"/>
                <a:ea typeface="+mn-ea"/>
              </a:rPr>
              <a:t>=72</a:t>
            </a:r>
            <a:r>
              <a:rPr lang="zh-CN" altLang="en-US" sz="3200" b="1" dirty="0">
                <a:latin typeface="+mj-lt"/>
                <a:ea typeface="+mn-ea"/>
              </a:rPr>
              <a:t>，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altLang="zh-CN" sz="3200" b="1" dirty="0">
                <a:latin typeface="+mj-lt"/>
                <a:ea typeface="+mn-ea"/>
              </a:rPr>
              <a:t>=9</a:t>
            </a:r>
            <a:r>
              <a:rPr lang="zh-CN" altLang="en-US" sz="3200" b="1" dirty="0">
                <a:latin typeface="+mj-lt"/>
                <a:ea typeface="+mn-ea"/>
              </a:rPr>
              <a:t>时，求</a:t>
            </a:r>
            <a:r>
              <a:rPr lang="en-US" altLang="zh-CN" sz="3200" b="1" i="1" dirty="0" err="1">
                <a:latin typeface="Times New Roman" pitchFamily="18" charset="0"/>
                <a:ea typeface="+mn-ea"/>
                <a:cs typeface="Times New Roman" pitchFamily="18" charset="0"/>
              </a:rPr>
              <a:t>m÷n</a:t>
            </a:r>
            <a:r>
              <a:rPr lang="zh-CN" altLang="en-US" sz="3200" b="1" dirty="0">
                <a:latin typeface="+mj-lt"/>
                <a:ea typeface="+mn-ea"/>
              </a:rPr>
              <a:t>的值。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913" y="3644900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）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a+b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=2.8+6.3=9.1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913" y="4365625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）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xy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=12×7=84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350" y="5157788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）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m÷n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=72÷9=8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。</a:t>
            </a:r>
          </a:p>
        </p:txBody>
      </p:sp>
      <p:grpSp>
        <p:nvGrpSpPr>
          <p:cNvPr id="22537" name="Group 16"/>
          <p:cNvGrpSpPr>
            <a:grpSpLocks/>
          </p:cNvGrpSpPr>
          <p:nvPr/>
        </p:nvGrpSpPr>
        <p:grpSpPr bwMode="auto">
          <a:xfrm>
            <a:off x="5867400" y="5805488"/>
            <a:ext cx="1684338" cy="877887"/>
            <a:chOff x="2699" y="3612"/>
            <a:chExt cx="1061" cy="553"/>
          </a:xfrm>
        </p:grpSpPr>
        <p:sp>
          <p:nvSpPr>
            <p:cNvPr id="22538" name="Picture 34">
              <a:hlinkClick r:id="" action="ppaction://hlinkshowjump?jump=firstslide"/>
            </p:cNvPr>
            <p:cNvSpPr>
              <a:spLocks noChangeArrowheads="1"/>
            </p:cNvSpPr>
            <p:nvPr/>
          </p:nvSpPr>
          <p:spPr bwMode="auto">
            <a:xfrm>
              <a:off x="2699" y="3612"/>
              <a:ext cx="104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39" name="Text Box 18">
              <a:hlinkClick r:id="rId2" action="ppaction://hlinksldjump" highlightClick="1">
                <a:snd r:embed="rId3" name="suction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744" y="3838"/>
              <a:ext cx="1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ea typeface="楷体_GB2312" pitchFamily="49" charset="-122"/>
                </a:rPr>
                <a:t>返回目录</a:t>
              </a:r>
              <a:endParaRPr lang="zh-CN" altLang="en-US" b="1"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2988" y="704850"/>
            <a:ext cx="75612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/>
              <a:t>填一填。</a:t>
            </a:r>
            <a:endParaRPr lang="en-US" altLang="zh-CN" sz="3200" b="1" dirty="0"/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1.</a:t>
            </a:r>
            <a:r>
              <a:rPr lang="zh-CN" altLang="en-US" sz="3200" b="1" dirty="0">
                <a:latin typeface="+mj-ea"/>
                <a:ea typeface="+mj-ea"/>
              </a:rPr>
              <a:t>书架上有</a:t>
            </a:r>
            <a:r>
              <a:rPr lang="en-US" altLang="zh-CN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zh-CN" altLang="en-US" sz="3200" b="1" dirty="0">
                <a:latin typeface="+mj-ea"/>
                <a:ea typeface="+mj-ea"/>
              </a:rPr>
              <a:t>本故事书</a:t>
            </a:r>
            <a:r>
              <a:rPr lang="en-US" altLang="zh-CN" sz="3200" b="1" dirty="0">
                <a:latin typeface="+mj-ea"/>
                <a:ea typeface="+mj-ea"/>
              </a:rPr>
              <a:t>,</a:t>
            </a:r>
            <a:r>
              <a:rPr lang="zh-CN" altLang="en-US" sz="3200" b="1" dirty="0">
                <a:latin typeface="+mj-ea"/>
                <a:ea typeface="+mj-ea"/>
              </a:rPr>
              <a:t>比文艺书多</a:t>
            </a:r>
            <a:r>
              <a:rPr lang="en-US" altLang="zh-CN" sz="3200" b="1" dirty="0">
                <a:latin typeface="+mj-ea"/>
                <a:ea typeface="+mj-ea"/>
              </a:rPr>
              <a:t>8</a:t>
            </a:r>
            <a:r>
              <a:rPr lang="zh-CN" altLang="en-US" sz="3200" b="1" dirty="0">
                <a:latin typeface="+mj-ea"/>
                <a:ea typeface="+mj-ea"/>
              </a:rPr>
              <a:t>本</a:t>
            </a:r>
            <a:r>
              <a:rPr lang="en-US" altLang="zh-CN" sz="3200" b="1" dirty="0">
                <a:latin typeface="+mj-ea"/>
                <a:ea typeface="+mj-ea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</a:t>
            </a:r>
            <a:r>
              <a:rPr lang="en-US" altLang="zh-CN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altLang="zh-CN" sz="3200" b="1" dirty="0">
                <a:latin typeface="+mj-ea"/>
                <a:ea typeface="+mj-ea"/>
              </a:rPr>
              <a:t>-8</a:t>
            </a:r>
            <a:r>
              <a:rPr lang="zh-CN" altLang="en-US" sz="3200" b="1" dirty="0">
                <a:latin typeface="+mj-ea"/>
                <a:ea typeface="+mj-ea"/>
              </a:rPr>
              <a:t>表示（             ），</a:t>
            </a:r>
            <a:r>
              <a:rPr lang="en-US" altLang="zh-CN" sz="3200" b="1" dirty="0">
                <a:latin typeface="+mj-ea"/>
                <a:ea typeface="+mj-ea"/>
              </a:rPr>
              <a:t>2</a:t>
            </a:r>
            <a:r>
              <a:rPr lang="en-US" altLang="zh-CN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altLang="zh-CN" sz="3200" b="1" dirty="0">
                <a:latin typeface="+mj-ea"/>
                <a:ea typeface="+mj-ea"/>
              </a:rPr>
              <a:t>-8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</a:t>
            </a:r>
            <a:r>
              <a:rPr lang="zh-CN" altLang="en-US" sz="3200" b="1" dirty="0">
                <a:latin typeface="+mj-ea"/>
                <a:ea typeface="+mj-ea"/>
              </a:rPr>
              <a:t>表示（</a:t>
            </a:r>
            <a:r>
              <a:rPr lang="en-US" altLang="zh-CN" sz="3200" b="1" dirty="0">
                <a:latin typeface="+mj-ea"/>
                <a:ea typeface="+mj-ea"/>
              </a:rPr>
              <a:t>                      </a:t>
            </a:r>
            <a:r>
              <a:rPr lang="zh-CN" altLang="en-US" sz="3200" b="1" dirty="0">
                <a:latin typeface="+mj-ea"/>
                <a:ea typeface="+mj-ea"/>
              </a:rPr>
              <a:t>）。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2.</a:t>
            </a:r>
            <a:r>
              <a:rPr lang="zh-CN" altLang="en-US" sz="3200" b="1" dirty="0">
                <a:latin typeface="+mj-ea"/>
                <a:ea typeface="+mj-ea"/>
              </a:rPr>
              <a:t>妈妈今年</a:t>
            </a:r>
            <a:r>
              <a:rPr lang="en-US" altLang="zh-CN" sz="3200" b="1" dirty="0">
                <a:latin typeface="+mj-ea"/>
                <a:ea typeface="+mj-ea"/>
              </a:rPr>
              <a:t>35</a:t>
            </a:r>
            <a:r>
              <a:rPr lang="zh-CN" altLang="en-US" sz="3200" b="1" dirty="0">
                <a:latin typeface="+mj-ea"/>
                <a:ea typeface="+mj-ea"/>
              </a:rPr>
              <a:t>岁，乐乐今年</a:t>
            </a:r>
            <a:r>
              <a:rPr lang="en-US" altLang="zh-CN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r>
              <a:rPr lang="zh-CN" altLang="en-US" sz="3200" b="1" dirty="0">
                <a:latin typeface="+mj-ea"/>
                <a:ea typeface="+mj-ea"/>
              </a:rPr>
              <a:t>岁，</a:t>
            </a:r>
            <a:r>
              <a:rPr lang="en-US" altLang="zh-CN" sz="3200" b="1" dirty="0">
                <a:latin typeface="+mj-ea"/>
                <a:ea typeface="+mj-ea"/>
              </a:rPr>
              <a:t>5</a:t>
            </a:r>
            <a:r>
              <a:rPr lang="zh-CN" altLang="en-US" sz="3200" b="1" dirty="0">
                <a:latin typeface="+mj-ea"/>
                <a:ea typeface="+mj-ea"/>
              </a:rPr>
              <a:t>年后，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</a:t>
            </a:r>
            <a:r>
              <a:rPr lang="zh-CN" altLang="en-US" sz="3200" b="1" dirty="0">
                <a:latin typeface="+mj-ea"/>
                <a:ea typeface="+mj-ea"/>
              </a:rPr>
              <a:t>乐乐比妈妈小（       ）岁。</a:t>
            </a:r>
            <a:endParaRPr lang="en-US" altLang="zh-CN" sz="3200" b="1" dirty="0">
              <a:latin typeface="+mj-ea"/>
              <a:ea typeface="+mj-ea"/>
            </a:endParaRP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6551613" y="0"/>
            <a:ext cx="2592387" cy="1008063"/>
            <a:chOff x="0" y="0"/>
            <a:chExt cx="1633" cy="635"/>
          </a:xfrm>
        </p:grpSpPr>
        <p:pic>
          <p:nvPicPr>
            <p:cNvPr id="5127" name="Picture 6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复习巩固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08400" y="2341563"/>
            <a:ext cx="2735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文艺书的本数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7675" y="3081338"/>
            <a:ext cx="4608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文艺书和故事书一共的本数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538" y="4521200"/>
            <a:ext cx="1728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35</a:t>
            </a:r>
            <a:r>
              <a:rPr lang="zh-CN" altLang="en-US" sz="2800" b="1">
                <a:solidFill>
                  <a:srgbClr val="FF0000"/>
                </a:solidFill>
              </a:rPr>
              <a:t>－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zh-CN" alt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CN" altLang="en-US" sz="900" i="1">
                <a:solidFill>
                  <a:srgbClr val="000000"/>
                </a:solidFill>
                <a:latin typeface="NEU-BZ-S92"/>
                <a:cs typeface="Times New Roman" pitchFamily="18" charset="0"/>
              </a:rPr>
              <a:t>　　</a:t>
            </a:r>
            <a:endParaRPr lang="zh-CN" altLang="en-US" sz="2800">
              <a:latin typeface="Calibri" pitchFamily="34" charset="0"/>
            </a:endParaRPr>
          </a:p>
        </p:txBody>
      </p:sp>
      <p:pic>
        <p:nvPicPr>
          <p:cNvPr id="8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7145337" cy="5200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37607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16"/>
          <p:cNvGrpSpPr>
            <a:grpSpLocks/>
          </p:cNvGrpSpPr>
          <p:nvPr/>
        </p:nvGrpSpPr>
        <p:grpSpPr bwMode="auto">
          <a:xfrm>
            <a:off x="5867400" y="5980113"/>
            <a:ext cx="1684338" cy="877887"/>
            <a:chOff x="2699" y="3612"/>
            <a:chExt cx="1061" cy="553"/>
          </a:xfrm>
        </p:grpSpPr>
        <p:pic>
          <p:nvPicPr>
            <p:cNvPr id="23559" name="Picture 34">
              <a:hlinkClick r:id="" action="ppaction://hlinkshowjump?jump=firstslide"/>
            </p:cNvPr>
            <p:cNvPicPr>
              <a:picLocks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612"/>
              <a:ext cx="104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23560" name="Text Box 18">
              <a:hlinkClick r:id="rId3" action="ppaction://hlinksldjump" highlightClick="1">
                <a:snd r:embed="rId6" name="suction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744" y="3838"/>
              <a:ext cx="1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ea typeface="楷体_GB2312" pitchFamily="49" charset="-122"/>
                </a:rPr>
                <a:t>返回目录</a:t>
              </a:r>
              <a:endParaRPr lang="zh-CN" altLang="en-US" b="1">
                <a:ea typeface="楷体_GB2312" pitchFamily="49" charset="-122"/>
              </a:endParaRPr>
            </a:p>
          </p:txBody>
        </p:sp>
      </p:grp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 rot="504526">
            <a:off x="6346825" y="600075"/>
            <a:ext cx="2411413" cy="1008063"/>
            <a:chOff x="0" y="0"/>
            <a:chExt cx="1633" cy="635"/>
          </a:xfrm>
        </p:grpSpPr>
        <p:pic>
          <p:nvPicPr>
            <p:cNvPr id="24586" name="Picture 3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作业布置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00563" y="4572000"/>
            <a:ext cx="4248150" cy="1555750"/>
            <a:chOff x="884" y="1933"/>
            <a:chExt cx="3012" cy="980"/>
          </a:xfrm>
        </p:grpSpPr>
        <p:pic>
          <p:nvPicPr>
            <p:cNvPr id="24584" name="Picture 15" descr="男天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4580" name="Group 16"/>
          <p:cNvGrpSpPr>
            <a:grpSpLocks/>
          </p:cNvGrpSpPr>
          <p:nvPr/>
        </p:nvGrpSpPr>
        <p:grpSpPr bwMode="auto">
          <a:xfrm>
            <a:off x="5867400" y="5805488"/>
            <a:ext cx="1684338" cy="877887"/>
            <a:chOff x="2699" y="3612"/>
            <a:chExt cx="1061" cy="553"/>
          </a:xfrm>
        </p:grpSpPr>
        <p:sp>
          <p:nvSpPr>
            <p:cNvPr id="24582" name="Picture 34">
              <a:hlinkClick r:id="" action="ppaction://hlinkshowjump?jump=firstslide"/>
            </p:cNvPr>
            <p:cNvSpPr>
              <a:spLocks noChangeArrowheads="1"/>
            </p:cNvSpPr>
            <p:nvPr/>
          </p:nvSpPr>
          <p:spPr bwMode="auto">
            <a:xfrm>
              <a:off x="2699" y="3612"/>
              <a:ext cx="104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3" name="Text Box 18">
              <a:hlinkClick r:id="rId4" action="ppaction://hlinksldjump" highlightClick="1">
                <a:snd r:embed="rId5" name="suction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744" y="3838"/>
              <a:ext cx="1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ea typeface="楷体_GB2312" pitchFamily="49" charset="-122"/>
                </a:rPr>
                <a:t>返回目录</a:t>
              </a:r>
              <a:endParaRPr lang="zh-CN" altLang="en-US" b="1">
                <a:ea typeface="楷体_GB2312" pitchFamily="49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88" y="1857375"/>
            <a:ext cx="7358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自主完成课本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组长对照答案快速批改组员作业。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组员订正错题情况。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 idx="4294967295"/>
          </p:nvPr>
        </p:nvSpPr>
        <p:spPr>
          <a:xfrm>
            <a:off x="468313" y="1196975"/>
            <a:ext cx="8135937" cy="3887788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3200" b="1" smtClean="0">
                <a:solidFill>
                  <a:schemeClr val="accent2"/>
                </a:solidFill>
              </a:rPr>
              <a:t/>
            </a:r>
            <a:br>
              <a:rPr lang="en-US" altLang="zh-CN" sz="3200" b="1" smtClean="0">
                <a:solidFill>
                  <a:schemeClr val="accent2"/>
                </a:solidFill>
              </a:rPr>
            </a:br>
            <a:r>
              <a:rPr lang="en-US" altLang="zh-CN" sz="2800" b="1" smtClean="0"/>
              <a:t>1.</a:t>
            </a:r>
            <a:r>
              <a:rPr lang="zh-CN" altLang="en-US" sz="2800" b="1" smtClean="0"/>
              <a:t>（</a:t>
            </a:r>
            <a:r>
              <a:rPr lang="en-US" altLang="zh-CN" sz="2800" b="1" smtClean="0"/>
              <a:t>1</a:t>
            </a:r>
            <a:r>
              <a:rPr lang="zh-CN" altLang="en-US" sz="2800" b="1" smtClean="0"/>
              <a:t>）一天早晨的温度是</a:t>
            </a:r>
            <a:r>
              <a:rPr lang="en-US" altLang="zh-CN" sz="2800" b="1" smtClean="0"/>
              <a:t>b</a:t>
            </a:r>
            <a:r>
              <a:rPr lang="zh-CN" altLang="en-US" sz="2800" b="1" smtClean="0"/>
              <a:t>℃，中午比早晨高</a:t>
            </a:r>
            <a:r>
              <a:rPr lang="en-US" altLang="zh-CN" sz="2800" b="1" smtClean="0"/>
              <a:t>8</a:t>
            </a:r>
            <a:r>
              <a:rPr lang="zh-CN" altLang="en-US" sz="2800" b="1" smtClean="0"/>
              <a:t>℃。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r>
              <a:rPr lang="en-US" altLang="zh-CN" sz="2800" b="1" smtClean="0"/>
              <a:t>            b+8</a:t>
            </a:r>
            <a:r>
              <a:rPr lang="zh-CN" altLang="en-US" sz="2800" b="1" smtClean="0"/>
              <a:t>表示什么？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r>
              <a:rPr lang="en-US" altLang="zh-CN" sz="2800" b="1" smtClean="0"/>
              <a:t>   </a:t>
            </a:r>
            <a:r>
              <a:rPr lang="zh-CN" altLang="en-US" sz="2800" b="1" smtClean="0"/>
              <a:t>（</a:t>
            </a:r>
            <a:r>
              <a:rPr lang="en-US" altLang="zh-CN" sz="2800" b="1" smtClean="0"/>
              <a:t>2</a:t>
            </a:r>
            <a:r>
              <a:rPr lang="zh-CN" altLang="en-US" sz="2800" b="1" smtClean="0"/>
              <a:t>）某班共有</a:t>
            </a:r>
            <a:r>
              <a:rPr lang="en-US" altLang="zh-CN" sz="2800" b="1" smtClean="0"/>
              <a:t>50</a:t>
            </a:r>
            <a:r>
              <a:rPr lang="zh-CN" altLang="en-US" sz="2800" b="1" smtClean="0"/>
              <a:t>名学生，女生有（</a:t>
            </a:r>
            <a:r>
              <a:rPr lang="en-US" altLang="zh-CN" sz="2800" b="1" smtClean="0"/>
              <a:t>50-c</a:t>
            </a:r>
            <a:r>
              <a:rPr lang="zh-CN" altLang="en-US" sz="2800" b="1" smtClean="0"/>
              <a:t>）名。       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r>
              <a:rPr lang="en-US" altLang="zh-CN" sz="2800" b="1" smtClean="0"/>
              <a:t>            </a:t>
            </a:r>
            <a:r>
              <a:rPr lang="zh-CN" altLang="en-US" sz="2800" b="1" smtClean="0"/>
              <a:t>这里的</a:t>
            </a:r>
            <a:r>
              <a:rPr lang="en-US" altLang="zh-CN" sz="2800" b="1" smtClean="0"/>
              <a:t>c</a:t>
            </a:r>
            <a:r>
              <a:rPr lang="zh-CN" altLang="en-US" sz="2800" b="1" smtClean="0"/>
              <a:t>表示什么？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r>
              <a:rPr lang="en-US" altLang="zh-CN" sz="2800" b="1" smtClean="0"/>
              <a:t>   </a:t>
            </a:r>
            <a:r>
              <a:rPr lang="zh-CN" altLang="en-US" sz="2800" b="1" smtClean="0"/>
              <a:t>（</a:t>
            </a:r>
            <a:r>
              <a:rPr lang="en-US" altLang="zh-CN" sz="2800" b="1" smtClean="0"/>
              <a:t>3</a:t>
            </a:r>
            <a:r>
              <a:rPr lang="zh-CN" altLang="en-US" sz="2800" b="1" smtClean="0"/>
              <a:t>）在一场篮球比赛中，小姚叔叔接连投中</a:t>
            </a:r>
            <a:r>
              <a:rPr lang="en-US" altLang="zh-CN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800" b="1" smtClean="0"/>
              <a:t>个  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r>
              <a:rPr lang="en-US" altLang="zh-CN" sz="2800" b="1" smtClean="0"/>
              <a:t>             3 </a:t>
            </a:r>
            <a:r>
              <a:rPr lang="zh-CN" altLang="en-US" sz="2800" b="1" smtClean="0"/>
              <a:t>分球。</a:t>
            </a:r>
            <a:r>
              <a:rPr lang="en-US" altLang="zh-CN" sz="2800" b="1" smtClean="0"/>
              <a:t>3</a:t>
            </a:r>
            <a:r>
              <a:rPr lang="en-US" altLang="zh-CN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800" b="1" smtClean="0"/>
              <a:t>表示什么？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endParaRPr lang="zh-CN" altLang="en-US" sz="2400" b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827088" y="4859338"/>
            <a:ext cx="43926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(1)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中午的温度。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738" y="4878388"/>
            <a:ext cx="43926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(2)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男生的人数。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088" y="5507038"/>
            <a:ext cx="6985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(3)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小姚叔叔连续投中的得分数。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827088" y="1033463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</a:rPr>
              <a:t>2.</a:t>
            </a:r>
            <a:r>
              <a:rPr lang="zh-CN" altLang="en-US" sz="2800" b="1" dirty="0">
                <a:latin typeface="+mj-lt"/>
              </a:rPr>
              <a:t>用含有字母的式子表示下面的数量关系。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31825" y="1754188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</a:rPr>
              <a:t>（</a:t>
            </a:r>
            <a:r>
              <a:rPr lang="en-US" altLang="zh-CN" sz="2800" b="1" dirty="0">
                <a:latin typeface="+mj-lt"/>
              </a:rPr>
              <a:t>1</a:t>
            </a:r>
            <a:r>
              <a:rPr lang="zh-CN" altLang="en-US" sz="2800" b="1" dirty="0">
                <a:latin typeface="+mj-lt"/>
              </a:rPr>
              <a:t>）</a:t>
            </a:r>
            <a:r>
              <a:rPr lang="en-US" altLang="zh-CN" sz="2800" b="1" dirty="0">
                <a:latin typeface="+mj-lt"/>
              </a:rPr>
              <a:t>t</a:t>
            </a:r>
            <a:r>
              <a:rPr lang="zh-CN" altLang="en-US" sz="2800" b="1" dirty="0">
                <a:latin typeface="+mj-lt"/>
              </a:rPr>
              <a:t>与</a:t>
            </a:r>
            <a:r>
              <a:rPr lang="en-US" altLang="zh-CN" sz="2800" b="1" dirty="0">
                <a:latin typeface="+mj-lt"/>
              </a:rPr>
              <a:t>3</a:t>
            </a:r>
            <a:r>
              <a:rPr lang="zh-CN" altLang="en-US" sz="2800" b="1" dirty="0">
                <a:latin typeface="+mj-lt"/>
              </a:rPr>
              <a:t>的和。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31825" y="2401888"/>
            <a:ext cx="31480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</a:rPr>
              <a:t>（</a:t>
            </a:r>
            <a:r>
              <a:rPr lang="en-US" altLang="zh-CN" sz="2800" b="1" dirty="0">
                <a:latin typeface="+mj-lt"/>
              </a:rPr>
              <a:t>2</a:t>
            </a:r>
            <a:r>
              <a:rPr lang="zh-CN" altLang="en-US" sz="2800" b="1" dirty="0">
                <a:latin typeface="+mj-lt"/>
              </a:rPr>
              <a:t>）</a:t>
            </a:r>
            <a:r>
              <a:rPr lang="en-US" altLang="zh-CN" sz="2800" b="1" dirty="0">
                <a:latin typeface="+mj-lt"/>
              </a:rPr>
              <a:t>20</a:t>
            </a:r>
            <a:r>
              <a:rPr lang="zh-CN" altLang="en-US" sz="2800" b="1" dirty="0">
                <a:latin typeface="+mj-lt"/>
              </a:rPr>
              <a:t>减去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+mj-lt"/>
              </a:rPr>
              <a:t>的差。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39763" y="3049588"/>
            <a:ext cx="314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</a:rPr>
              <a:t>（</a:t>
            </a:r>
            <a:r>
              <a:rPr lang="en-US" altLang="zh-CN" sz="2800" b="1" dirty="0">
                <a:latin typeface="+mj-lt"/>
              </a:rPr>
              <a:t>3</a:t>
            </a:r>
            <a:r>
              <a:rPr lang="zh-CN" altLang="en-US" sz="2800" b="1" dirty="0">
                <a:latin typeface="+mj-lt"/>
              </a:rPr>
              <a:t>）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+mj-lt"/>
              </a:rPr>
              <a:t>的</a:t>
            </a:r>
            <a:r>
              <a:rPr lang="en-US" altLang="zh-CN" sz="2800" b="1" dirty="0">
                <a:latin typeface="+mj-lt"/>
              </a:rPr>
              <a:t>2</a:t>
            </a:r>
            <a:r>
              <a:rPr lang="zh-CN" altLang="en-US" sz="2800" b="1" dirty="0">
                <a:latin typeface="+mj-lt"/>
              </a:rPr>
              <a:t>倍。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11188" y="3697288"/>
            <a:ext cx="314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</a:rPr>
              <a:t>（</a:t>
            </a:r>
            <a:r>
              <a:rPr lang="en-US" altLang="zh-CN" sz="2800" b="1" dirty="0">
                <a:latin typeface="+mj-lt"/>
              </a:rPr>
              <a:t>4</a:t>
            </a:r>
            <a:r>
              <a:rPr lang="zh-CN" altLang="en-US" sz="2800" b="1" dirty="0">
                <a:latin typeface="+mj-lt"/>
              </a:rPr>
              <a:t>）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800" b="1" dirty="0">
                <a:latin typeface="+mj-lt"/>
              </a:rPr>
              <a:t>除以</a:t>
            </a:r>
            <a:r>
              <a:rPr lang="en-US" altLang="zh-CN" sz="2800" b="1" dirty="0">
                <a:latin typeface="+mj-lt"/>
              </a:rPr>
              <a:t>12</a:t>
            </a:r>
            <a:r>
              <a:rPr lang="zh-CN" altLang="en-US" sz="2800" b="1" dirty="0">
                <a:latin typeface="+mj-lt"/>
              </a:rPr>
              <a:t>的商。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84213" y="4418013"/>
            <a:ext cx="4319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</a:rPr>
              <a:t>（</a:t>
            </a:r>
            <a:r>
              <a:rPr lang="en-US" altLang="zh-CN" sz="2800" b="1" dirty="0">
                <a:latin typeface="+mj-lt"/>
              </a:rPr>
              <a:t>5</a:t>
            </a:r>
            <a:r>
              <a:rPr lang="zh-CN" altLang="en-US" sz="2800" b="1" dirty="0">
                <a:latin typeface="+mj-lt"/>
              </a:rPr>
              <a:t>）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+mj-lt"/>
              </a:rPr>
              <a:t>的</a:t>
            </a:r>
            <a:r>
              <a:rPr lang="en-US" altLang="zh-CN" sz="2800" b="1" dirty="0">
                <a:latin typeface="+mj-lt"/>
              </a:rPr>
              <a:t>5</a:t>
            </a:r>
            <a:r>
              <a:rPr lang="zh-CN" altLang="en-US" sz="2800" b="1" dirty="0">
                <a:latin typeface="+mj-lt"/>
              </a:rPr>
              <a:t>倍减去</a:t>
            </a:r>
            <a:r>
              <a:rPr lang="en-US" altLang="zh-CN" sz="2800" b="1" dirty="0">
                <a:latin typeface="+mj-lt"/>
              </a:rPr>
              <a:t>4.8</a:t>
            </a:r>
            <a:r>
              <a:rPr lang="zh-CN" altLang="en-US" sz="2800" b="1" dirty="0">
                <a:latin typeface="+mj-lt"/>
              </a:rPr>
              <a:t>的差。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84213" y="5210175"/>
            <a:ext cx="4319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</a:rPr>
              <a:t>（</a:t>
            </a:r>
            <a:r>
              <a:rPr lang="en-US" altLang="zh-CN" sz="2800" b="1" dirty="0">
                <a:latin typeface="+mj-lt"/>
              </a:rPr>
              <a:t>6</a:t>
            </a:r>
            <a:r>
              <a:rPr lang="zh-CN" altLang="en-US" sz="2800" b="1" dirty="0">
                <a:latin typeface="+mj-lt"/>
              </a:rPr>
              <a:t>）比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+mj-lt"/>
              </a:rPr>
              <a:t>小</a:t>
            </a:r>
            <a:r>
              <a:rPr lang="en-US" altLang="zh-CN" sz="2800" b="1" dirty="0">
                <a:latin typeface="+mj-lt"/>
              </a:rPr>
              <a:t>9</a:t>
            </a:r>
            <a:r>
              <a:rPr lang="zh-CN" altLang="en-US" sz="2800" b="1" dirty="0">
                <a:latin typeface="+mj-lt"/>
              </a:rPr>
              <a:t>的数。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4951413" y="1825625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t+3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。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4951413" y="2473325"/>
            <a:ext cx="314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20-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。</a:t>
            </a: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4960938" y="3121025"/>
            <a:ext cx="314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。</a:t>
            </a: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4932363" y="3770313"/>
            <a:ext cx="31480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）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÷12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。</a:t>
            </a: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5003800" y="4489450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-4.8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。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5003800" y="5210175"/>
            <a:ext cx="2160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）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-9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</a:rPr>
              <a:t>。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62" grpId="0"/>
      <p:bldP spid="63" grpId="0"/>
      <p:bldP spid="70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2"/>
          <p:cNvGrpSpPr>
            <a:grpSpLocks/>
          </p:cNvGrpSpPr>
          <p:nvPr/>
        </p:nvGrpSpPr>
        <p:grpSpPr bwMode="auto">
          <a:xfrm>
            <a:off x="5364163" y="6065838"/>
            <a:ext cx="2376487" cy="792162"/>
            <a:chOff x="1474" y="3702"/>
            <a:chExt cx="952" cy="499"/>
          </a:xfrm>
        </p:grpSpPr>
        <p:sp>
          <p:nvSpPr>
            <p:cNvPr id="27660" name="AutoShape 13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4" y="3702"/>
              <a:ext cx="907" cy="499"/>
            </a:xfrm>
            <a:prstGeom prst="actionButtonBlank">
              <a:avLst/>
            </a:prstGeom>
            <a:solidFill>
              <a:srgbClr val="DEEC2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7661" name="Text 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74" y="3793"/>
              <a:ext cx="9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Calibri" pitchFamily="34" charset="0"/>
                  <a:ea typeface="楷体_GB2312" pitchFamily="49" charset="-122"/>
                </a:rPr>
                <a:t>返回作业设计</a:t>
              </a:r>
            </a:p>
          </p:txBody>
        </p:sp>
      </p:grpSp>
      <p:sp>
        <p:nvSpPr>
          <p:cNvPr id="22539" name="TextBox 45"/>
          <p:cNvSpPr txBox="1">
            <a:spLocks noChangeArrowheads="1"/>
          </p:cNvSpPr>
          <p:nvPr/>
        </p:nvSpPr>
        <p:spPr bwMode="auto">
          <a:xfrm flipH="1">
            <a:off x="1476375" y="981075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ea"/>
                <a:ea typeface="+mn-ea"/>
              </a:rPr>
              <a:t>7.</a:t>
            </a:r>
            <a:r>
              <a:rPr lang="zh-CN" altLang="en-US" sz="3200" b="1" dirty="0">
                <a:latin typeface="+mn-ea"/>
                <a:ea typeface="+mn-ea"/>
              </a:rPr>
              <a:t>计算下面各题。</a:t>
            </a:r>
          </a:p>
        </p:txBody>
      </p:sp>
      <p:sp>
        <p:nvSpPr>
          <p:cNvPr id="15" name="TextBox 45"/>
          <p:cNvSpPr txBox="1">
            <a:spLocks noChangeArrowheads="1"/>
          </p:cNvSpPr>
          <p:nvPr/>
        </p:nvSpPr>
        <p:spPr bwMode="auto">
          <a:xfrm flipH="1">
            <a:off x="1476375" y="1773238"/>
            <a:ext cx="215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+mn-ea"/>
              </a:rPr>
              <a:t>2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altLang="zh-CN" sz="3200" b="1" dirty="0">
                <a:latin typeface="+mj-lt"/>
                <a:ea typeface="+mn-ea"/>
              </a:rPr>
              <a:t> + 6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zh-CN" altLang="en-US" sz="3200" b="1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45"/>
          <p:cNvSpPr txBox="1">
            <a:spLocks noChangeArrowheads="1"/>
          </p:cNvSpPr>
          <p:nvPr/>
        </p:nvSpPr>
        <p:spPr bwMode="auto">
          <a:xfrm flipH="1">
            <a:off x="1417638" y="2708275"/>
            <a:ext cx="215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+mn-ea"/>
              </a:rPr>
              <a:t>11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altLang="zh-CN" sz="3200" b="1" dirty="0">
                <a:latin typeface="+mj-lt"/>
                <a:ea typeface="+mn-ea"/>
              </a:rPr>
              <a:t> – 9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endParaRPr lang="zh-CN" altLang="en-US" sz="3200" b="1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45"/>
          <p:cNvSpPr txBox="1">
            <a:spLocks noChangeArrowheads="1"/>
          </p:cNvSpPr>
          <p:nvPr/>
        </p:nvSpPr>
        <p:spPr bwMode="auto">
          <a:xfrm flipH="1">
            <a:off x="1493838" y="3644900"/>
            <a:ext cx="215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8y – y</a:t>
            </a:r>
            <a:endParaRPr lang="zh-CN" altLang="en-US" sz="3200" b="1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45"/>
          <p:cNvSpPr txBox="1">
            <a:spLocks noChangeArrowheads="1"/>
          </p:cNvSpPr>
          <p:nvPr/>
        </p:nvSpPr>
        <p:spPr bwMode="auto">
          <a:xfrm flipH="1">
            <a:off x="1471613" y="4581525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lang="en-US" altLang="zh-CN" sz="3200" b="1" dirty="0">
                <a:latin typeface="+mj-lt"/>
                <a:ea typeface="+mn-ea"/>
              </a:rPr>
              <a:t> +7</a:t>
            </a:r>
            <a:r>
              <a:rPr lang="en-US" altLang="zh-CN" sz="3200" b="1" i="1" dirty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lang="zh-CN" altLang="en-US" sz="3200" b="1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45"/>
          <p:cNvSpPr txBox="1">
            <a:spLocks noChangeArrowheads="1"/>
          </p:cNvSpPr>
          <p:nvPr/>
        </p:nvSpPr>
        <p:spPr bwMode="auto">
          <a:xfrm flipH="1">
            <a:off x="4284663" y="1773238"/>
            <a:ext cx="215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8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 flipH="1">
            <a:off x="4225925" y="2708275"/>
            <a:ext cx="215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45"/>
          <p:cNvSpPr txBox="1">
            <a:spLocks noChangeArrowheads="1"/>
          </p:cNvSpPr>
          <p:nvPr/>
        </p:nvSpPr>
        <p:spPr bwMode="auto">
          <a:xfrm flipH="1">
            <a:off x="4302125" y="3644900"/>
            <a:ext cx="215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7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 flipH="1">
            <a:off x="4279900" y="4581525"/>
            <a:ext cx="216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8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088" y="449263"/>
            <a:ext cx="7777162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dirty="0"/>
              <a:t>填一填。</a:t>
            </a:r>
            <a:endParaRPr lang="en-US" altLang="zh-CN" sz="3600" b="1" dirty="0"/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3. </a:t>
            </a:r>
            <a:r>
              <a:rPr lang="zh-CN" altLang="en-US" sz="3200" b="1" dirty="0">
                <a:latin typeface="+mj-ea"/>
                <a:ea typeface="+mj-ea"/>
              </a:rPr>
              <a:t>长方形的长是</a:t>
            </a:r>
            <a:r>
              <a:rPr lang="en-US" altLang="zh-CN" sz="3200" b="1" dirty="0">
                <a:latin typeface="+mj-ea"/>
                <a:ea typeface="+mj-ea"/>
              </a:rPr>
              <a:t>a</a:t>
            </a:r>
            <a:r>
              <a:rPr lang="zh-CN" altLang="en-US" sz="3200" b="1" dirty="0">
                <a:latin typeface="+mj-ea"/>
                <a:ea typeface="+mj-ea"/>
              </a:rPr>
              <a:t>厘米，宽是</a:t>
            </a:r>
            <a:r>
              <a:rPr lang="en-US" altLang="zh-CN" sz="3200" b="1" dirty="0">
                <a:latin typeface="+mj-ea"/>
                <a:ea typeface="+mj-ea"/>
              </a:rPr>
              <a:t>b</a:t>
            </a:r>
            <a:r>
              <a:rPr lang="zh-CN" altLang="en-US" sz="3200" b="1" dirty="0">
                <a:latin typeface="+mj-ea"/>
                <a:ea typeface="+mj-ea"/>
              </a:rPr>
              <a:t>厘米，长   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</a:t>
            </a:r>
            <a:r>
              <a:rPr lang="zh-CN" altLang="en-US" sz="3200" b="1" dirty="0">
                <a:latin typeface="+mj-ea"/>
                <a:ea typeface="+mj-ea"/>
              </a:rPr>
              <a:t>方形的周长</a:t>
            </a:r>
            <a:r>
              <a:rPr lang="en-US" altLang="zh-CN" sz="3200" b="1" dirty="0">
                <a:latin typeface="+mj-ea"/>
                <a:ea typeface="+mj-ea"/>
              </a:rPr>
              <a:t>=</a:t>
            </a:r>
            <a:r>
              <a:rPr lang="zh-CN" altLang="en-US" sz="3200" b="1" dirty="0">
                <a:latin typeface="+mj-ea"/>
                <a:ea typeface="+mj-ea"/>
              </a:rPr>
              <a:t>（             ）厘米，  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</a:t>
            </a:r>
            <a:r>
              <a:rPr lang="zh-CN" altLang="en-US" sz="3200" b="1" dirty="0">
                <a:latin typeface="+mj-ea"/>
                <a:ea typeface="+mj-ea"/>
              </a:rPr>
              <a:t>面积</a:t>
            </a:r>
            <a:r>
              <a:rPr lang="en-US" altLang="zh-CN" sz="3200" b="1" dirty="0">
                <a:latin typeface="+mj-ea"/>
                <a:ea typeface="+mj-ea"/>
              </a:rPr>
              <a:t>=</a:t>
            </a:r>
            <a:r>
              <a:rPr lang="zh-CN" altLang="en-US" sz="3200" b="1" dirty="0">
                <a:latin typeface="+mj-ea"/>
                <a:ea typeface="+mj-ea"/>
              </a:rPr>
              <a:t>（          ）平方厘米。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4.《</a:t>
            </a:r>
            <a:r>
              <a:rPr lang="zh-CN" altLang="en-US" sz="3200" b="1" dirty="0">
                <a:latin typeface="+mj-ea"/>
                <a:ea typeface="+mj-ea"/>
              </a:rPr>
              <a:t>最美女教师张丽莉</a:t>
            </a:r>
            <a:r>
              <a:rPr lang="en-US" altLang="zh-CN" sz="3200" b="1" dirty="0">
                <a:latin typeface="+mj-ea"/>
                <a:ea typeface="+mj-ea"/>
              </a:rPr>
              <a:t>》</a:t>
            </a:r>
            <a:r>
              <a:rPr lang="zh-CN" altLang="en-US" sz="3200" b="1" dirty="0">
                <a:latin typeface="+mj-ea"/>
                <a:ea typeface="+mj-ea"/>
              </a:rPr>
              <a:t>这部电影的票价 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</a:t>
            </a:r>
            <a:r>
              <a:rPr lang="zh-CN" altLang="en-US" sz="3200" b="1" dirty="0">
                <a:latin typeface="+mj-ea"/>
                <a:ea typeface="+mj-ea"/>
              </a:rPr>
              <a:t>每张</a:t>
            </a:r>
            <a:r>
              <a:rPr lang="en-US" altLang="zh-CN" sz="3200" b="1" dirty="0">
                <a:latin typeface="+mj-ea"/>
                <a:ea typeface="+mj-ea"/>
              </a:rPr>
              <a:t>35</a:t>
            </a:r>
            <a:r>
              <a:rPr lang="zh-CN" altLang="en-US" sz="3200" b="1" dirty="0">
                <a:latin typeface="+mj-ea"/>
                <a:ea typeface="+mj-ea"/>
              </a:rPr>
              <a:t>元，</a:t>
            </a:r>
            <a:r>
              <a:rPr lang="en-US" altLang="zh-CN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lang="zh-CN" altLang="en-US" sz="3200" b="1" dirty="0">
                <a:latin typeface="+mj-ea"/>
                <a:ea typeface="+mj-ea"/>
              </a:rPr>
              <a:t>个小朋友一起去看这部电 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</a:t>
            </a:r>
            <a:r>
              <a:rPr lang="zh-CN" altLang="en-US" sz="3200" b="1" dirty="0">
                <a:latin typeface="+mj-ea"/>
                <a:ea typeface="+mj-ea"/>
              </a:rPr>
              <a:t>影，买票一共需要（     ）元。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2133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3200" b="1">
                <a:solidFill>
                  <a:srgbClr val="FF0000"/>
                </a:solidFill>
              </a:rPr>
              <a:t>）</a:t>
            </a:r>
            <a:r>
              <a:rPr lang="en-US" altLang="zh-CN" sz="3200" b="1">
                <a:solidFill>
                  <a:srgbClr val="FF0000"/>
                </a:solidFill>
              </a:rPr>
              <a:t>×2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9838" y="2844800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35600" y="5084763"/>
            <a:ext cx="1152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35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14612" y="428604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挑战任务一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57250" y="2000250"/>
            <a:ext cx="74295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>
                <a:latin typeface="黑体" pitchFamily="49" charset="-122"/>
                <a:ea typeface="黑体" pitchFamily="49" charset="-122"/>
              </a:rPr>
              <a:t>  自学课本</a:t>
            </a:r>
            <a:r>
              <a:rPr lang="en-US" altLang="zh-CN" sz="4400">
                <a:latin typeface="黑体" pitchFamily="49" charset="-122"/>
                <a:ea typeface="黑体" pitchFamily="49" charset="-122"/>
              </a:rPr>
              <a:t>58</a:t>
            </a:r>
            <a:r>
              <a:rPr lang="zh-CN" altLang="en-US" sz="4400">
                <a:latin typeface="黑体" pitchFamily="49" charset="-122"/>
                <a:ea typeface="黑体" pitchFamily="49" charset="-122"/>
              </a:rPr>
              <a:t>页，根据例题信息，与同桌说说数量关系。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1317943"/>
            <a:ext cx="3312368" cy="11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71550" y="1412875"/>
            <a:ext cx="2808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990000"/>
                </a:solidFill>
              </a:rPr>
              <a:t>这一大杯果汁一共1200g,倒了3小杯。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612900"/>
            <a:ext cx="2881312" cy="3040063"/>
          </a:xfr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38425"/>
            <a:ext cx="1600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056" y="476672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270500" y="836613"/>
            <a:ext cx="2952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990000"/>
                </a:solidFill>
              </a:rPr>
              <a:t>如果每小杯果汁是</a:t>
            </a:r>
            <a:endParaRPr lang="en-US" altLang="zh-CN" sz="2400" b="1">
              <a:solidFill>
                <a:srgbClr val="990000"/>
              </a:solidFill>
            </a:endParaRPr>
          </a:p>
          <a:p>
            <a:pPr eaLnBrk="1" hangingPunct="1"/>
            <a:r>
              <a:rPr lang="zh-CN" altLang="en-US" sz="24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>
                <a:solidFill>
                  <a:srgbClr val="990000"/>
                </a:solidFill>
              </a:rPr>
              <a:t>g,你能用含有字母</a:t>
            </a:r>
            <a:endParaRPr lang="en-US" altLang="zh-CN" sz="2400" b="1">
              <a:solidFill>
                <a:srgbClr val="990000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990000"/>
                </a:solidFill>
              </a:rPr>
              <a:t>的式子表示大杯果</a:t>
            </a:r>
            <a:endParaRPr lang="en-US" altLang="zh-CN" sz="2400" b="1">
              <a:solidFill>
                <a:srgbClr val="990000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990000"/>
                </a:solidFill>
              </a:rPr>
              <a:t>汁还剩多少克吗？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00113" y="620713"/>
            <a:ext cx="4303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从中获得了什么信息？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42988" y="4067175"/>
            <a:ext cx="2244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数量关系：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87450" y="4729163"/>
            <a:ext cx="73453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大杯果汁的质量 －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zh-CN" altLang="en-US" sz="3200" b="1">
                <a:solidFill>
                  <a:srgbClr val="FF0000"/>
                </a:solidFill>
              </a:rPr>
              <a:t>小杯果汁的总质量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=</a:t>
            </a:r>
            <a:r>
              <a:rPr lang="zh-CN" altLang="en-US" sz="3200" b="1">
                <a:solidFill>
                  <a:srgbClr val="FF0000"/>
                </a:solidFill>
              </a:rPr>
              <a:t>还剩的果汁质量</a:t>
            </a:r>
          </a:p>
        </p:txBody>
      </p:sp>
      <p:grpSp>
        <p:nvGrpSpPr>
          <p:cNvPr id="8203" name="Group 5"/>
          <p:cNvGrpSpPr>
            <a:grpSpLocks/>
          </p:cNvGrpSpPr>
          <p:nvPr/>
        </p:nvGrpSpPr>
        <p:grpSpPr bwMode="auto">
          <a:xfrm>
            <a:off x="6551613" y="0"/>
            <a:ext cx="2592387" cy="1008063"/>
            <a:chOff x="0" y="0"/>
            <a:chExt cx="1633" cy="635"/>
          </a:xfrm>
        </p:grpSpPr>
        <p:pic>
          <p:nvPicPr>
            <p:cNvPr id="8204" name="Picture 6" descr="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学 习 新 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056" y="4293096"/>
            <a:ext cx="31683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3429000"/>
            <a:ext cx="30963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980728"/>
            <a:ext cx="3312368" cy="11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971550" y="1085850"/>
            <a:ext cx="2808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990000"/>
                </a:solidFill>
              </a:rPr>
              <a:t>这一大杯果汁一共1200g,倒了3小杯。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3850" y="3429000"/>
            <a:ext cx="2663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accent2"/>
                </a:solidFill>
              </a:rPr>
              <a:t>一小杯果汁</a:t>
            </a:r>
            <a:r>
              <a:rPr lang="zh-CN" alt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>
                <a:solidFill>
                  <a:schemeClr val="accent2"/>
                </a:solidFill>
              </a:rPr>
              <a:t>g，3小杯果汁总共3</a:t>
            </a:r>
            <a:r>
              <a:rPr lang="zh-CN" alt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48263" y="443706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accent2"/>
                </a:solidFill>
              </a:rPr>
              <a:t>还剩（1200-3</a:t>
            </a:r>
            <a:r>
              <a:rPr lang="zh-CN" alt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>
                <a:solidFill>
                  <a:schemeClr val="accent2"/>
                </a:solidFill>
              </a:rPr>
              <a:t>)g</a:t>
            </a:r>
          </a:p>
        </p:txBody>
      </p:sp>
      <p:pic>
        <p:nvPicPr>
          <p:cNvPr id="92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12875"/>
            <a:ext cx="2881312" cy="3040063"/>
          </a:xfrm>
          <a:noFill/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49500"/>
            <a:ext cx="1600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056" y="260648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270500" y="615950"/>
            <a:ext cx="2952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990000"/>
                </a:solidFill>
              </a:rPr>
              <a:t>如果每小杯果汁是</a:t>
            </a:r>
            <a:endParaRPr lang="en-US" altLang="zh-CN" sz="2400" b="1">
              <a:solidFill>
                <a:srgbClr val="990000"/>
              </a:solidFill>
            </a:endParaRPr>
          </a:p>
          <a:p>
            <a:pPr eaLnBrk="1" hangingPunct="1"/>
            <a:r>
              <a:rPr lang="zh-CN" altLang="en-US" sz="24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>
                <a:solidFill>
                  <a:srgbClr val="990000"/>
                </a:solidFill>
              </a:rPr>
              <a:t>g,你能用含有字母</a:t>
            </a:r>
            <a:endParaRPr lang="en-US" altLang="zh-CN" sz="2400" b="1">
              <a:solidFill>
                <a:srgbClr val="990000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990000"/>
                </a:solidFill>
              </a:rPr>
              <a:t>的式子表示大杯果</a:t>
            </a:r>
            <a:endParaRPr lang="en-US" altLang="zh-CN" sz="2400" b="1">
              <a:solidFill>
                <a:srgbClr val="990000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990000"/>
                </a:solidFill>
              </a:rPr>
              <a:t>汁还剩多少克吗？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12239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84763"/>
            <a:ext cx="1800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4213" y="828675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根据这个式子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276600" y="765175"/>
            <a:ext cx="1974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1200-3</a:t>
            </a:r>
            <a:r>
              <a:rPr lang="zh-CN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4213" y="1628775"/>
            <a:ext cx="626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求x等于200时，果汁还剩多少克？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92275" y="234950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200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92275" y="3068638"/>
            <a:ext cx="2519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1200</a:t>
            </a: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－</a:t>
            </a: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3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endParaRPr lang="zh-CN" altLang="en-US" sz="36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03350" y="3716338"/>
            <a:ext cx="3600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=1200</a:t>
            </a: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－</a:t>
            </a: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3×200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03350" y="4365625"/>
            <a:ext cx="1512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=600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1079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椭圆形标注 20"/>
          <p:cNvSpPr>
            <a:spLocks noChangeArrowheads="1"/>
          </p:cNvSpPr>
          <p:nvPr/>
        </p:nvSpPr>
        <p:spPr bwMode="auto">
          <a:xfrm>
            <a:off x="4716463" y="2349500"/>
            <a:ext cx="2663825" cy="1584325"/>
          </a:xfrm>
          <a:prstGeom prst="wedgeEllipseCallout">
            <a:avLst>
              <a:gd name="adj1" fmla="val 51079"/>
              <a:gd name="adj2" fmla="val 6181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400" b="1"/>
              <a:t>在这个式子里，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/>
              <a:t>最大不能超过几？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627313" y="5300663"/>
            <a:ext cx="403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不能大于</a:t>
            </a: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400</a:t>
            </a: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。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072188" y="214313"/>
            <a:ext cx="2857500" cy="144621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ea typeface="幼圆" pitchFamily="49" charset="-122"/>
              </a:rPr>
              <a:t>      </a:t>
            </a:r>
            <a:r>
              <a:rPr lang="zh-CN" altLang="en-US" sz="2000" b="1">
                <a:solidFill>
                  <a:srgbClr val="FF0000"/>
                </a:solidFill>
                <a:ea typeface="幼圆" pitchFamily="49" charset="-122"/>
              </a:rPr>
              <a:t>求含有字母的式子的值，就是将字母所表示的数值代入到关系式中计算求解。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ldLvl="0" autoUpdateAnimBg="0"/>
      <p:bldP spid="5133" grpId="0"/>
      <p:bldP spid="14" grpId="0" bldLvl="0" autoUpdateAnimBg="0"/>
      <p:bldP spid="15" grpId="0"/>
      <p:bldP spid="16" grpId="0"/>
      <p:bldP spid="17" grpId="0"/>
      <p:bldP spid="19" grpId="0"/>
      <p:bldP spid="21" grpId="0" animBg="1"/>
      <p:bldP spid="22" grpId="0"/>
      <p:bldP spid="12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14612" y="428604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挑战任务二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95536" y="1631497"/>
            <a:ext cx="8352928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 dirty="0">
                <a:latin typeface="黑体" pitchFamily="49" charset="-122"/>
                <a:ea typeface="黑体" pitchFamily="49" charset="-122"/>
              </a:rPr>
              <a:t>    自学课本</a:t>
            </a:r>
            <a:r>
              <a:rPr lang="en-US" altLang="zh-CN" sz="4400" dirty="0">
                <a:latin typeface="黑体" pitchFamily="49" charset="-122"/>
                <a:ea typeface="黑体" pitchFamily="49" charset="-122"/>
              </a:rPr>
              <a:t>59</a:t>
            </a:r>
            <a:r>
              <a:rPr lang="zh-CN" altLang="en-US" sz="4400" dirty="0" smtClean="0">
                <a:latin typeface="黑体" pitchFamily="49" charset="-122"/>
                <a:ea typeface="黑体" pitchFamily="49" charset="-122"/>
              </a:rPr>
              <a:t>页</a:t>
            </a:r>
            <a:endParaRPr lang="en-US" altLang="zh-CN" sz="4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zh-CN" altLang="en-US" sz="4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4400" dirty="0">
                <a:latin typeface="黑体" pitchFamily="49" charset="-122"/>
                <a:ea typeface="黑体" pitchFamily="49" charset="-122"/>
              </a:rPr>
              <a:t>摆了</a:t>
            </a:r>
            <a:r>
              <a:rPr lang="en-US" altLang="zh-CN" sz="6600" dirty="0">
                <a:latin typeface="Blackadder ITC" pitchFamily="82" charset="0"/>
                <a:ea typeface="黑体" pitchFamily="49" charset="-122"/>
              </a:rPr>
              <a:t>x</a:t>
            </a:r>
            <a:r>
              <a:rPr lang="zh-CN" altLang="en-US" sz="4400" dirty="0">
                <a:latin typeface="Blackadder ITC" pitchFamily="82" charset="0"/>
                <a:ea typeface="黑体" pitchFamily="49" charset="-122"/>
              </a:rPr>
              <a:t>个三角形和</a:t>
            </a:r>
            <a:r>
              <a:rPr lang="en-US" altLang="zh-CN" sz="6600" dirty="0">
                <a:latin typeface="Blackadder ITC" pitchFamily="82" charset="0"/>
                <a:ea typeface="黑体" pitchFamily="49" charset="-122"/>
              </a:rPr>
              <a:t>x</a:t>
            </a:r>
            <a:r>
              <a:rPr lang="zh-CN" altLang="en-US" sz="4400" dirty="0">
                <a:latin typeface="Blackadder ITC" pitchFamily="82" charset="0"/>
                <a:ea typeface="黑体" pitchFamily="49" charset="-122"/>
              </a:rPr>
              <a:t>个正方形，一共用了多少根小棒？与小组成员一块交流。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330325" y="333375"/>
            <a:ext cx="865188" cy="576263"/>
            <a:chOff x="1115616" y="332656"/>
            <a:chExt cx="936104" cy="648072"/>
          </a:xfrm>
        </p:grpSpPr>
        <p:pic>
          <p:nvPicPr>
            <p:cNvPr id="12297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2656"/>
              <a:ext cx="93610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Box 14"/>
            <p:cNvSpPr txBox="1">
              <a:spLocks noChangeArrowheads="1"/>
            </p:cNvSpPr>
            <p:nvPr/>
          </p:nvSpPr>
          <p:spPr bwMode="auto">
            <a:xfrm>
              <a:off x="1331640" y="332656"/>
              <a:ext cx="504056" cy="58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5</a:t>
              </a:r>
              <a:endParaRPr lang="zh-CN" altLang="en-US" sz="2800" b="1"/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39975" y="395288"/>
            <a:ext cx="2808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用小棒摆图形。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54088"/>
            <a:ext cx="84978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3926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0941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932363" y="2565400"/>
            <a:ext cx="346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accent2"/>
                </a:solidFill>
              </a:rPr>
              <a:t>我摆正方形，每个用4根小棒。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76275" y="2565400"/>
            <a:ext cx="346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accent2"/>
                </a:solidFill>
              </a:rPr>
              <a:t>我摆三角形，每个用3根小棒。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177" grpId="0" bldLvl="0" autoUpdateAnimBg="0"/>
      <p:bldP spid="7176" grpId="0" bldLvl="0" autoUpdateAnimBg="0"/>
    </p:bld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4378</TotalTime>
  <Pages>0</Pages>
  <Words>1330</Words>
  <Characters>0</Characters>
  <Application>Microsoft Office PowerPoint</Application>
  <DocSecurity>0</DocSecurity>
  <PresentationFormat>全屏显示(4:3)</PresentationFormat>
  <Lines>0</Lines>
  <Paragraphs>185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第5单元第1节++平行四边形的面积（1）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2.课本第59页“做一做”。</vt:lpstr>
      <vt:lpstr>PowerPoint 演示文稿</vt:lpstr>
      <vt:lpstr>PowerPoint 演示文稿</vt:lpstr>
      <vt:lpstr>PowerPoint 演示文稿</vt:lpstr>
      <vt:lpstr> 1.（1）一天早晨的温度是b℃，中午比早晨高8℃。             b+8表示什么？    （2）某班共有50名学生，女生有（50-c）名。                    这里的c表示什么？    （3）在一场篮球比赛中，小姚叔叔接连投中x个                3 分球。3x表示什么？ </vt:lpstr>
      <vt:lpstr>PowerPoint 演示文稿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人教版五年级数学上第5单元</dc:title>
  <dc:creator>吉林梓翰教育图书有限公司</dc:creator>
  <cp:lastModifiedBy>Sky123.Org</cp:lastModifiedBy>
  <cp:revision>460</cp:revision>
  <dcterms:created xsi:type="dcterms:W3CDTF">2013-01-23T19:27:21Z</dcterms:created>
  <dcterms:modified xsi:type="dcterms:W3CDTF">2017-11-03T14:17:48Z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