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426" r:id="rId3"/>
    <p:sldId id="408" r:id="rId4"/>
    <p:sldId id="409" r:id="rId5"/>
    <p:sldId id="410" r:id="rId6"/>
    <p:sldId id="411" r:id="rId7"/>
    <p:sldId id="412" r:id="rId8"/>
    <p:sldId id="413" r:id="rId9"/>
    <p:sldId id="414" r:id="rId10"/>
    <p:sldId id="427" r:id="rId11"/>
    <p:sldId id="305" r:id="rId12"/>
    <p:sldId id="390" r:id="rId13"/>
    <p:sldId id="407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FF0066"/>
    <a:srgbClr val="0000FF"/>
    <a:srgbClr val="993300"/>
    <a:srgbClr val="CC33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0" autoAdjust="0"/>
    <p:restoredTop sz="94660"/>
  </p:normalViewPr>
  <p:slideViewPr>
    <p:cSldViewPr>
      <p:cViewPr varScale="1">
        <p:scale>
          <a:sx n="66" d="100"/>
          <a:sy n="66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64574B6-68A8-431B-94EB-94998DDC5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41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72D1B-D4A3-4E4E-BAE7-6FE2CD93D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3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C85FD-CBBE-40EA-B73C-431F763CE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F0819-1212-4409-A483-988040E9F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79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7036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4F77-6E6D-4CED-A72C-7075A2DBA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0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493FE-282D-46B3-BB53-2FD81BEB2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9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0755C-015E-46E4-99BB-C5B232F2A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8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109C1-37BC-40F3-9110-E96CFA794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75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DAA08-47F6-4709-988C-953A2CDE8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0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FD380-96D1-41E7-B27F-904C719B3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08B99-56C1-4098-B256-4D4DA8F58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8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6E44D-973D-4265-920F-D0ECEDCCD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0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59A8DC1-6BAC-460D-98F1-2B177B86C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bin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6"/>
          <p:cNvSpPr txBox="1">
            <a:spLocks noChangeArrowheads="1"/>
          </p:cNvSpPr>
          <p:nvPr/>
        </p:nvSpPr>
        <p:spPr bwMode="auto">
          <a:xfrm>
            <a:off x="2124075" y="1341438"/>
            <a:ext cx="51276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4400" b="1">
                <a:solidFill>
                  <a:srgbClr val="FF0000"/>
                </a:solidFill>
                <a:latin typeface="Calibri" pitchFamily="34" charset="0"/>
              </a:rPr>
              <a:t>第</a:t>
            </a:r>
            <a:r>
              <a:rPr lang="en-US" altLang="zh-CN" sz="4400" b="1">
                <a:solidFill>
                  <a:srgbClr val="FF0000"/>
                </a:solidFill>
                <a:latin typeface="Calibri" pitchFamily="34" charset="0"/>
              </a:rPr>
              <a:t>5</a:t>
            </a:r>
            <a:r>
              <a:rPr lang="zh-CN" altLang="en-US" sz="4400" b="1">
                <a:solidFill>
                  <a:srgbClr val="FF0000"/>
                </a:solidFill>
                <a:latin typeface="Calibri" pitchFamily="34" charset="0"/>
              </a:rPr>
              <a:t>单元   简易方程</a:t>
            </a:r>
          </a:p>
        </p:txBody>
      </p:sp>
      <p:sp>
        <p:nvSpPr>
          <p:cNvPr id="16" name="WordArt 38"/>
          <p:cNvSpPr>
            <a:spLocks noChangeArrowheads="1" noChangeShapeType="1" noTextEdit="1"/>
          </p:cNvSpPr>
          <p:nvPr/>
        </p:nvSpPr>
        <p:spPr bwMode="auto">
          <a:xfrm>
            <a:off x="2483768" y="2564904"/>
            <a:ext cx="4392488" cy="72008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en-US" altLang="zh-CN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89359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2  </a:t>
            </a:r>
            <a:r>
              <a:rPr lang="zh-CN" alt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89359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/>
                <a:ea typeface="宋体"/>
              </a:rPr>
              <a:t>解简易方程</a:t>
            </a:r>
          </a:p>
        </p:txBody>
      </p:sp>
      <p:sp>
        <p:nvSpPr>
          <p:cNvPr id="5127" name="TextBox 16"/>
          <p:cNvSpPr txBox="1">
            <a:spLocks noChangeArrowheads="1"/>
          </p:cNvSpPr>
          <p:nvPr/>
        </p:nvSpPr>
        <p:spPr bwMode="auto">
          <a:xfrm>
            <a:off x="2195513" y="3716338"/>
            <a:ext cx="55451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第</a:t>
            </a:r>
            <a:r>
              <a:rPr lang="en-US" altLang="zh-CN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课时  实际问题与方程（</a:t>
            </a:r>
            <a:r>
              <a:rPr lang="en-US" altLang="zh-CN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）</a:t>
            </a:r>
          </a:p>
        </p:txBody>
      </p:sp>
      <p:sp>
        <p:nvSpPr>
          <p:cNvPr id="5128" name="Text Box 3"/>
          <p:cNvSpPr txBox="1">
            <a:spLocks noChangeArrowheads="1"/>
          </p:cNvSpPr>
          <p:nvPr/>
        </p:nvSpPr>
        <p:spPr bwMode="auto">
          <a:xfrm>
            <a:off x="1476375" y="188913"/>
            <a:ext cx="5473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五年级数学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·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上    新课标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人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]</a:t>
            </a:r>
            <a:endParaRPr lang="zh-CN" altLang="en-US" sz="24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26232" y="5013003"/>
            <a:ext cx="6395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  <a:latin typeface="仿宋" pitchFamily="49" charset="-122"/>
                <a:ea typeface="仿宋" pitchFamily="49" charset="-122"/>
              </a:rPr>
              <a:t>桂平市西山镇城西小学    黄春燕</a:t>
            </a:r>
            <a:endParaRPr lang="zh-CN" altLang="en-US" sz="2800" b="1" dirty="0">
              <a:solidFill>
                <a:srgbClr val="000000"/>
              </a:solidFill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627867" y="4968081"/>
            <a:ext cx="4248150" cy="1555750"/>
            <a:chOff x="884" y="1933"/>
            <a:chExt cx="3012" cy="980"/>
          </a:xfrm>
        </p:grpSpPr>
        <p:pic>
          <p:nvPicPr>
            <p:cNvPr id="24585" name="Picture 15" descr="男天使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" y="1933"/>
              <a:ext cx="1276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AutoShape 27"/>
            <p:cNvSpPr>
              <a:spLocks noChangeArrowheads="1"/>
            </p:cNvSpPr>
            <p:nvPr/>
          </p:nvSpPr>
          <p:spPr bwMode="auto">
            <a:xfrm>
              <a:off x="884" y="1933"/>
              <a:ext cx="1451" cy="499"/>
            </a:xfrm>
            <a:prstGeom prst="wedgeRoundRectCallout">
              <a:avLst>
                <a:gd name="adj1" fmla="val 68606"/>
                <a:gd name="adj2" fmla="val 6222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solidFill>
                    <a:srgbClr val="FF3399"/>
                  </a:solidFill>
                  <a:latin typeface="楷体_GB2312" pitchFamily="49" charset="-122"/>
                  <a:ea typeface="楷体_GB2312" pitchFamily="49" charset="-122"/>
                </a:rPr>
                <a:t>要认真呦。</a:t>
              </a:r>
              <a:endParaRPr lang="en-US" altLang="zh-CN" sz="2800" b="1">
                <a:solidFill>
                  <a:srgbClr val="FF3399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804291" y="548680"/>
            <a:ext cx="3647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A3EA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挑战任务二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584" y="1844824"/>
            <a:ext cx="77048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自主完成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课本</a:t>
            </a:r>
            <a:r>
              <a:rPr lang="en-US" altLang="zh-CN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73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页</a:t>
            </a:r>
            <a:r>
              <a:rPr lang="zh-CN" alt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“做一做”第</a:t>
            </a:r>
            <a:r>
              <a:rPr lang="en-US" altLang="zh-CN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题； </a:t>
            </a:r>
            <a:endParaRPr lang="en-US" altLang="zh-CN" sz="3200" b="1" dirty="0" smtClean="0">
              <a:solidFill>
                <a:srgbClr val="000000">
                  <a:lumMod val="95000"/>
                  <a:lumOff val="5000"/>
                </a:srgb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75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页第</a:t>
            </a:r>
            <a:r>
              <a:rPr lang="en-US" altLang="zh-CN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题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3200" b="1" dirty="0">
              <a:solidFill>
                <a:srgbClr val="000000">
                  <a:lumMod val="95000"/>
                  <a:lumOff val="5000"/>
                </a:srgb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en-US" altLang="zh-CN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组长组织组员互对答案。</a:t>
            </a:r>
            <a:endParaRPr lang="zh-CN" altLang="en-US" sz="3200" b="1" dirty="0">
              <a:solidFill>
                <a:srgbClr val="000000">
                  <a:lumMod val="95000"/>
                  <a:lumOff val="5000"/>
                </a:srgbClr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200" b="1" dirty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组长汇报小组答题情况</a:t>
            </a:r>
            <a:r>
              <a:rPr lang="zh-CN" altLang="en-US" sz="32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3200" b="1" dirty="0">
              <a:solidFill>
                <a:srgbClr val="000000">
                  <a:lumMod val="95000"/>
                  <a:lumOff val="5000"/>
                </a:srgbClr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0420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>
            <a:spLocks/>
          </p:cNvSpPr>
          <p:nvPr/>
        </p:nvSpPr>
        <p:spPr bwMode="auto">
          <a:xfrm>
            <a:off x="395288" y="979488"/>
            <a:ext cx="763270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en-US" altLang="zh-CN" sz="3200" b="1" kern="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j-cs"/>
              </a:rPr>
              <a:t>1.</a:t>
            </a:r>
            <a:r>
              <a:rPr lang="zh-CN" altLang="en-US" sz="3200" b="1" kern="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教材</a:t>
            </a:r>
            <a:r>
              <a:rPr lang="zh-CN" altLang="en-US" sz="3200" b="1" kern="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j-cs"/>
              </a:rPr>
              <a:t>第</a:t>
            </a:r>
            <a:r>
              <a:rPr lang="en-US" altLang="zh-CN" sz="3200" b="1" kern="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j-cs"/>
              </a:rPr>
              <a:t>73</a:t>
            </a:r>
            <a:r>
              <a:rPr lang="zh-CN" altLang="en-US" sz="3200" b="1" kern="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j-cs"/>
              </a:rPr>
              <a:t>页“做一做”第（</a:t>
            </a:r>
            <a:r>
              <a:rPr lang="en-US" altLang="zh-CN" sz="3200" b="1" kern="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j-cs"/>
              </a:rPr>
              <a:t>1</a:t>
            </a:r>
            <a:r>
              <a:rPr lang="zh-CN" altLang="en-US" sz="3200" b="1" kern="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j-cs"/>
              </a:rPr>
              <a:t>）（</a:t>
            </a:r>
            <a:r>
              <a:rPr lang="en-US" altLang="zh-CN" sz="3200" b="1" kern="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j-cs"/>
              </a:rPr>
              <a:t>2</a:t>
            </a:r>
            <a:r>
              <a:rPr lang="zh-CN" altLang="en-US" sz="3200" b="1" kern="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j-cs"/>
              </a:rPr>
              <a:t>）题。</a:t>
            </a:r>
            <a:r>
              <a:rPr lang="en-US" altLang="zh-CN" sz="3200" b="1" kern="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j-cs"/>
              </a:rPr>
              <a:t> </a:t>
            </a:r>
            <a:endParaRPr lang="zh-CN" altLang="en-US" sz="2400" b="1" kern="0" dirty="0">
              <a:solidFill>
                <a:srgbClr val="FF0000"/>
              </a:solidFill>
              <a:latin typeface="宋体" pitchFamily="2" charset="-122"/>
              <a:ea typeface="+mj-ea"/>
              <a:cs typeface="+mj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7088" y="1628775"/>
            <a:ext cx="66246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j-lt"/>
              </a:rPr>
              <a:t> 列方程解决下面问题</a:t>
            </a:r>
            <a:endParaRPr lang="en-US" altLang="zh-CN" sz="3200" b="1" dirty="0">
              <a:latin typeface="+mj-lt"/>
            </a:endParaRPr>
          </a:p>
          <a:p>
            <a:pPr>
              <a:defRPr/>
            </a:pPr>
            <a:r>
              <a:rPr lang="zh-CN" altLang="en-US" sz="3200" b="1" dirty="0">
                <a:latin typeface="+mj-lt"/>
              </a:rPr>
              <a:t>（</a:t>
            </a:r>
            <a:r>
              <a:rPr lang="en-US" altLang="zh-CN" sz="3200" b="1" dirty="0">
                <a:latin typeface="+mj-lt"/>
              </a:rPr>
              <a:t>1</a:t>
            </a:r>
            <a:r>
              <a:rPr lang="zh-CN" altLang="en-US" sz="3200" b="1" dirty="0">
                <a:latin typeface="+mj-lt"/>
              </a:rPr>
              <a:t>）</a:t>
            </a:r>
          </a:p>
        </p:txBody>
      </p:sp>
      <p:pic>
        <p:nvPicPr>
          <p:cNvPr id="13317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133600"/>
            <a:ext cx="5113338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13"/>
          <p:cNvSpPr txBox="1">
            <a:spLocks noChangeArrowheads="1"/>
          </p:cNvSpPr>
          <p:nvPr/>
        </p:nvSpPr>
        <p:spPr bwMode="auto">
          <a:xfrm>
            <a:off x="2106613" y="2619375"/>
            <a:ext cx="1295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/>
              <a:t>1.53m</a:t>
            </a:r>
            <a:endParaRPr lang="zh-CN" altLang="en-US" sz="2800" b="1"/>
          </a:p>
        </p:txBody>
      </p:sp>
      <p:sp>
        <p:nvSpPr>
          <p:cNvPr id="13319" name="TextBox 14"/>
          <p:cNvSpPr txBox="1">
            <a:spLocks noChangeArrowheads="1"/>
          </p:cNvSpPr>
          <p:nvPr/>
        </p:nvSpPr>
        <p:spPr bwMode="auto">
          <a:xfrm>
            <a:off x="3851275" y="2205038"/>
            <a:ext cx="1800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/>
              <a:t>我比去年长高了</a:t>
            </a:r>
            <a:r>
              <a:rPr lang="en-US" altLang="zh-CN" sz="2400" b="1"/>
              <a:t>8cm</a:t>
            </a:r>
            <a:endParaRPr lang="zh-CN" altLang="en-US" sz="2400" b="1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30888" y="2197100"/>
            <a:ext cx="2989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8cm=0.08m</a:t>
            </a:r>
            <a:endParaRPr lang="zh-CN" alt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95963" y="2857500"/>
            <a:ext cx="29892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</a:rPr>
              <a:t>解：设小明去年身高为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</a:rPr>
              <a:t>。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64163" y="3997325"/>
            <a:ext cx="29892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+0.08=1.53</a:t>
            </a:r>
            <a:endParaRPr lang="zh-CN" alt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427538" y="4645025"/>
            <a:ext cx="4608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+0.08-0.08=1.53-0.08</a:t>
            </a:r>
            <a:endParaRPr lang="zh-CN" alt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372225" y="5292725"/>
            <a:ext cx="1800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=1.45</a:t>
            </a:r>
            <a:endParaRPr lang="zh-CN" alt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00113" y="6011863"/>
            <a:ext cx="39592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小明去年身高多少？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2"/>
          <p:cNvSpPr>
            <a:spLocks noChangeArrowheads="1"/>
          </p:cNvSpPr>
          <p:nvPr/>
        </p:nvSpPr>
        <p:spPr bwMode="auto">
          <a:xfrm>
            <a:off x="1042988" y="692150"/>
            <a:ext cx="6535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j-lt"/>
              </a:rPr>
              <a:t>（</a:t>
            </a:r>
            <a:r>
              <a:rPr lang="en-US" altLang="zh-CN" sz="3200" b="1" dirty="0">
                <a:latin typeface="+mj-lt"/>
              </a:rPr>
              <a:t>2</a:t>
            </a:r>
            <a:r>
              <a:rPr lang="zh-CN" altLang="en-US" sz="3200" b="1" dirty="0">
                <a:latin typeface="+mj-lt"/>
              </a:rPr>
              <a:t>）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429000"/>
            <a:ext cx="3607867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40" name="圆角矩形标注 7"/>
          <p:cNvSpPr>
            <a:spLocks noChangeArrowheads="1"/>
          </p:cNvSpPr>
          <p:nvPr/>
        </p:nvSpPr>
        <p:spPr bwMode="auto">
          <a:xfrm>
            <a:off x="2411413" y="2205038"/>
            <a:ext cx="2808287" cy="863600"/>
          </a:xfrm>
          <a:prstGeom prst="wedgeRoundRectCallout">
            <a:avLst>
              <a:gd name="adj1" fmla="val -1838"/>
              <a:gd name="adj2" fmla="val 101088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2000" b="1"/>
              <a:t>我们拿桶接了半个小时，共接了</a:t>
            </a:r>
            <a:r>
              <a:rPr lang="en-US" altLang="zh-CN" sz="2000" b="1"/>
              <a:t>1.8kg</a:t>
            </a:r>
            <a:r>
              <a:rPr lang="zh-CN" altLang="en-US" sz="2000" b="1"/>
              <a:t>水。</a:t>
            </a:r>
          </a:p>
        </p:txBody>
      </p:sp>
      <p:pic>
        <p:nvPicPr>
          <p:cNvPr id="14341" name="Picture 15" descr="男天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9"/>
          <p:cNvSpPr>
            <a:spLocks noChangeArrowheads="1"/>
          </p:cNvSpPr>
          <p:nvPr/>
        </p:nvSpPr>
        <p:spPr bwMode="auto">
          <a:xfrm>
            <a:off x="2195513" y="1052513"/>
            <a:ext cx="3024187" cy="863600"/>
          </a:xfrm>
          <a:prstGeom prst="wedgeRoundRectCallout">
            <a:avLst>
              <a:gd name="adj1" fmla="val -56106"/>
              <a:gd name="adj2" fmla="val 74634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2000" b="1"/>
              <a:t>你知道一个滴水的水龙头每分钟浪费多少水吗？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195513" y="333375"/>
            <a:ext cx="5724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每分钟滴的水</a:t>
            </a:r>
            <a:r>
              <a:rPr lang="en-US" altLang="zh-CN" sz="2800" b="1">
                <a:solidFill>
                  <a:srgbClr val="FF0000"/>
                </a:solidFill>
              </a:rPr>
              <a:t>×30=</a:t>
            </a:r>
            <a:r>
              <a:rPr lang="zh-CN" altLang="en-US" sz="2800" b="1">
                <a:solidFill>
                  <a:srgbClr val="FF0000"/>
                </a:solidFill>
              </a:rPr>
              <a:t>半小时滴的水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516688" y="2617788"/>
            <a:ext cx="1871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30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zh-CN" sz="2800" b="1">
                <a:solidFill>
                  <a:srgbClr val="FF0000"/>
                </a:solidFill>
              </a:rPr>
              <a:t>=1.8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364163" y="981075"/>
            <a:ext cx="32750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解：设一个滴水的     </a:t>
            </a:r>
            <a:endParaRPr lang="en-US" altLang="zh-CN" sz="2800" b="1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        </a:t>
            </a:r>
            <a:r>
              <a:rPr lang="zh-CN" altLang="en-US" sz="2800" b="1">
                <a:solidFill>
                  <a:srgbClr val="FF0000"/>
                </a:solidFill>
              </a:rPr>
              <a:t>水龙头每分钟</a:t>
            </a:r>
            <a:endParaRPr lang="en-US" altLang="zh-CN" sz="2800" b="1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        </a:t>
            </a:r>
            <a:r>
              <a:rPr lang="zh-CN" altLang="en-US" sz="2800" b="1">
                <a:solidFill>
                  <a:srgbClr val="FF0000"/>
                </a:solidFill>
              </a:rPr>
              <a:t>浪费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2800" b="1">
                <a:solidFill>
                  <a:srgbClr val="FF0000"/>
                </a:solidFill>
              </a:rPr>
              <a:t>kg</a:t>
            </a:r>
            <a:r>
              <a:rPr lang="zh-CN" altLang="en-US" sz="2800" b="1">
                <a:solidFill>
                  <a:srgbClr val="FF0000"/>
                </a:solidFill>
              </a:rPr>
              <a:t>水。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795963" y="3284538"/>
            <a:ext cx="3203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30</a:t>
            </a: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zh-CN" sz="2800" b="1">
                <a:solidFill>
                  <a:srgbClr val="FF0000"/>
                </a:solidFill>
              </a:rPr>
              <a:t>÷30=1.8÷30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948488" y="3933825"/>
            <a:ext cx="165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2800" b="1">
                <a:solidFill>
                  <a:srgbClr val="FF0000"/>
                </a:solidFill>
              </a:rPr>
              <a:t>=0.06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435600" y="4581525"/>
            <a:ext cx="3276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FF0000"/>
                </a:solidFill>
              </a:rPr>
              <a:t>答：一个滴水的水   </a:t>
            </a:r>
            <a:endParaRPr lang="en-US" altLang="zh-CN" sz="2800" b="1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        </a:t>
            </a:r>
            <a:r>
              <a:rPr lang="zh-CN" altLang="en-US" sz="2800" b="1">
                <a:solidFill>
                  <a:srgbClr val="FF0000"/>
                </a:solidFill>
              </a:rPr>
              <a:t>龙头每分钟浪</a:t>
            </a:r>
            <a:endParaRPr lang="en-US" altLang="zh-CN" sz="2800" b="1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2800" b="1">
                <a:solidFill>
                  <a:srgbClr val="FF0000"/>
                </a:solidFill>
              </a:rPr>
              <a:t>        </a:t>
            </a:r>
            <a:r>
              <a:rPr lang="zh-CN" altLang="en-US" sz="2800" b="1">
                <a:solidFill>
                  <a:srgbClr val="FF0000"/>
                </a:solidFill>
              </a:rPr>
              <a:t>费</a:t>
            </a:r>
            <a:r>
              <a:rPr lang="en-US" altLang="zh-CN" sz="2800" b="1">
                <a:solidFill>
                  <a:srgbClr val="FF0000"/>
                </a:solidFill>
              </a:rPr>
              <a:t>0.06kg</a:t>
            </a:r>
            <a:r>
              <a:rPr lang="zh-CN" altLang="en-US" sz="2800" b="1">
                <a:solidFill>
                  <a:srgbClr val="FF0000"/>
                </a:solidFill>
              </a:rPr>
              <a:t>水。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555750" y="844550"/>
            <a:ext cx="5616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971550" y="706438"/>
            <a:ext cx="7848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+mj-lt"/>
              </a:rPr>
              <a:t>6.</a:t>
            </a:r>
            <a:r>
              <a:rPr lang="zh-CN" altLang="en-US" sz="3200" b="1" dirty="0">
                <a:latin typeface="+mj-lt"/>
              </a:rPr>
              <a:t>故宫的面积是</a:t>
            </a:r>
            <a:r>
              <a:rPr lang="en-US" altLang="zh-CN" sz="3200" b="1" dirty="0">
                <a:latin typeface="+mj-lt"/>
              </a:rPr>
              <a:t>72</a:t>
            </a:r>
            <a:r>
              <a:rPr lang="zh-CN" altLang="en-US" sz="3200" b="1" dirty="0">
                <a:latin typeface="+mj-lt"/>
              </a:rPr>
              <a:t>万平方米，比天安门广  </a:t>
            </a:r>
            <a:endParaRPr lang="en-US" altLang="zh-CN" sz="3200" b="1" dirty="0">
              <a:latin typeface="+mj-lt"/>
            </a:endParaRPr>
          </a:p>
          <a:p>
            <a:pPr>
              <a:defRPr/>
            </a:pPr>
            <a:r>
              <a:rPr lang="en-US" altLang="zh-CN" sz="3200" b="1" dirty="0">
                <a:latin typeface="+mj-lt"/>
              </a:rPr>
              <a:t>   </a:t>
            </a:r>
            <a:r>
              <a:rPr lang="zh-CN" altLang="en-US" sz="3200" b="1" dirty="0">
                <a:latin typeface="+mj-lt"/>
              </a:rPr>
              <a:t>场面积的</a:t>
            </a:r>
            <a:r>
              <a:rPr lang="en-US" altLang="zh-CN" sz="3200" b="1" dirty="0">
                <a:latin typeface="+mj-lt"/>
              </a:rPr>
              <a:t>2</a:t>
            </a:r>
            <a:r>
              <a:rPr lang="zh-CN" altLang="en-US" sz="3200" b="1" dirty="0">
                <a:latin typeface="+mj-lt"/>
              </a:rPr>
              <a:t>倍少</a:t>
            </a:r>
            <a:r>
              <a:rPr lang="en-US" altLang="zh-CN" sz="3200" b="1" dirty="0">
                <a:latin typeface="+mj-lt"/>
              </a:rPr>
              <a:t>16</a:t>
            </a:r>
            <a:r>
              <a:rPr lang="zh-CN" altLang="en-US" sz="3200" b="1" dirty="0">
                <a:latin typeface="+mj-lt"/>
              </a:rPr>
              <a:t>万平方米。天安门广场</a:t>
            </a:r>
            <a:endParaRPr lang="en-US" altLang="zh-CN" sz="3200" b="1" dirty="0">
              <a:latin typeface="+mj-lt"/>
            </a:endParaRPr>
          </a:p>
          <a:p>
            <a:pPr>
              <a:defRPr/>
            </a:pPr>
            <a:r>
              <a:rPr lang="en-US" altLang="zh-CN" sz="3200" b="1" dirty="0">
                <a:latin typeface="+mj-lt"/>
              </a:rPr>
              <a:t>   </a:t>
            </a:r>
            <a:r>
              <a:rPr lang="zh-CN" altLang="en-US" sz="3200" b="1" dirty="0">
                <a:latin typeface="+mj-lt"/>
              </a:rPr>
              <a:t>的面积是多少万平方米？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32138" y="2708275"/>
            <a:ext cx="24479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j-lt"/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-16=72</a:t>
            </a:r>
            <a:endParaRPr lang="zh-CN" alt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58888" y="2195513"/>
            <a:ext cx="73453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解：设天安门广场的面积是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3200" b="1">
                <a:solidFill>
                  <a:srgbClr val="FF0000"/>
                </a:solidFill>
              </a:rPr>
              <a:t>万平方米。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84438" y="3213100"/>
            <a:ext cx="3816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j-lt"/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-16+16=72+16</a:t>
            </a:r>
            <a:endParaRPr lang="zh-CN" alt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79838" y="3716338"/>
            <a:ext cx="18002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j-lt"/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=88</a:t>
            </a:r>
            <a:endParaRPr lang="zh-CN" alt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32138" y="4221163"/>
            <a:ext cx="3168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j-lt"/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÷2=88÷2</a:t>
            </a:r>
            <a:endParaRPr lang="zh-CN" alt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95738" y="4787900"/>
            <a:ext cx="18002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j-lt"/>
              </a:rPr>
              <a:t> 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</a:rPr>
              <a:t>=44</a:t>
            </a:r>
            <a:endParaRPr lang="zh-CN" alt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16013" y="5300663"/>
            <a:ext cx="73453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答：天安门广场的面积是</a:t>
            </a:r>
            <a:r>
              <a:rPr lang="en-US" altLang="zh-CN" sz="3200" b="1">
                <a:solidFill>
                  <a:srgbClr val="FF0000"/>
                </a:solidFill>
              </a:rPr>
              <a:t>44</a:t>
            </a:r>
            <a:r>
              <a:rPr lang="zh-CN" altLang="en-US" sz="3200" b="1">
                <a:solidFill>
                  <a:srgbClr val="FF0000"/>
                </a:solidFill>
              </a:rPr>
              <a:t>万平方米。</a:t>
            </a:r>
          </a:p>
        </p:txBody>
      </p:sp>
      <p:sp>
        <p:nvSpPr>
          <p:cNvPr id="14" name="标题 1"/>
          <p:cNvSpPr txBox="1">
            <a:spLocks/>
          </p:cNvSpPr>
          <p:nvPr/>
        </p:nvSpPr>
        <p:spPr bwMode="auto">
          <a:xfrm>
            <a:off x="900113" y="188913"/>
            <a:ext cx="7416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5000"/>
              </a:lnSpc>
              <a:defRPr/>
            </a:pPr>
            <a:r>
              <a:rPr lang="zh-CN" altLang="en-US" sz="3200" b="1" kern="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教材第</a:t>
            </a:r>
            <a:r>
              <a:rPr lang="en-US" altLang="zh-CN" sz="3200" b="1" kern="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75</a:t>
            </a:r>
            <a:r>
              <a:rPr lang="zh-CN" altLang="en-US" sz="3200" b="1" kern="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页练习十六第</a:t>
            </a:r>
            <a:r>
              <a:rPr lang="en-US" altLang="zh-CN" sz="3200" b="1" kern="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6</a:t>
            </a:r>
            <a:r>
              <a:rPr lang="zh-CN" altLang="en-US" sz="3200" b="1" kern="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题。</a:t>
            </a:r>
            <a:r>
              <a:rPr lang="en-US" altLang="zh-CN" sz="3200" b="1" kern="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</a:t>
            </a:r>
            <a:endParaRPr lang="zh-CN" altLang="en-US" sz="2400" b="1" kern="0" dirty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5576" y="1859368"/>
            <a:ext cx="87687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自主学习</a:t>
            </a:r>
            <a:r>
              <a:rPr lang="zh-CN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课本</a:t>
            </a: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73</a:t>
            </a:r>
            <a:r>
              <a:rPr lang="zh-CN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74</a:t>
            </a:r>
            <a:r>
              <a:rPr lang="zh-CN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  <a:r>
              <a:rPr lang="zh-CN" altLang="zh-CN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sz="4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4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r>
              <a:rPr lang="zh-CN" altLang="zh-CN" sz="4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如何用</a:t>
            </a:r>
            <a:r>
              <a:rPr lang="zh-CN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方程解决问题？</a:t>
            </a:r>
          </a:p>
          <a:p>
            <a:pPr>
              <a:lnSpc>
                <a:spcPct val="150000"/>
              </a:lnSpc>
            </a:pPr>
            <a:endParaRPr lang="zh-CN" altLang="en-US" sz="32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9792" y="692696"/>
            <a:ext cx="364715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5400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A3EA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琥珀" pitchFamily="2" charset="-122"/>
                <a:ea typeface="华文琥珀" pitchFamily="2" charset="-122"/>
              </a:rPr>
              <a:t>挑战任务一</a:t>
            </a:r>
          </a:p>
        </p:txBody>
      </p:sp>
    </p:spTree>
    <p:extLst>
      <p:ext uri="{BB962C8B-B14F-4D97-AF65-F5344CB8AC3E}">
        <p14:creationId xmlns:p14="http://schemas.microsoft.com/office/powerpoint/2010/main" val="12139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547813" y="692150"/>
            <a:ext cx="51609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学校原跳远记录是多少米？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9750" y="5724525"/>
            <a:ext cx="756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Comic Sans MS" pitchFamily="66" charset="0"/>
              </a:rPr>
              <a:t>你能根据上面的条件列出数量关系式吗？</a:t>
            </a:r>
          </a:p>
        </p:txBody>
      </p:sp>
      <p:pic>
        <p:nvPicPr>
          <p:cNvPr id="6148" name="Picture 7" descr="33-2张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350963"/>
            <a:ext cx="838835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908175" y="1412875"/>
            <a:ext cx="2735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小明破纪录啦！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867400" y="1773238"/>
            <a:ext cx="2736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成绩为4.21m,超过原纪录0.06m。</a:t>
            </a:r>
          </a:p>
        </p:txBody>
      </p:sp>
      <p:grpSp>
        <p:nvGrpSpPr>
          <p:cNvPr id="6152" name="组合 18"/>
          <p:cNvGrpSpPr>
            <a:grpSpLocks/>
          </p:cNvGrpSpPr>
          <p:nvPr/>
        </p:nvGrpSpPr>
        <p:grpSpPr bwMode="auto">
          <a:xfrm>
            <a:off x="971550" y="477838"/>
            <a:ext cx="647700" cy="647700"/>
            <a:chOff x="644290" y="1772816"/>
            <a:chExt cx="706989" cy="648072"/>
          </a:xfrm>
        </p:grpSpPr>
        <p:pic>
          <p:nvPicPr>
            <p:cNvPr id="6153" name="Picture 1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290" y="1772816"/>
              <a:ext cx="706989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TextBox 14"/>
            <p:cNvSpPr txBox="1">
              <a:spLocks noChangeArrowheads="1"/>
            </p:cNvSpPr>
            <p:nvPr/>
          </p:nvSpPr>
          <p:spPr bwMode="auto">
            <a:xfrm>
              <a:off x="644290" y="1772816"/>
              <a:ext cx="649058" cy="52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 b="1"/>
                <a:t> 1</a:t>
              </a:r>
              <a:endParaRPr lang="zh-CN" altLang="en-US" sz="28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smtClean="0">
                <a:solidFill>
                  <a:srgbClr val="FF0000"/>
                </a:solidFill>
              </a:rPr>
              <a:t>分析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360738" y="1844675"/>
            <a:ext cx="351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小明成绩为4.21m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346450" y="2443163"/>
            <a:ext cx="5670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超出原记录0.06m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84213" y="1989138"/>
            <a:ext cx="2035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已知条件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 rot="5220000">
            <a:off x="4355306" y="1196182"/>
            <a:ext cx="360363" cy="4318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2711450" y="2190750"/>
            <a:ext cx="360363" cy="433388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96913" y="3624263"/>
            <a:ext cx="20367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所求问题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2725738" y="3681413"/>
            <a:ext cx="360362" cy="433387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330575" y="3611563"/>
            <a:ext cx="5670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学校原跳远记录是多少米？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704850" y="4500563"/>
            <a:ext cx="2038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/>
              <a:t>关系式</a:t>
            </a:r>
            <a:endParaRPr lang="zh-CN" altLang="en-US" sz="2000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330575" y="4575175"/>
            <a:ext cx="5670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</a:rPr>
              <a:t>原纪录+超出部分=小明成绩</a:t>
            </a:r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2698750" y="4557713"/>
            <a:ext cx="360363" cy="433387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utoUpdateAnimBg="0"/>
      <p:bldP spid="7173" grpId="0" bldLvl="0" autoUpdateAnimBg="0"/>
      <p:bldP spid="7175" grpId="0" bldLvl="0" autoUpdateAnimBg="0"/>
      <p:bldP spid="7176" grpId="0" bldLvl="0" autoUpdateAnimBg="0"/>
      <p:bldP spid="7177" grpId="0" animBg="1"/>
      <p:bldP spid="7178" grpId="0" animBg="1"/>
      <p:bldP spid="7179" grpId="0" bldLvl="0" autoUpdateAnimBg="0"/>
      <p:bldP spid="7180" grpId="0" animBg="1"/>
      <p:bldP spid="7182" grpId="0" bldLvl="0" autoUpdateAnimBg="0"/>
      <p:bldP spid="7183" grpId="0" bldLvl="0" autoUpdateAnimBg="0"/>
      <p:bldP spid="7185" grpId="0" bldLvl="0" autoUpdateAnimBg="0"/>
      <p:bldP spid="71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835150" y="333375"/>
            <a:ext cx="6192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汉仪秀英体简" pitchFamily="1" charset="-122"/>
                <a:ea typeface="经典粗圆简" pitchFamily="1" charset="-122"/>
              </a:rPr>
              <a:t>解：设学校原跳远纪录为</a:t>
            </a:r>
            <a:r>
              <a:rPr lang="zh-CN" altLang="en-US" sz="3200" b="1" i="1">
                <a:solidFill>
                  <a:srgbClr val="FF33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zh-CN" altLang="en-US" sz="3200" b="1">
                <a:solidFill>
                  <a:srgbClr val="FF3300"/>
                </a:solidFill>
                <a:latin typeface="汉仪秀英体简" pitchFamily="1" charset="-122"/>
                <a:ea typeface="经典粗圆简" pitchFamily="1" charset="-122"/>
              </a:rPr>
              <a:t>米。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908175" y="1057275"/>
            <a:ext cx="6551613" cy="584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汉仪秀英体简" pitchFamily="1" charset="-122"/>
                <a:ea typeface="经典粗圆简" pitchFamily="1" charset="-122"/>
              </a:rPr>
              <a:t>原纪录+超出部分米数=小明成绩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843213" y="1628775"/>
            <a:ext cx="3167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i="1" dirty="0">
                <a:solidFill>
                  <a:srgbClr val="FF33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</a:t>
            </a:r>
            <a:r>
              <a:rPr lang="zh-CN" altLang="en-US" sz="3200" b="1" dirty="0">
                <a:solidFill>
                  <a:srgbClr val="FF3300"/>
                </a:solidFill>
                <a:latin typeface="汉仪秀英体简" pitchFamily="1" charset="-122"/>
                <a:ea typeface="经典粗圆简" pitchFamily="1" charset="-122"/>
                <a:cs typeface="Times New Roman" pitchFamily="18" charset="0"/>
              </a:rPr>
              <a:t>+0.06=4.21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2411413" y="2205038"/>
            <a:ext cx="3097212" cy="503237"/>
          </a:xfrm>
          <a:prstGeom prst="wedgeRoundRectCallout">
            <a:avLst>
              <a:gd name="adj1" fmla="val -73347"/>
              <a:gd name="adj2" fmla="val -67032"/>
              <a:gd name="adj3" fmla="val 16667"/>
            </a:avLst>
          </a:prstGeom>
          <a:solidFill>
            <a:srgbClr val="FFFF00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400" b="1"/>
              <a:t>我怎样解这个方程呢</a:t>
            </a:r>
            <a:r>
              <a:rPr lang="en-US" altLang="zh-CN" sz="2400" b="1"/>
              <a:t>?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555875" y="2781300"/>
            <a:ext cx="5111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i="1">
                <a:solidFill>
                  <a:srgbClr val="FF33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 </a:t>
            </a:r>
            <a:r>
              <a:rPr lang="zh-CN" altLang="en-US" sz="3200" b="1">
                <a:solidFill>
                  <a:srgbClr val="FF3300"/>
                </a:solidFill>
                <a:ea typeface="经典粗圆简" pitchFamily="1" charset="-122"/>
                <a:cs typeface="Times New Roman" pitchFamily="18" charset="0"/>
              </a:rPr>
              <a:t>+0.06</a:t>
            </a:r>
            <a:r>
              <a:rPr lang="zh-CN" altLang="en-US" sz="3200" b="1">
                <a:solidFill>
                  <a:srgbClr val="CC00FF"/>
                </a:solidFill>
                <a:ea typeface="经典粗圆简" pitchFamily="1" charset="-122"/>
                <a:cs typeface="Times New Roman" pitchFamily="18" charset="0"/>
              </a:rPr>
              <a:t>-0.06</a:t>
            </a:r>
            <a:r>
              <a:rPr lang="zh-CN" altLang="en-US" sz="3200" b="1">
                <a:solidFill>
                  <a:srgbClr val="FF3300"/>
                </a:solidFill>
                <a:ea typeface="经典粗圆简" pitchFamily="1" charset="-122"/>
                <a:cs typeface="Times New Roman" pitchFamily="18" charset="0"/>
              </a:rPr>
              <a:t>=4.21</a:t>
            </a:r>
            <a:r>
              <a:rPr lang="zh-CN" altLang="en-US" sz="3200" b="1">
                <a:solidFill>
                  <a:srgbClr val="CC00FF"/>
                </a:solidFill>
                <a:ea typeface="经典粗圆简" pitchFamily="1" charset="-122"/>
                <a:cs typeface="Times New Roman" pitchFamily="18" charset="0"/>
              </a:rPr>
              <a:t>-0.06</a:t>
            </a:r>
            <a:r>
              <a:rPr lang="zh-CN" altLang="en-US" sz="3200" b="1">
                <a:solidFill>
                  <a:srgbClr val="0000FF"/>
                </a:solidFill>
                <a:ea typeface="经典粗圆简" pitchFamily="1" charset="-122"/>
                <a:cs typeface="Times New Roman" pitchFamily="18" charset="0"/>
              </a:rPr>
              <a:t>             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ea typeface="经典粗圆简" pitchFamily="1" charset="-122"/>
                <a:cs typeface="Times New Roman" pitchFamily="18" charset="0"/>
              </a:rPr>
              <a:t>                 </a:t>
            </a:r>
            <a:r>
              <a:rPr lang="zh-CN" altLang="en-US" sz="3200" b="1" i="1">
                <a:solidFill>
                  <a:srgbClr val="FF3300"/>
                </a:solidFill>
                <a:latin typeface="Times New Roman" pitchFamily="18" charset="0"/>
                <a:ea typeface="经典粗圆简" pitchFamily="1" charset="-122"/>
                <a:cs typeface="Times New Roman" pitchFamily="18" charset="0"/>
              </a:rPr>
              <a:t>x </a:t>
            </a:r>
            <a:r>
              <a:rPr lang="zh-CN" altLang="en-US" sz="3200" b="1">
                <a:solidFill>
                  <a:srgbClr val="FF0000"/>
                </a:solidFill>
                <a:ea typeface="经典粗圆简" pitchFamily="1" charset="-122"/>
                <a:cs typeface="Times New Roman" pitchFamily="18" charset="0"/>
              </a:rPr>
              <a:t>=4.15</a:t>
            </a:r>
            <a:endParaRPr lang="zh-CN" altLang="en-US" sz="3200" b="1">
              <a:solidFill>
                <a:srgbClr val="0000FF"/>
              </a:solidFill>
              <a:ea typeface="经典粗圆简" pitchFamily="1" charset="-122"/>
              <a:cs typeface="Times New Roman" pitchFamily="18" charset="0"/>
            </a:endParaRPr>
          </a:p>
        </p:txBody>
      </p:sp>
      <p:pic>
        <p:nvPicPr>
          <p:cNvPr id="8200" name="Picture 8" descr="5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32321" r="71173" b="27025"/>
          <a:stretch>
            <a:fillRect/>
          </a:stretch>
        </p:blipFill>
        <p:spPr bwMode="auto">
          <a:xfrm rot="20324735" flipH="1">
            <a:off x="6253163" y="4668838"/>
            <a:ext cx="158273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1403350" y="4868863"/>
            <a:ext cx="4464050" cy="430212"/>
          </a:xfrm>
          <a:prstGeom prst="wedgeRoundRectCallout">
            <a:avLst>
              <a:gd name="adj1" fmla="val 66894"/>
              <a:gd name="adj2" fmla="val 65500"/>
              <a:gd name="adj3" fmla="val 16667"/>
            </a:avLst>
          </a:prstGeom>
          <a:solidFill>
            <a:srgbClr val="FFFF00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000" b="1"/>
              <a:t>你是怎样列方程的？最后要记得验算。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906588" y="4068763"/>
            <a:ext cx="6194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latin typeface="汉仪秀英体简" pitchFamily="1" charset="-122"/>
                <a:ea typeface="经典粗圆简" pitchFamily="1" charset="-122"/>
              </a:rPr>
              <a:t>答：学校原跳远纪录为4.15米。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969963" y="5589588"/>
            <a:ext cx="568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FF0000"/>
                </a:solidFill>
                <a:latin typeface="Comic Sans MS" pitchFamily="66" charset="0"/>
                <a:ea typeface="楷体_GB2312" pitchFamily="49" charset="-122"/>
              </a:rPr>
              <a:t>还有其他列方程的方法吗？</a:t>
            </a:r>
          </a:p>
        </p:txBody>
      </p:sp>
      <p:pic>
        <p:nvPicPr>
          <p:cNvPr id="13" name="Picture 33" descr="女孩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11239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82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allAtOnce" animBg="1" autoUpdateAnimBg="0"/>
      <p:bldP spid="8196" grpId="0" autoUpdateAnimBg="0"/>
      <p:bldP spid="8198" grpId="0" animBg="1" autoUpdateAnimBg="0"/>
      <p:bldP spid="8199" grpId="0" build="allAtOnce" autoUpdateAnimBg="0"/>
      <p:bldP spid="8201" grpId="0" animBg="1" autoUpdateAnimBg="0"/>
      <p:bldP spid="8202" grpId="0" autoUpdateAnimBg="0"/>
      <p:bldP spid="820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80513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0" y="798513"/>
            <a:ext cx="27368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楷体_GB2312" pitchFamily="49" charset="-122"/>
                <a:ea typeface="楷体_GB2312" pitchFamily="49" charset="-122"/>
              </a:rPr>
              <a:t>白色皮共有20块，比黑色皮的2倍少4块。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613525" y="1981200"/>
            <a:ext cx="2638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楷体_GB2312" pitchFamily="49" charset="-122"/>
                <a:ea typeface="楷体_GB2312" pitchFamily="49" charset="-122"/>
              </a:rPr>
              <a:t>足球上黑色的皮都是五边形的，白色的皮都是六边形的。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31763" y="4468813"/>
            <a:ext cx="2855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楷体_GB2312" pitchFamily="49" charset="-122"/>
                <a:ea typeface="楷体_GB2312" pitchFamily="49" charset="-122"/>
              </a:rPr>
              <a:t>共有多少块黑色皮？</a:t>
            </a:r>
          </a:p>
        </p:txBody>
      </p:sp>
      <p:grpSp>
        <p:nvGrpSpPr>
          <p:cNvPr id="9222" name="组合 18"/>
          <p:cNvGrpSpPr>
            <a:grpSpLocks/>
          </p:cNvGrpSpPr>
          <p:nvPr/>
        </p:nvGrpSpPr>
        <p:grpSpPr bwMode="auto">
          <a:xfrm>
            <a:off x="971550" y="404813"/>
            <a:ext cx="647700" cy="647700"/>
            <a:chOff x="644290" y="1772816"/>
            <a:chExt cx="706989" cy="648072"/>
          </a:xfrm>
        </p:grpSpPr>
        <p:pic>
          <p:nvPicPr>
            <p:cNvPr id="9223" name="Picture 1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290" y="1772816"/>
              <a:ext cx="706989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Box 14"/>
            <p:cNvSpPr txBox="1">
              <a:spLocks noChangeArrowheads="1"/>
            </p:cNvSpPr>
            <p:nvPr/>
          </p:nvSpPr>
          <p:spPr bwMode="auto">
            <a:xfrm>
              <a:off x="644290" y="1772816"/>
              <a:ext cx="649058" cy="52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2800" b="1"/>
                <a:t> 2</a:t>
              </a:r>
              <a:endParaRPr lang="zh-CN" altLang="en-US" sz="28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utoUpdateAnimBg="0"/>
      <p:bldP spid="9220" grpId="0" bldLvl="0" autoUpdateAnimBg="0"/>
      <p:bldP spid="9221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11188" y="549275"/>
            <a:ext cx="8064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000000"/>
                </a:solidFill>
                <a:latin typeface="Verdana" pitchFamily="34" charset="0"/>
              </a:rPr>
              <a:t>     白色皮共有20块，比黑色皮的2倍少4块，共有多少块黑皮？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68313" y="1916113"/>
            <a:ext cx="5832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3600" b="1">
                <a:ea typeface="华文新魏" pitchFamily="2" charset="-122"/>
              </a:rPr>
              <a:t>根据题意画出线段图。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1116013" y="2492375"/>
            <a:ext cx="3429000" cy="1570038"/>
            <a:chOff x="0" y="0"/>
            <a:chExt cx="2160" cy="989"/>
          </a:xfrm>
        </p:grpSpPr>
        <p:grpSp>
          <p:nvGrpSpPr>
            <p:cNvPr id="10265" name="Group 5"/>
            <p:cNvGrpSpPr>
              <a:grpSpLocks/>
            </p:cNvGrpSpPr>
            <p:nvPr/>
          </p:nvGrpSpPr>
          <p:grpSpPr bwMode="auto">
            <a:xfrm>
              <a:off x="1056" y="0"/>
              <a:ext cx="1104" cy="950"/>
              <a:chOff x="0" y="0"/>
              <a:chExt cx="1104" cy="950"/>
            </a:xfrm>
          </p:grpSpPr>
          <p:grpSp>
            <p:nvGrpSpPr>
              <p:cNvPr id="10267" name="Group 6"/>
              <p:cNvGrpSpPr>
                <a:grpSpLocks/>
              </p:cNvGrpSpPr>
              <p:nvPr/>
            </p:nvGrpSpPr>
            <p:grpSpPr bwMode="auto">
              <a:xfrm>
                <a:off x="0" y="768"/>
                <a:ext cx="1100" cy="182"/>
                <a:chOff x="0" y="0"/>
                <a:chExt cx="816" cy="91"/>
              </a:xfrm>
            </p:grpSpPr>
            <p:sp>
              <p:nvSpPr>
                <p:cNvPr id="10270" name="Line 7"/>
                <p:cNvSpPr>
                  <a:spLocks noChangeShapeType="1"/>
                </p:cNvSpPr>
                <p:nvPr/>
              </p:nvSpPr>
              <p:spPr bwMode="auto">
                <a:xfrm>
                  <a:off x="0" y="45"/>
                  <a:ext cx="816" cy="0"/>
                </a:xfrm>
                <a:prstGeom prst="line">
                  <a:avLst/>
                </a:prstGeom>
                <a:noFill/>
                <a:ln w="539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71" name="Line 8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72" name="Line 9"/>
                <p:cNvSpPr>
                  <a:spLocks noChangeShapeType="1"/>
                </p:cNvSpPr>
                <p:nvPr/>
              </p:nvSpPr>
              <p:spPr bwMode="auto">
                <a:xfrm>
                  <a:off x="816" y="0"/>
                  <a:ext cx="0" cy="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0268" name="AutoShape 10"/>
              <p:cNvSpPr>
                <a:spLocks/>
              </p:cNvSpPr>
              <p:nvPr/>
            </p:nvSpPr>
            <p:spPr bwMode="auto">
              <a:xfrm rot="5400000">
                <a:off x="439" y="89"/>
                <a:ext cx="226" cy="1104"/>
              </a:xfrm>
              <a:prstGeom prst="leftBrace">
                <a:avLst>
                  <a:gd name="adj1" fmla="val 40708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0269" name="Text Box 11"/>
              <p:cNvSpPr txBox="1">
                <a:spLocks noChangeArrowheads="1"/>
              </p:cNvSpPr>
              <p:nvPr/>
            </p:nvSpPr>
            <p:spPr bwMode="auto">
              <a:xfrm>
                <a:off x="384" y="0"/>
                <a:ext cx="635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4800" i="1">
                    <a:latin typeface="Times New Roman" pitchFamily="18" charset="0"/>
                    <a:ea typeface="华文新魏" pitchFamily="2" charset="-122"/>
                    <a:cs typeface="Times New Roman" pitchFamily="18" charset="0"/>
                  </a:rPr>
                  <a:t>x</a:t>
                </a:r>
                <a:endParaRPr lang="zh-CN" altLang="zh-CN" sz="4800" i="1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</p:grpSp>
        <p:sp>
          <p:nvSpPr>
            <p:cNvPr id="10266" name="Text Box 12"/>
            <p:cNvSpPr txBox="1">
              <a:spLocks noChangeArrowheads="1"/>
            </p:cNvSpPr>
            <p:nvPr/>
          </p:nvSpPr>
          <p:spPr bwMode="auto">
            <a:xfrm>
              <a:off x="0" y="624"/>
              <a:ext cx="16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 b="1">
                  <a:latin typeface="Verdana" pitchFamily="34" charset="0"/>
                </a:rPr>
                <a:t>黑色皮：</a:t>
              </a:r>
            </a:p>
          </p:txBody>
        </p:sp>
      </p:grpSp>
      <p:grpSp>
        <p:nvGrpSpPr>
          <p:cNvPr id="10245" name="Group 13"/>
          <p:cNvGrpSpPr>
            <a:grpSpLocks/>
          </p:cNvGrpSpPr>
          <p:nvPr/>
        </p:nvGrpSpPr>
        <p:grpSpPr bwMode="auto">
          <a:xfrm>
            <a:off x="1042988" y="3933825"/>
            <a:ext cx="5943600" cy="2317750"/>
            <a:chOff x="0" y="0"/>
            <a:chExt cx="3744" cy="1460"/>
          </a:xfrm>
        </p:grpSpPr>
        <p:sp>
          <p:nvSpPr>
            <p:cNvPr id="10246" name="Text Box 14"/>
            <p:cNvSpPr txBox="1">
              <a:spLocks noChangeArrowheads="1"/>
            </p:cNvSpPr>
            <p:nvPr/>
          </p:nvSpPr>
          <p:spPr bwMode="auto">
            <a:xfrm>
              <a:off x="1776" y="1056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600"/>
                <a:t>20</a:t>
              </a:r>
            </a:p>
          </p:txBody>
        </p:sp>
        <p:grpSp>
          <p:nvGrpSpPr>
            <p:cNvPr id="10247" name="Group 15"/>
            <p:cNvGrpSpPr>
              <a:grpSpLocks/>
            </p:cNvGrpSpPr>
            <p:nvPr/>
          </p:nvGrpSpPr>
          <p:grpSpPr bwMode="auto">
            <a:xfrm>
              <a:off x="1104" y="720"/>
              <a:ext cx="1100" cy="182"/>
              <a:chOff x="0" y="0"/>
              <a:chExt cx="816" cy="91"/>
            </a:xfrm>
          </p:grpSpPr>
          <p:sp>
            <p:nvSpPr>
              <p:cNvPr id="10262" name="Line 16"/>
              <p:cNvSpPr>
                <a:spLocks noChangeShapeType="1"/>
              </p:cNvSpPr>
              <p:nvPr/>
            </p:nvSpPr>
            <p:spPr bwMode="auto">
              <a:xfrm>
                <a:off x="0" y="45"/>
                <a:ext cx="816" cy="0"/>
              </a:xfrm>
              <a:prstGeom prst="line">
                <a:avLst/>
              </a:prstGeom>
              <a:noFill/>
              <a:ln w="539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3" name="Line 17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4" name="Line 18"/>
              <p:cNvSpPr>
                <a:spLocks noChangeShapeType="1"/>
              </p:cNvSpPr>
              <p:nvPr/>
            </p:nvSpPr>
            <p:spPr bwMode="auto">
              <a:xfrm>
                <a:off x="816" y="0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248" name="AutoShape 19"/>
            <p:cNvSpPr>
              <a:spLocks/>
            </p:cNvSpPr>
            <p:nvPr/>
          </p:nvSpPr>
          <p:spPr bwMode="auto">
            <a:xfrm rot="5400000">
              <a:off x="2047" y="-463"/>
              <a:ext cx="226" cy="2112"/>
            </a:xfrm>
            <a:prstGeom prst="leftBrace">
              <a:avLst>
                <a:gd name="adj1" fmla="val 77876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49" name="Text Box 20"/>
            <p:cNvSpPr txBox="1">
              <a:spLocks noChangeArrowheads="1"/>
            </p:cNvSpPr>
            <p:nvPr/>
          </p:nvSpPr>
          <p:spPr bwMode="auto">
            <a:xfrm>
              <a:off x="2016" y="0"/>
              <a:ext cx="635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4800">
                  <a:latin typeface="华文新魏" pitchFamily="2" charset="-122"/>
                  <a:ea typeface="华文新魏" pitchFamily="2" charset="-122"/>
                </a:rPr>
                <a:t>2</a:t>
              </a:r>
              <a:r>
                <a:rPr lang="en-US" altLang="zh-CN" sz="4800" i="1">
                  <a:latin typeface="Times New Roman" pitchFamily="18" charset="0"/>
                  <a:ea typeface="华文新魏" pitchFamily="2" charset="-122"/>
                  <a:cs typeface="Times New Roman" pitchFamily="18" charset="0"/>
                </a:rPr>
                <a:t>x</a:t>
              </a:r>
              <a:endParaRPr lang="zh-CN" altLang="zh-CN" sz="4800" i="1">
                <a:latin typeface="Times New Roman" pitchFamily="18" charset="0"/>
                <a:ea typeface="华文新魏" pitchFamily="2" charset="-122"/>
                <a:cs typeface="Times New Roman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zh-CN" altLang="zh-CN" sz="4800"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10250" name="Text Box 21"/>
            <p:cNvSpPr txBox="1">
              <a:spLocks noChangeArrowheads="1"/>
            </p:cNvSpPr>
            <p:nvPr/>
          </p:nvSpPr>
          <p:spPr bwMode="auto">
            <a:xfrm>
              <a:off x="0" y="624"/>
              <a:ext cx="16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200" b="1">
                  <a:latin typeface="Verdana" pitchFamily="34" charset="0"/>
                </a:rPr>
                <a:t>白色皮：</a:t>
              </a:r>
            </a:p>
          </p:txBody>
        </p:sp>
        <p:grpSp>
          <p:nvGrpSpPr>
            <p:cNvPr id="10251" name="Group 22"/>
            <p:cNvGrpSpPr>
              <a:grpSpLocks/>
            </p:cNvGrpSpPr>
            <p:nvPr/>
          </p:nvGrpSpPr>
          <p:grpSpPr bwMode="auto">
            <a:xfrm>
              <a:off x="2208" y="768"/>
              <a:ext cx="720" cy="96"/>
              <a:chOff x="0" y="0"/>
              <a:chExt cx="816" cy="91"/>
            </a:xfrm>
          </p:grpSpPr>
          <p:sp>
            <p:nvSpPr>
              <p:cNvPr id="10259" name="Line 23"/>
              <p:cNvSpPr>
                <a:spLocks noChangeShapeType="1"/>
              </p:cNvSpPr>
              <p:nvPr/>
            </p:nvSpPr>
            <p:spPr bwMode="auto">
              <a:xfrm>
                <a:off x="0" y="45"/>
                <a:ext cx="816" cy="0"/>
              </a:xfrm>
              <a:prstGeom prst="line">
                <a:avLst/>
              </a:prstGeom>
              <a:noFill/>
              <a:ln w="539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0" name="Line 24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61" name="Line 25"/>
              <p:cNvSpPr>
                <a:spLocks noChangeShapeType="1"/>
              </p:cNvSpPr>
              <p:nvPr/>
            </p:nvSpPr>
            <p:spPr bwMode="auto">
              <a:xfrm>
                <a:off x="816" y="0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252" name="Group 26"/>
            <p:cNvGrpSpPr>
              <a:grpSpLocks/>
            </p:cNvGrpSpPr>
            <p:nvPr/>
          </p:nvGrpSpPr>
          <p:grpSpPr bwMode="auto">
            <a:xfrm>
              <a:off x="2928" y="720"/>
              <a:ext cx="336" cy="192"/>
              <a:chOff x="0" y="0"/>
              <a:chExt cx="816" cy="91"/>
            </a:xfrm>
          </p:grpSpPr>
          <p:sp>
            <p:nvSpPr>
              <p:cNvPr id="10256" name="Line 27"/>
              <p:cNvSpPr>
                <a:spLocks noChangeShapeType="1"/>
              </p:cNvSpPr>
              <p:nvPr/>
            </p:nvSpPr>
            <p:spPr bwMode="auto">
              <a:xfrm>
                <a:off x="0" y="45"/>
                <a:ext cx="816" cy="0"/>
              </a:xfrm>
              <a:prstGeom prst="line">
                <a:avLst/>
              </a:prstGeom>
              <a:noFill/>
              <a:ln w="5397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7" name="Line 28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58" name="Line 29"/>
              <p:cNvSpPr>
                <a:spLocks noChangeShapeType="1"/>
              </p:cNvSpPr>
              <p:nvPr/>
            </p:nvSpPr>
            <p:spPr bwMode="auto">
              <a:xfrm>
                <a:off x="816" y="0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253" name="AutoShape 30"/>
            <p:cNvSpPr>
              <a:spLocks/>
            </p:cNvSpPr>
            <p:nvPr/>
          </p:nvSpPr>
          <p:spPr bwMode="auto">
            <a:xfrm rot="-5400000">
              <a:off x="1878" y="86"/>
              <a:ext cx="271" cy="1824"/>
            </a:xfrm>
            <a:prstGeom prst="leftBrace">
              <a:avLst>
                <a:gd name="adj1" fmla="val 56089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54" name="AutoShape 31"/>
            <p:cNvSpPr>
              <a:spLocks/>
            </p:cNvSpPr>
            <p:nvPr/>
          </p:nvSpPr>
          <p:spPr bwMode="auto">
            <a:xfrm rot="-5400000">
              <a:off x="2934" y="806"/>
              <a:ext cx="271" cy="288"/>
            </a:xfrm>
            <a:prstGeom prst="leftBrace">
              <a:avLst>
                <a:gd name="adj1" fmla="val 8856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255" name="Text Box 32"/>
            <p:cNvSpPr txBox="1">
              <a:spLocks noChangeArrowheads="1"/>
            </p:cNvSpPr>
            <p:nvPr/>
          </p:nvSpPr>
          <p:spPr bwMode="auto">
            <a:xfrm>
              <a:off x="2928" y="1036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zh-CN" sz="3600"/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50825" y="725488"/>
            <a:ext cx="8826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000000"/>
                </a:solidFill>
                <a:latin typeface="Verdana" pitchFamily="34" charset="0"/>
              </a:rPr>
              <a:t>白色皮共有</a:t>
            </a:r>
            <a:r>
              <a:rPr lang="en-US" altLang="zh-CN" sz="3600" b="1">
                <a:solidFill>
                  <a:srgbClr val="000000"/>
                </a:solidFill>
                <a:latin typeface="Verdana" pitchFamily="34" charset="0"/>
              </a:rPr>
              <a:t>20</a:t>
            </a:r>
            <a:r>
              <a:rPr lang="zh-CN" altLang="en-US" sz="3600" b="1">
                <a:solidFill>
                  <a:srgbClr val="000000"/>
                </a:solidFill>
                <a:latin typeface="Verdana" pitchFamily="34" charset="0"/>
              </a:rPr>
              <a:t>块，比黑色皮的</a:t>
            </a:r>
            <a:r>
              <a:rPr lang="en-US" altLang="zh-CN" sz="3600" b="1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zh-CN" altLang="en-US" sz="3600" b="1">
                <a:solidFill>
                  <a:srgbClr val="000000"/>
                </a:solidFill>
                <a:latin typeface="Verdana" pitchFamily="34" charset="0"/>
              </a:rPr>
              <a:t>倍少</a:t>
            </a:r>
            <a:r>
              <a:rPr lang="en-US" altLang="zh-CN" sz="3600" b="1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zh-CN" altLang="en-US" sz="3600" b="1">
                <a:solidFill>
                  <a:srgbClr val="000000"/>
                </a:solidFill>
                <a:latin typeface="Verdana" pitchFamily="34" charset="0"/>
              </a:rPr>
              <a:t>块，</a:t>
            </a:r>
          </a:p>
          <a:p>
            <a:pPr eaLnBrk="1" hangingPunct="1"/>
            <a:r>
              <a:rPr lang="zh-CN" altLang="en-US" sz="3600" b="1">
                <a:solidFill>
                  <a:srgbClr val="000000"/>
                </a:solidFill>
                <a:latin typeface="Verdana" pitchFamily="34" charset="0"/>
              </a:rPr>
              <a:t>共有多少块黑皮？</a:t>
            </a:r>
          </a:p>
        </p:txBody>
      </p:sp>
      <p:grpSp>
        <p:nvGrpSpPr>
          <p:cNvPr id="11267" name="Group 5"/>
          <p:cNvGrpSpPr>
            <a:grpSpLocks/>
          </p:cNvGrpSpPr>
          <p:nvPr/>
        </p:nvGrpSpPr>
        <p:grpSpPr bwMode="auto">
          <a:xfrm>
            <a:off x="4284663" y="1270000"/>
            <a:ext cx="3529012" cy="287338"/>
            <a:chOff x="2404" y="0"/>
            <a:chExt cx="2223" cy="181"/>
          </a:xfrm>
        </p:grpSpPr>
        <p:sp>
          <p:nvSpPr>
            <p:cNvPr id="2" name="AutoShape 8"/>
            <p:cNvSpPr>
              <a:spLocks noChangeArrowheads="1"/>
            </p:cNvSpPr>
            <p:nvPr/>
          </p:nvSpPr>
          <p:spPr bwMode="auto">
            <a:xfrm>
              <a:off x="2404" y="0"/>
              <a:ext cx="272" cy="181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" name="AutoShape 9"/>
            <p:cNvSpPr>
              <a:spLocks noChangeArrowheads="1"/>
            </p:cNvSpPr>
            <p:nvPr/>
          </p:nvSpPr>
          <p:spPr bwMode="auto">
            <a:xfrm>
              <a:off x="4355" y="0"/>
              <a:ext cx="272" cy="181"/>
            </a:xfrm>
            <a:prstGeom prst="flowChartExtra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2522538" y="384175"/>
            <a:ext cx="6081712" cy="523875"/>
            <a:chOff x="0" y="0"/>
            <a:chExt cx="3831" cy="330"/>
          </a:xfrm>
        </p:grpSpPr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0" y="0"/>
              <a:ext cx="34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3300"/>
                  </a:solidFill>
                  <a:latin typeface="Verdana" pitchFamily="34" charset="0"/>
                </a:rPr>
                <a:t>小</a:t>
              </a:r>
            </a:p>
          </p:txBody>
        </p:sp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1950" y="0"/>
              <a:ext cx="34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3300"/>
                  </a:solidFill>
                  <a:latin typeface="Verdana" pitchFamily="34" charset="0"/>
                </a:rPr>
                <a:t>大</a:t>
              </a:r>
            </a:p>
          </p:txBody>
        </p:sp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3265" y="0"/>
              <a:ext cx="5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rgbClr val="FF3300"/>
                  </a:solidFill>
                  <a:latin typeface="Verdana" pitchFamily="34" charset="0"/>
                </a:rPr>
                <a:t>相差</a:t>
              </a:r>
            </a:p>
          </p:txBody>
        </p:sp>
      </p:grp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33363" y="1916113"/>
            <a:ext cx="708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FF0000"/>
                </a:solidFill>
                <a:latin typeface="Verdana" pitchFamily="34" charset="0"/>
              </a:rPr>
              <a:t>黑色皮的块数</a:t>
            </a:r>
            <a:r>
              <a:rPr lang="en-US" altLang="zh-CN" sz="3200" b="1">
                <a:solidFill>
                  <a:srgbClr val="FF0000"/>
                </a:solidFill>
                <a:latin typeface="Verdana" pitchFamily="34" charset="0"/>
              </a:rPr>
              <a:t>×2</a:t>
            </a:r>
            <a:r>
              <a:rPr lang="zh-CN" altLang="en-US" sz="3200" b="1">
                <a:solidFill>
                  <a:srgbClr val="FF0000"/>
                </a:solidFill>
                <a:latin typeface="Verdana" pitchFamily="34" charset="0"/>
              </a:rPr>
              <a:t>－ </a:t>
            </a:r>
            <a:r>
              <a:rPr lang="en-US" altLang="zh-CN" sz="3200" b="1">
                <a:solidFill>
                  <a:srgbClr val="FF0000"/>
                </a:solidFill>
                <a:latin typeface="Verdana" pitchFamily="34" charset="0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Verdana" pitchFamily="34" charset="0"/>
              </a:rPr>
              <a:t>＝白色皮的块数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809625" y="2676525"/>
            <a:ext cx="416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FF0000"/>
                </a:solidFill>
                <a:latin typeface="Verdana" pitchFamily="34" charset="0"/>
              </a:rPr>
              <a:t>解：设共有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zh-CN" altLang="en-US" sz="3200" b="1">
                <a:solidFill>
                  <a:srgbClr val="FF0000"/>
                </a:solidFill>
                <a:latin typeface="Verdana" pitchFamily="34" charset="0"/>
              </a:rPr>
              <a:t>块黑皮，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2911475" y="3284538"/>
            <a:ext cx="2314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zh-CN" sz="3200" b="1">
                <a:solidFill>
                  <a:srgbClr val="FF0000"/>
                </a:solidFill>
                <a:latin typeface="Verdana" pitchFamily="34" charset="0"/>
              </a:rPr>
              <a:t>-4=20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2968625" y="5661025"/>
            <a:ext cx="406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FF0000"/>
                </a:solidFill>
                <a:latin typeface="Verdana" pitchFamily="34" charset="0"/>
              </a:rPr>
              <a:t>答：共有</a:t>
            </a:r>
            <a:r>
              <a:rPr lang="en-US" altLang="zh-CN" sz="3200" b="1">
                <a:solidFill>
                  <a:srgbClr val="FF0000"/>
                </a:solidFill>
                <a:latin typeface="Verdana" pitchFamily="34" charset="0"/>
              </a:rPr>
              <a:t>12</a:t>
            </a:r>
            <a:r>
              <a:rPr lang="zh-CN" altLang="en-US" sz="3200" b="1">
                <a:solidFill>
                  <a:srgbClr val="FF0000"/>
                </a:solidFill>
                <a:latin typeface="Verdana" pitchFamily="34" charset="0"/>
              </a:rPr>
              <a:t>块黑皮。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2273300" y="3716338"/>
            <a:ext cx="3752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zh-CN" sz="3200" b="1">
                <a:solidFill>
                  <a:srgbClr val="FF0000"/>
                </a:solidFill>
                <a:latin typeface="Verdana" pitchFamily="34" charset="0"/>
              </a:rPr>
              <a:t>-4+4=20 +4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3416300" y="4149725"/>
            <a:ext cx="182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zh-CN" sz="3200" b="1">
                <a:solidFill>
                  <a:srgbClr val="FF0000"/>
                </a:solidFill>
                <a:latin typeface="Verdana" pitchFamily="34" charset="0"/>
              </a:rPr>
              <a:t>=24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2714625" y="4581525"/>
            <a:ext cx="3233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200" b="1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altLang="zh-CN" sz="3200" b="1">
                <a:solidFill>
                  <a:srgbClr val="FF0000"/>
                </a:solidFill>
                <a:latin typeface="Verdana" pitchFamily="34" charset="0"/>
              </a:rPr>
              <a:t>÷</a:t>
            </a:r>
            <a:r>
              <a:rPr lang="zh-CN" altLang="en-US" sz="3200" b="1">
                <a:solidFill>
                  <a:srgbClr val="FF0000"/>
                </a:solidFill>
                <a:latin typeface="Verdana" pitchFamily="34" charset="0"/>
              </a:rPr>
              <a:t>2=24</a:t>
            </a:r>
            <a:r>
              <a:rPr lang="en-US" altLang="zh-CN" sz="3200" b="1">
                <a:solidFill>
                  <a:srgbClr val="FF0000"/>
                </a:solidFill>
                <a:latin typeface="Verdana" pitchFamily="34" charset="0"/>
              </a:rPr>
              <a:t>÷</a:t>
            </a:r>
            <a:r>
              <a:rPr lang="zh-CN" altLang="en-US" sz="3200" b="1">
                <a:solidFill>
                  <a:srgbClr val="FF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3771900" y="4984750"/>
            <a:ext cx="1430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CN" sz="3200" b="1">
                <a:solidFill>
                  <a:srgbClr val="FF0000"/>
                </a:solidFill>
                <a:latin typeface="Verdana" pitchFamily="34" charset="0"/>
              </a:rPr>
              <a:t>=12</a:t>
            </a: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6084888" y="4005263"/>
            <a:ext cx="719137" cy="0"/>
          </a:xfrm>
          <a:prstGeom prst="line">
            <a:avLst/>
          </a:prstGeom>
          <a:noFill/>
          <a:ln w="44450">
            <a:solidFill>
              <a:schemeClr val="tx1"/>
            </a:solidFill>
            <a:prstDash val="sysDot"/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 rot="10800000" flipV="1">
            <a:off x="6802438" y="3365500"/>
            <a:ext cx="2090737" cy="13843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Comic Sans MS" pitchFamily="66" charset="0"/>
              </a:rPr>
              <a:t>先把</a:t>
            </a:r>
            <a:r>
              <a:rPr lang="en-US" altLang="zh-CN" sz="2800" b="1">
                <a:latin typeface="Comic Sans MS" pitchFamily="66" charset="0"/>
              </a:rPr>
              <a:t>2</a:t>
            </a:r>
            <a:r>
              <a:rPr lang="en-US" altLang="zh-CN" sz="2800" b="1" i="1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zh-CN" altLang="en-US" sz="2800" b="1">
                <a:latin typeface="Comic Sans MS" pitchFamily="66" charset="0"/>
              </a:rPr>
              <a:t>看成一个整体（一个数）</a:t>
            </a:r>
          </a:p>
        </p:txBody>
      </p:sp>
      <p:pic>
        <p:nvPicPr>
          <p:cNvPr id="11289" name="Picture 25" descr="00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715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0" name="AutoShape 26"/>
          <p:cNvSpPr>
            <a:spLocks noChangeArrowheads="1"/>
          </p:cNvSpPr>
          <p:nvPr/>
        </p:nvSpPr>
        <p:spPr bwMode="auto">
          <a:xfrm>
            <a:off x="684213" y="4759325"/>
            <a:ext cx="2266950" cy="1296988"/>
          </a:xfrm>
          <a:prstGeom prst="cloudCallout">
            <a:avLst>
              <a:gd name="adj1" fmla="val -43838"/>
              <a:gd name="adj2" fmla="val 6113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0000"/>
                </a:solidFill>
                <a:latin typeface="Comic Sans MS" pitchFamily="66" charset="0"/>
                <a:ea typeface="楷体_GB2312" pitchFamily="49" charset="-122"/>
              </a:rPr>
              <a:t>别忘了检验！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 autoUpdateAnimBg="0"/>
      <p:bldP spid="11280" grpId="0" autoUpdateAnimBg="0"/>
      <p:bldP spid="11281" grpId="0" autoUpdateAnimBg="0"/>
      <p:bldP spid="11282" grpId="0" autoUpdateAnimBg="0"/>
      <p:bldP spid="11283" grpId="0" autoUpdateAnimBg="0"/>
      <p:bldP spid="11284" grpId="0" autoUpdateAnimBg="0"/>
      <p:bldP spid="11285" grpId="0" autoUpdateAnimBg="0"/>
      <p:bldP spid="11286" grpId="0" autoUpdateAnimBg="0"/>
      <p:bldP spid="11287" grpId="0" animBg="1"/>
      <p:bldP spid="11288" grpId="0" animBg="1" autoUpdateAnimBg="0"/>
      <p:bldP spid="1129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WHEL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628775"/>
            <a:ext cx="27352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258888" y="2924175"/>
            <a:ext cx="626427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900113" y="3213100"/>
            <a:ext cx="7343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②分析、找出数量之间的相等关系，列方程。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900113" y="40767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③解方程。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900113" y="4941888"/>
            <a:ext cx="3416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④检验，写出答案。</a:t>
            </a:r>
          </a:p>
        </p:txBody>
      </p:sp>
      <p:sp>
        <p:nvSpPr>
          <p:cNvPr id="12295" name="WordArt 8"/>
          <p:cNvSpPr>
            <a:spLocks noChangeArrowheads="1" noChangeShapeType="1"/>
          </p:cNvSpPr>
          <p:nvPr/>
        </p:nvSpPr>
        <p:spPr bwMode="auto">
          <a:xfrm>
            <a:off x="323850" y="692150"/>
            <a:ext cx="8135938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华文琥珀"/>
                <a:ea typeface="华文琥珀"/>
              </a:rPr>
              <a:t>列方程解决问题的一般步骤是什么？ 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900113" y="2420938"/>
            <a:ext cx="6192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①弄清题意，找出未知数，用</a:t>
            </a:r>
            <a:r>
              <a:rPr lang="zh-CN" altLang="zh-CN" sz="2800" b="1">
                <a:solidFill>
                  <a:srgbClr val="FF0000"/>
                </a:solidFill>
                <a:latin typeface="Lucida Calligraphy" pitchFamily="66" charset="0"/>
                <a:ea typeface="楷体_GB2312" pitchFamily="49" charset="-122"/>
              </a:rPr>
              <a:t>x</a:t>
            </a:r>
            <a:r>
              <a:rPr lang="zh-CN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表示。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8" grpId="0" autoUpdateAnimBg="0"/>
      <p:bldP spid="13321" grpId="0" autoUpdateAnimBg="0"/>
    </p:bldLst>
  </p:timing>
</p:sld>
</file>

<file path=ppt/theme/theme1.xml><?xml version="1.0" encoding="utf-8"?>
<a:theme xmlns:a="http://schemas.openxmlformats.org/drawingml/2006/main" name="第5单元第1节++平行四边形的面积（1）">
  <a:themeElements>
    <a:clrScheme name="第5单元第1节++平行四边形的面积（1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第5单元第1节++平行四边形的面积（1）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第5单元第1节++平行四边形的面积（1）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第5单元第1节++平行四边形的面积（1）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第5单元第1节++平行四边形的面积（1）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第5单元第1节++平行四边形的面积（1）</Template>
  <TotalTime>2703</TotalTime>
  <Pages>0</Pages>
  <Words>727</Words>
  <Characters>0</Characters>
  <Application>Microsoft Office PowerPoint</Application>
  <DocSecurity>0</DocSecurity>
  <PresentationFormat>全屏显示(4:3)</PresentationFormat>
  <Lines>0</Lines>
  <Paragraphs>103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第5单元第1节++平行四边形的面积（1）</vt:lpstr>
      <vt:lpstr>PowerPoint 演示文稿</vt:lpstr>
      <vt:lpstr>PowerPoint 演示文稿</vt:lpstr>
      <vt:lpstr>PowerPoint 演示文稿</vt:lpstr>
      <vt:lpstr>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人教版五年级数学上第5单元</dc:title>
  <dc:creator>吉林梓翰教育图书有限公司</dc:creator>
  <cp:lastModifiedBy>Sky123.Org</cp:lastModifiedBy>
  <cp:revision>383</cp:revision>
  <dcterms:created xsi:type="dcterms:W3CDTF">2013-01-23T19:27:21Z</dcterms:created>
  <dcterms:modified xsi:type="dcterms:W3CDTF">2017-12-02T15:28:25Z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2052-9.1.0.4468</vt:lpwstr>
  </property>
</Properties>
</file>