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364" r:id="rId3"/>
    <p:sldId id="416" r:id="rId4"/>
    <p:sldId id="417" r:id="rId5"/>
    <p:sldId id="418" r:id="rId6"/>
    <p:sldId id="386" r:id="rId7"/>
    <p:sldId id="395" r:id="rId8"/>
    <p:sldId id="396" r:id="rId9"/>
    <p:sldId id="419" r:id="rId10"/>
    <p:sldId id="397" r:id="rId11"/>
    <p:sldId id="412" r:id="rId12"/>
    <p:sldId id="398" r:id="rId13"/>
    <p:sldId id="421" r:id="rId14"/>
    <p:sldId id="305" r:id="rId15"/>
    <p:sldId id="405" r:id="rId16"/>
    <p:sldId id="390" r:id="rId17"/>
    <p:sldId id="422" r:id="rId18"/>
    <p:sldId id="308" r:id="rId19"/>
    <p:sldId id="317" r:id="rId20"/>
    <p:sldId id="414" r:id="rId21"/>
    <p:sldId id="413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EA9"/>
    <a:srgbClr val="FF0066"/>
    <a:srgbClr val="FF0000"/>
    <a:srgbClr val="00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DC80E3A-DF1D-4938-8C7E-96EB7F79B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32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25F3-D3F0-4F82-BA9D-0F1E72E61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CEC3F-E923-42ED-8760-9742309A4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1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9C94A-C767-4CF3-9D3E-0D74E9314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7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2206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2461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C66FD-761F-4577-ACFA-8B916506E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14D5-CC12-4435-ABF0-B978FD8A5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7CBBB-59CB-4AB9-89C9-2D5E104C2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8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6E3D-5354-4E28-B424-394E10CF8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F6BF5-AE4F-46B7-A1ED-17AB69EFE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161B-8530-4F08-ACA2-DF55DD2CF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2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AFBC-B102-48A6-86FA-2757DB626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E5270-EF52-4B46-9670-0B062AAC0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0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5D2807-8C9D-41DD-ABC3-10DC32242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.xml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6"/>
          <p:cNvSpPr txBox="1">
            <a:spLocks noChangeArrowheads="1"/>
          </p:cNvSpPr>
          <p:nvPr/>
        </p:nvSpPr>
        <p:spPr bwMode="auto">
          <a:xfrm>
            <a:off x="1835150" y="1196975"/>
            <a:ext cx="5400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第</a:t>
            </a:r>
            <a:r>
              <a:rPr lang="en-US" altLang="zh-CN" sz="4400" b="1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单元   简易方程</a:t>
            </a:r>
          </a:p>
        </p:txBody>
      </p:sp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2339752" y="2348880"/>
            <a:ext cx="4320480" cy="5040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1  </a:t>
            </a:r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用字母表示数</a:t>
            </a:r>
          </a:p>
        </p:txBody>
      </p:sp>
      <p:sp>
        <p:nvSpPr>
          <p:cNvPr id="4103" name="TextBox 16"/>
          <p:cNvSpPr txBox="1">
            <a:spLocks noChangeArrowheads="1"/>
          </p:cNvSpPr>
          <p:nvPr/>
        </p:nvSpPr>
        <p:spPr bwMode="auto">
          <a:xfrm>
            <a:off x="1042988" y="3573463"/>
            <a:ext cx="770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第</a:t>
            </a:r>
            <a:r>
              <a:rPr lang="en-US" altLang="zh-CN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课时  用字母表示运算定和计算公式</a:t>
            </a:r>
          </a:p>
        </p:txBody>
      </p:sp>
      <p:sp>
        <p:nvSpPr>
          <p:cNvPr id="4104" name="Text Box 3"/>
          <p:cNvSpPr txBox="1">
            <a:spLocks noChangeArrowheads="1"/>
          </p:cNvSpPr>
          <p:nvPr/>
        </p:nvSpPr>
        <p:spPr bwMode="auto">
          <a:xfrm>
            <a:off x="1547813" y="333375"/>
            <a:ext cx="5473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五年级数学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]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979613" y="5013325"/>
            <a:ext cx="5761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桂平市西山镇城西小学    黄春燕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8"/>
          <p:cNvSpPr>
            <a:spLocks noChangeArrowheads="1"/>
          </p:cNvSpPr>
          <p:nvPr/>
        </p:nvSpPr>
        <p:spPr bwMode="auto">
          <a:xfrm>
            <a:off x="1403350" y="3716338"/>
            <a:ext cx="18669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rgbClr val="FF0000"/>
                </a:solidFill>
              </a:rPr>
              <a:t>S= </a:t>
            </a:r>
            <a:r>
              <a:rPr lang="en-US" altLang="zh-CN" sz="4400" b="1" dirty="0" err="1">
                <a:solidFill>
                  <a:srgbClr val="FF0000"/>
                </a:solidFill>
              </a:rPr>
              <a:t>a</a:t>
            </a:r>
            <a:r>
              <a:rPr lang="en-US" altLang="zh-CN" sz="4400" b="1" baseline="22000" dirty="0" err="1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.</a:t>
            </a:r>
            <a:r>
              <a:rPr lang="en-US" altLang="zh-CN" sz="4400" b="1" dirty="0" err="1">
                <a:solidFill>
                  <a:srgbClr val="FF0000"/>
                </a:solidFill>
              </a:rPr>
              <a:t>a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grpSp>
        <p:nvGrpSpPr>
          <p:cNvPr id="13315" name="组合 17"/>
          <p:cNvGrpSpPr>
            <a:grpSpLocks/>
          </p:cNvGrpSpPr>
          <p:nvPr/>
        </p:nvGrpSpPr>
        <p:grpSpPr bwMode="auto">
          <a:xfrm>
            <a:off x="1042988" y="333375"/>
            <a:ext cx="1081087" cy="728663"/>
            <a:chOff x="5076056" y="1830595"/>
            <a:chExt cx="883656" cy="584775"/>
          </a:xfrm>
        </p:grpSpPr>
        <p:pic>
          <p:nvPicPr>
            <p:cNvPr id="13326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844824"/>
              <a:ext cx="76200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Box 19"/>
            <p:cNvSpPr txBox="1">
              <a:spLocks noChangeArrowheads="1"/>
            </p:cNvSpPr>
            <p:nvPr/>
          </p:nvSpPr>
          <p:spPr bwMode="auto">
            <a:xfrm>
              <a:off x="5311640" y="1830595"/>
              <a:ext cx="6480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矩形 18"/>
          <p:cNvSpPr>
            <a:spLocks noChangeArrowheads="1"/>
          </p:cNvSpPr>
          <p:nvPr/>
        </p:nvSpPr>
        <p:spPr bwMode="auto">
          <a:xfrm>
            <a:off x="900113" y="1052513"/>
            <a:ext cx="78279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）用字母表示出正方形的面积和周长。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03350" y="1844675"/>
            <a:ext cx="1439863" cy="136842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71775" y="2133600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a</a:t>
            </a:r>
            <a:endParaRPr lang="zh-CN" altLang="en-US" sz="3200" b="1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35150" y="3141663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a</a:t>
            </a:r>
            <a:endParaRPr lang="zh-CN" altLang="en-US" sz="3200" b="1"/>
          </a:p>
        </p:txBody>
      </p:sp>
      <p:pic>
        <p:nvPicPr>
          <p:cNvPr id="26" name="Picture 15" descr="男天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圆角矩形标注 26"/>
          <p:cNvSpPr>
            <a:spLocks noChangeArrowheads="1"/>
          </p:cNvSpPr>
          <p:nvPr/>
        </p:nvSpPr>
        <p:spPr bwMode="auto">
          <a:xfrm>
            <a:off x="3924300" y="1844675"/>
            <a:ext cx="2447925" cy="863600"/>
          </a:xfrm>
          <a:prstGeom prst="wedgeRoundRectCallout">
            <a:avLst>
              <a:gd name="adj1" fmla="val 61394"/>
              <a:gd name="adj2" fmla="val 2788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用</a:t>
            </a:r>
            <a:r>
              <a:rPr lang="en-US" altLang="zh-CN" sz="2400" b="1">
                <a:solidFill>
                  <a:srgbClr val="FF0000"/>
                </a:solidFill>
              </a:rPr>
              <a:t>S</a:t>
            </a:r>
            <a:r>
              <a:rPr lang="zh-CN" altLang="en-US" sz="2400" b="1">
                <a:solidFill>
                  <a:srgbClr val="FF0000"/>
                </a:solidFill>
              </a:rPr>
              <a:t>表示面积，</a:t>
            </a:r>
            <a:endParaRPr lang="en-US" altLang="zh-CN" sz="2400" b="1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用</a:t>
            </a:r>
            <a:r>
              <a:rPr lang="en-US" altLang="zh-CN" sz="2400" b="1">
                <a:solidFill>
                  <a:srgbClr val="FF0000"/>
                </a:solidFill>
              </a:rPr>
              <a:t>C</a:t>
            </a:r>
            <a:r>
              <a:rPr lang="zh-CN" altLang="en-US" sz="2400" b="1">
                <a:solidFill>
                  <a:srgbClr val="FF0000"/>
                </a:solidFill>
              </a:rPr>
              <a:t>表示周长。</a:t>
            </a:r>
          </a:p>
        </p:txBody>
      </p:sp>
      <p:sp>
        <p:nvSpPr>
          <p:cNvPr id="28" name="矩形 18"/>
          <p:cNvSpPr>
            <a:spLocks noChangeArrowheads="1"/>
          </p:cNvSpPr>
          <p:nvPr/>
        </p:nvSpPr>
        <p:spPr bwMode="auto">
          <a:xfrm>
            <a:off x="1450975" y="4581525"/>
            <a:ext cx="1549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0000"/>
                </a:solidFill>
              </a:rPr>
              <a:t>S= a²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268538" y="4652963"/>
            <a:ext cx="863600" cy="72072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cxnSp>
        <p:nvCxnSpPr>
          <p:cNvPr id="32" name="直接箭头连接符 31"/>
          <p:cNvCxnSpPr>
            <a:cxnSpLocks noChangeShapeType="1"/>
          </p:cNvCxnSpPr>
          <p:nvPr/>
        </p:nvCxnSpPr>
        <p:spPr bwMode="auto">
          <a:xfrm>
            <a:off x="3203575" y="5013325"/>
            <a:ext cx="720725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矩形 18"/>
          <p:cNvSpPr>
            <a:spLocks noChangeArrowheads="1"/>
          </p:cNvSpPr>
          <p:nvPr/>
        </p:nvSpPr>
        <p:spPr bwMode="auto">
          <a:xfrm>
            <a:off x="3924300" y="4724400"/>
            <a:ext cx="34813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读作：</a:t>
            </a: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的平方。</a:t>
            </a:r>
            <a:endParaRPr lang="en-US" altLang="zh-CN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表示：</a:t>
            </a: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相乘。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21" grpId="0"/>
      <p:bldP spid="22" grpId="0" animBg="1"/>
      <p:bldP spid="23" grpId="0"/>
      <p:bldP spid="25" grpId="0"/>
      <p:bldP spid="27" grpId="0" animBg="1"/>
      <p:bldP spid="28" grpId="0"/>
      <p:bldP spid="30" grpId="0" animBg="1"/>
      <p:bldP spid="30" grpId="1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8"/>
          <p:cNvSpPr>
            <a:spLocks noChangeArrowheads="1"/>
          </p:cNvSpPr>
          <p:nvPr/>
        </p:nvSpPr>
        <p:spPr bwMode="auto">
          <a:xfrm>
            <a:off x="1403350" y="3716338"/>
            <a:ext cx="171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C= a</a:t>
            </a:r>
            <a:r>
              <a:rPr lang="en-US" altLang="zh-CN" sz="4400" b="1" i="1" baseline="24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39" name="组合 17"/>
          <p:cNvGrpSpPr>
            <a:grpSpLocks/>
          </p:cNvGrpSpPr>
          <p:nvPr/>
        </p:nvGrpSpPr>
        <p:grpSpPr bwMode="auto">
          <a:xfrm>
            <a:off x="1042988" y="333375"/>
            <a:ext cx="1081087" cy="728663"/>
            <a:chOff x="5076056" y="1830595"/>
            <a:chExt cx="883656" cy="584775"/>
          </a:xfrm>
        </p:grpSpPr>
        <p:pic>
          <p:nvPicPr>
            <p:cNvPr id="14350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844824"/>
              <a:ext cx="76200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TextBox 19"/>
            <p:cNvSpPr txBox="1">
              <a:spLocks noChangeArrowheads="1"/>
            </p:cNvSpPr>
            <p:nvPr/>
          </p:nvSpPr>
          <p:spPr bwMode="auto">
            <a:xfrm>
              <a:off x="5311640" y="1830595"/>
              <a:ext cx="6480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340" name="矩形 18"/>
          <p:cNvSpPr>
            <a:spLocks noChangeArrowheads="1"/>
          </p:cNvSpPr>
          <p:nvPr/>
        </p:nvSpPr>
        <p:spPr bwMode="auto">
          <a:xfrm>
            <a:off x="900113" y="1052513"/>
            <a:ext cx="78279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）用字母表示出正方形的面积和周长。</a:t>
            </a:r>
          </a:p>
        </p:txBody>
      </p: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1403350" y="1844675"/>
            <a:ext cx="1439863" cy="136842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4342" name="TextBox 22"/>
          <p:cNvSpPr txBox="1">
            <a:spLocks noChangeArrowheads="1"/>
          </p:cNvSpPr>
          <p:nvPr/>
        </p:nvSpPr>
        <p:spPr bwMode="auto">
          <a:xfrm>
            <a:off x="2771775" y="2133600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a</a:t>
            </a:r>
            <a:endParaRPr lang="zh-CN" altLang="en-US" sz="3200" b="1"/>
          </a:p>
        </p:txBody>
      </p:sp>
      <p:sp>
        <p:nvSpPr>
          <p:cNvPr id="14343" name="TextBox 24"/>
          <p:cNvSpPr txBox="1">
            <a:spLocks noChangeArrowheads="1"/>
          </p:cNvSpPr>
          <p:nvPr/>
        </p:nvSpPr>
        <p:spPr bwMode="auto">
          <a:xfrm>
            <a:off x="1835150" y="3141663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a</a:t>
            </a:r>
            <a:endParaRPr lang="zh-CN" altLang="en-US" sz="3200" b="1"/>
          </a:p>
        </p:txBody>
      </p:sp>
      <p:pic>
        <p:nvPicPr>
          <p:cNvPr id="14344" name="Picture 15" descr="男天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圆角矩形标注 26"/>
          <p:cNvSpPr>
            <a:spLocks noChangeArrowheads="1"/>
          </p:cNvSpPr>
          <p:nvPr/>
        </p:nvSpPr>
        <p:spPr bwMode="auto">
          <a:xfrm>
            <a:off x="3924300" y="1844675"/>
            <a:ext cx="2447925" cy="863600"/>
          </a:xfrm>
          <a:prstGeom prst="wedgeRoundRectCallout">
            <a:avLst>
              <a:gd name="adj1" fmla="val 61394"/>
              <a:gd name="adj2" fmla="val 2788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用</a:t>
            </a:r>
            <a:r>
              <a:rPr lang="en-US" altLang="zh-CN" sz="2400" b="1">
                <a:solidFill>
                  <a:srgbClr val="FF0000"/>
                </a:solidFill>
              </a:rPr>
              <a:t>S</a:t>
            </a:r>
            <a:r>
              <a:rPr lang="zh-CN" altLang="en-US" sz="2400" b="1">
                <a:solidFill>
                  <a:srgbClr val="FF0000"/>
                </a:solidFill>
              </a:rPr>
              <a:t>表示面积，</a:t>
            </a:r>
            <a:endParaRPr lang="en-US" altLang="zh-CN" sz="2400" b="1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用</a:t>
            </a:r>
            <a:r>
              <a:rPr lang="en-US" altLang="zh-CN" sz="2400" b="1">
                <a:solidFill>
                  <a:srgbClr val="FF0000"/>
                </a:solidFill>
              </a:rPr>
              <a:t>C</a:t>
            </a:r>
            <a:r>
              <a:rPr lang="zh-CN" altLang="en-US" sz="2400" b="1">
                <a:solidFill>
                  <a:srgbClr val="FF0000"/>
                </a:solidFill>
              </a:rPr>
              <a:t>表示周长。</a:t>
            </a:r>
          </a:p>
        </p:txBody>
      </p:sp>
      <p:sp>
        <p:nvSpPr>
          <p:cNvPr id="28" name="矩形 18"/>
          <p:cNvSpPr>
            <a:spLocks noChangeArrowheads="1"/>
          </p:cNvSpPr>
          <p:nvPr/>
        </p:nvSpPr>
        <p:spPr bwMode="auto">
          <a:xfrm>
            <a:off x="1450975" y="4581525"/>
            <a:ext cx="1619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C= 4a</a:t>
            </a:r>
            <a:endParaRPr lang="zh-CN" altLang="en-US" sz="4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268538" y="4652963"/>
            <a:ext cx="863600" cy="72072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cxnSp>
        <p:nvCxnSpPr>
          <p:cNvPr id="32" name="直接箭头连接符 31"/>
          <p:cNvCxnSpPr>
            <a:cxnSpLocks noChangeShapeType="1"/>
          </p:cNvCxnSpPr>
          <p:nvPr/>
        </p:nvCxnSpPr>
        <p:spPr bwMode="auto">
          <a:xfrm>
            <a:off x="3203575" y="5013325"/>
            <a:ext cx="720725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矩形 18"/>
          <p:cNvSpPr>
            <a:spLocks noChangeArrowheads="1"/>
          </p:cNvSpPr>
          <p:nvPr/>
        </p:nvSpPr>
        <p:spPr bwMode="auto">
          <a:xfrm>
            <a:off x="3924300" y="4724400"/>
            <a:ext cx="34813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读作：</a:t>
            </a: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乘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表示：</a:t>
            </a: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相加。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28" grpId="0"/>
      <p:bldP spid="30" grpId="0" animBg="1"/>
      <p:bldP spid="30" grpId="1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331913" y="692150"/>
            <a:ext cx="5040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计算下面正方形的面积。</a:t>
            </a:r>
          </a:p>
        </p:txBody>
      </p:sp>
      <p:grpSp>
        <p:nvGrpSpPr>
          <p:cNvPr id="2" name="组合 40"/>
          <p:cNvGrpSpPr>
            <a:grpSpLocks/>
          </p:cNvGrpSpPr>
          <p:nvPr/>
        </p:nvGrpSpPr>
        <p:grpSpPr bwMode="auto">
          <a:xfrm>
            <a:off x="1619250" y="1773238"/>
            <a:ext cx="1758950" cy="1685925"/>
            <a:chOff x="1619672" y="1772816"/>
            <a:chExt cx="1757809" cy="1685801"/>
          </a:xfrm>
        </p:grpSpPr>
        <p:sp>
          <p:nvSpPr>
            <p:cNvPr id="15377" name="矩形 36"/>
            <p:cNvSpPr>
              <a:spLocks noChangeArrowheads="1"/>
            </p:cNvSpPr>
            <p:nvPr/>
          </p:nvSpPr>
          <p:spPr bwMode="auto">
            <a:xfrm>
              <a:off x="1619672" y="1772816"/>
              <a:ext cx="1368152" cy="1296144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5378" name="TextBox 38"/>
            <p:cNvSpPr txBox="1">
              <a:spLocks noChangeArrowheads="1"/>
            </p:cNvSpPr>
            <p:nvPr/>
          </p:nvSpPr>
          <p:spPr bwMode="auto">
            <a:xfrm>
              <a:off x="1907704" y="2996952"/>
              <a:ext cx="11521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/>
                <a:t>6cm</a:t>
              </a:r>
              <a:endParaRPr lang="zh-CN" altLang="en-US" sz="2400" b="1"/>
            </a:p>
          </p:txBody>
        </p:sp>
        <p:sp>
          <p:nvSpPr>
            <p:cNvPr id="15379" name="TextBox 39"/>
            <p:cNvSpPr txBox="1">
              <a:spLocks noChangeArrowheads="1"/>
            </p:cNvSpPr>
            <p:nvPr/>
          </p:nvSpPr>
          <p:spPr bwMode="auto">
            <a:xfrm rot="-5400000">
              <a:off x="2707197" y="2197459"/>
              <a:ext cx="8789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/>
                <a:t>6cm</a:t>
              </a:r>
              <a:endParaRPr lang="zh-CN" altLang="en-US" sz="2400" b="1"/>
            </a:p>
          </p:txBody>
        </p:sp>
      </p:grpSp>
      <p:pic>
        <p:nvPicPr>
          <p:cNvPr id="42" name="Picture 2" descr="C:\Users\Administrator\AppData\Roaming\Tencent\Users\619843129\QQ\WinTemp\RichOle\L}%UZAD0UZK_VM_X9(N[E@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DD5FA"/>
              </a:clrFrom>
              <a:clrTo>
                <a:srgbClr val="9DD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1295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圆角矩形标注 42"/>
          <p:cNvSpPr>
            <a:spLocks noChangeArrowheads="1"/>
          </p:cNvSpPr>
          <p:nvPr/>
        </p:nvSpPr>
        <p:spPr bwMode="auto">
          <a:xfrm>
            <a:off x="6659563" y="981075"/>
            <a:ext cx="1152525" cy="863600"/>
          </a:xfrm>
          <a:prstGeom prst="wedgeRoundRectCallout">
            <a:avLst>
              <a:gd name="adj1" fmla="val -65241"/>
              <a:gd name="adj2" fmla="val 6375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a=6</a:t>
            </a:r>
            <a:endParaRPr lang="zh-CN" alt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矩形 18"/>
          <p:cNvSpPr>
            <a:spLocks noChangeArrowheads="1"/>
          </p:cNvSpPr>
          <p:nvPr/>
        </p:nvSpPr>
        <p:spPr bwMode="auto">
          <a:xfrm>
            <a:off x="1616075" y="3429000"/>
            <a:ext cx="1187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 a²</a:t>
            </a:r>
            <a:endParaRPr lang="zh-CN" alt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矩形 18"/>
          <p:cNvSpPr>
            <a:spLocks noChangeArrowheads="1"/>
          </p:cNvSpPr>
          <p:nvPr/>
        </p:nvSpPr>
        <p:spPr bwMode="auto">
          <a:xfrm>
            <a:off x="1922463" y="4076700"/>
            <a:ext cx="1558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= 6×6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48" name="矩形 18"/>
          <p:cNvSpPr>
            <a:spLocks noChangeArrowheads="1"/>
          </p:cNvSpPr>
          <p:nvPr/>
        </p:nvSpPr>
        <p:spPr bwMode="auto">
          <a:xfrm>
            <a:off x="1908175" y="4727575"/>
            <a:ext cx="109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= 36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49" name="矩形 18"/>
          <p:cNvSpPr>
            <a:spLocks noChangeArrowheads="1"/>
          </p:cNvSpPr>
          <p:nvPr/>
        </p:nvSpPr>
        <p:spPr bwMode="auto">
          <a:xfrm>
            <a:off x="2916238" y="4724400"/>
            <a:ext cx="1931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（</a:t>
            </a:r>
            <a:r>
              <a:rPr lang="en-US" altLang="zh-CN" sz="3600" b="1">
                <a:solidFill>
                  <a:srgbClr val="FF0000"/>
                </a:solidFill>
              </a:rPr>
              <a:t>cm²</a:t>
            </a:r>
            <a:r>
              <a:rPr lang="zh-CN" altLang="en-US" sz="36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50" name="矩形 18"/>
          <p:cNvSpPr>
            <a:spLocks noChangeArrowheads="1"/>
          </p:cNvSpPr>
          <p:nvPr/>
        </p:nvSpPr>
        <p:spPr bwMode="auto">
          <a:xfrm>
            <a:off x="5364163" y="3500438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C= 4a</a:t>
            </a:r>
            <a:endParaRPr lang="zh-CN" alt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矩形 18"/>
          <p:cNvSpPr>
            <a:spLocks noChangeArrowheads="1"/>
          </p:cNvSpPr>
          <p:nvPr/>
        </p:nvSpPr>
        <p:spPr bwMode="auto">
          <a:xfrm>
            <a:off x="5672138" y="4149725"/>
            <a:ext cx="1558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= 4×6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52" name="矩形 18"/>
          <p:cNvSpPr>
            <a:spLocks noChangeArrowheads="1"/>
          </p:cNvSpPr>
          <p:nvPr/>
        </p:nvSpPr>
        <p:spPr bwMode="auto">
          <a:xfrm>
            <a:off x="5656263" y="4799013"/>
            <a:ext cx="109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= 24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53" name="矩形 18"/>
          <p:cNvSpPr>
            <a:spLocks noChangeArrowheads="1"/>
          </p:cNvSpPr>
          <p:nvPr/>
        </p:nvSpPr>
        <p:spPr bwMode="auto">
          <a:xfrm>
            <a:off x="6664325" y="4797425"/>
            <a:ext cx="177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（</a:t>
            </a:r>
            <a:r>
              <a:rPr lang="en-US" altLang="zh-CN" sz="3600" b="1">
                <a:solidFill>
                  <a:srgbClr val="FF0000"/>
                </a:solidFill>
              </a:rPr>
              <a:t>cm</a:t>
            </a:r>
            <a:r>
              <a:rPr lang="zh-CN" altLang="en-US" sz="3600" b="1">
                <a:solidFill>
                  <a:srgbClr val="FF0000"/>
                </a:solidFill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 rot="504526">
            <a:off x="6346825" y="600075"/>
            <a:ext cx="2411413" cy="1008063"/>
            <a:chOff x="0" y="0"/>
            <a:chExt cx="1633" cy="635"/>
          </a:xfrm>
        </p:grpSpPr>
        <p:pic>
          <p:nvPicPr>
            <p:cNvPr id="16395" name="Picture 3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sz="3200" b="1">
                  <a:solidFill>
                    <a:srgbClr val="FF0000"/>
                  </a:solidFill>
                  <a:ea typeface="黑体" pitchFamily="49" charset="-122"/>
                </a:rPr>
                <a:t>随堂练习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00563" y="4572000"/>
            <a:ext cx="4248150" cy="1555750"/>
            <a:chOff x="884" y="1933"/>
            <a:chExt cx="3012" cy="980"/>
          </a:xfrm>
        </p:grpSpPr>
        <p:pic>
          <p:nvPicPr>
            <p:cNvPr id="16393" name="Picture 15" descr="男天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933"/>
              <a:ext cx="127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AutoShape 27"/>
            <p:cNvSpPr>
              <a:spLocks noChangeArrowheads="1"/>
            </p:cNvSpPr>
            <p:nvPr/>
          </p:nvSpPr>
          <p:spPr bwMode="auto">
            <a:xfrm>
              <a:off x="884" y="1933"/>
              <a:ext cx="1451" cy="499"/>
            </a:xfrm>
            <a:prstGeom prst="wedgeRoundRectCallout">
              <a:avLst>
                <a:gd name="adj1" fmla="val 68606"/>
                <a:gd name="adj2" fmla="val 622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要认真呦。</a:t>
              </a:r>
              <a:endParaRPr lang="en-US" altLang="zh-CN" sz="2800" b="1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000100" y="500042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8688" y="1857375"/>
            <a:ext cx="73580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自主完成课本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56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页第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题。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组长对照答案快速批改组员作业。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组长汇报小组答题情况。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468313" y="1392238"/>
            <a:ext cx="71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4.</a:t>
            </a:r>
            <a:endParaRPr lang="zh-CN" altLang="en-US" sz="2800" b="1"/>
          </a:p>
        </p:txBody>
      </p:sp>
      <p:pic>
        <p:nvPicPr>
          <p:cNvPr id="18493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341438"/>
            <a:ext cx="4176712" cy="2592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6" name="圆角矩形标注 75"/>
          <p:cNvSpPr/>
          <p:nvPr/>
        </p:nvSpPr>
        <p:spPr bwMode="auto">
          <a:xfrm>
            <a:off x="1043608" y="1556792"/>
            <a:ext cx="2880320" cy="1440160"/>
          </a:xfrm>
          <a:prstGeom prst="wedgeRoundRectCallout">
            <a:avLst>
              <a:gd name="adj1" fmla="val 58061"/>
              <a:gd name="adj2" fmla="val -768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昨天卖出</a:t>
            </a:r>
            <a:r>
              <a:rPr lang="en-US" altLang="zh-CN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48</a:t>
            </a: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个足球，今天比昨天多卖出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zh-CN" altLang="en-US" sz="2800" b="1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78" name="标题 3"/>
          <p:cNvSpPr txBox="1">
            <a:spLocks/>
          </p:cNvSpPr>
          <p:nvPr/>
        </p:nvSpPr>
        <p:spPr bwMode="auto">
          <a:xfrm>
            <a:off x="827088" y="3933825"/>
            <a:ext cx="69119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（</a:t>
            </a: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）今天卖出足球（        ）个。</a:t>
            </a:r>
          </a:p>
        </p:txBody>
      </p:sp>
      <p:sp>
        <p:nvSpPr>
          <p:cNvPr id="79" name="标题 3"/>
          <p:cNvSpPr txBox="1">
            <a:spLocks/>
          </p:cNvSpPr>
          <p:nvPr/>
        </p:nvSpPr>
        <p:spPr bwMode="auto">
          <a:xfrm>
            <a:off x="827088" y="4724400"/>
            <a:ext cx="7848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（</a:t>
            </a: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2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）当</a:t>
            </a:r>
            <a:r>
              <a:rPr lang="en-US" altLang="zh-CN" sz="3200" b="1" i="1" kern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=10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时，今天卖出（    ）个。</a:t>
            </a:r>
          </a:p>
        </p:txBody>
      </p:sp>
      <p:sp>
        <p:nvSpPr>
          <p:cNvPr id="80" name="标题 3"/>
          <p:cNvSpPr txBox="1">
            <a:spLocks/>
          </p:cNvSpPr>
          <p:nvPr/>
        </p:nvSpPr>
        <p:spPr bwMode="auto">
          <a:xfrm>
            <a:off x="827088" y="5516563"/>
            <a:ext cx="7848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（</a:t>
            </a: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3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）当</a:t>
            </a:r>
            <a:r>
              <a:rPr lang="en-US" altLang="zh-CN" sz="3200" b="1" i="1" kern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=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（    ）时，今天卖出</a:t>
            </a:r>
            <a:r>
              <a:rPr lang="en-US" altLang="zh-CN" sz="3200" b="1" kern="0" dirty="0">
                <a:latin typeface="楷体" pitchFamily="49" charset="-122"/>
                <a:ea typeface="楷体" pitchFamily="49" charset="-122"/>
                <a:cs typeface="+mj-cs"/>
              </a:rPr>
              <a:t>60</a:t>
            </a:r>
            <a:r>
              <a:rPr lang="zh-CN" altLang="en-US" sz="3200" b="1" kern="0" dirty="0">
                <a:latin typeface="楷体" pitchFamily="49" charset="-122"/>
                <a:ea typeface="楷体" pitchFamily="49" charset="-122"/>
                <a:cs typeface="+mj-cs"/>
              </a:rPr>
              <a:t>个。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859338" y="4005263"/>
            <a:ext cx="144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48</a:t>
            </a:r>
            <a:r>
              <a:rPr lang="zh-CN" altLang="en-US" sz="3200" b="1">
                <a:solidFill>
                  <a:srgbClr val="FF0000"/>
                </a:solidFill>
              </a:rPr>
              <a:t>＋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122988" y="4829175"/>
            <a:ext cx="792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58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203575" y="5589588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12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1187450" y="620713"/>
            <a:ext cx="7056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7.</a:t>
            </a:r>
            <a:r>
              <a:rPr lang="zh-CN" altLang="en-US" sz="3200" b="1"/>
              <a:t>根据运算定律在          里填上适当的</a:t>
            </a:r>
            <a:endParaRPr lang="en-US" altLang="zh-CN" sz="3200" b="1"/>
          </a:p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   </a:t>
            </a:r>
            <a:r>
              <a:rPr lang="zh-CN" altLang="en-US" sz="3200" b="1"/>
              <a:t>数或字母。</a:t>
            </a:r>
          </a:p>
        </p:txBody>
      </p:sp>
      <p:sp>
        <p:nvSpPr>
          <p:cNvPr id="18435" name="矩形 88"/>
          <p:cNvSpPr>
            <a:spLocks noChangeArrowheads="1"/>
          </p:cNvSpPr>
          <p:nvPr/>
        </p:nvSpPr>
        <p:spPr bwMode="auto">
          <a:xfrm>
            <a:off x="4572000" y="692150"/>
            <a:ext cx="1008063" cy="5048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1547813" y="2124075"/>
            <a:ext cx="705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0" b="1" dirty="0">
                <a:latin typeface="+mj-lt"/>
                <a:cs typeface="Times New Roman" pitchFamily="18" charset="0"/>
              </a:rPr>
              <a:t>+2+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3200" b="1" dirty="0">
                <a:latin typeface="+mj-lt"/>
                <a:cs typeface="Times New Roman" pitchFamily="18" charset="0"/>
              </a:rPr>
              <a:t>=(           +          ) +</a:t>
            </a:r>
            <a:endParaRPr lang="zh-CN" alt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18437" name="矩形 92"/>
          <p:cNvSpPr>
            <a:spLocks noChangeArrowheads="1"/>
          </p:cNvSpPr>
          <p:nvPr/>
        </p:nvSpPr>
        <p:spPr bwMode="auto">
          <a:xfrm>
            <a:off x="3203575" y="2205038"/>
            <a:ext cx="1008063" cy="50323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8438" name="矩形 93"/>
          <p:cNvSpPr>
            <a:spLocks noChangeArrowheads="1"/>
          </p:cNvSpPr>
          <p:nvPr/>
        </p:nvSpPr>
        <p:spPr bwMode="auto">
          <a:xfrm>
            <a:off x="4716463" y="2205038"/>
            <a:ext cx="1008062" cy="50323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8439" name="矩形 94"/>
          <p:cNvSpPr>
            <a:spLocks noChangeArrowheads="1"/>
          </p:cNvSpPr>
          <p:nvPr/>
        </p:nvSpPr>
        <p:spPr bwMode="auto">
          <a:xfrm>
            <a:off x="6372225" y="2205038"/>
            <a:ext cx="1008063" cy="50323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00" name="Text Box 11"/>
          <p:cNvSpPr txBox="1">
            <a:spLocks noChangeArrowheads="1"/>
          </p:cNvSpPr>
          <p:nvPr/>
        </p:nvSpPr>
        <p:spPr bwMode="auto">
          <a:xfrm>
            <a:off x="1547813" y="3213100"/>
            <a:ext cx="6911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0" b="1" dirty="0">
                <a:cs typeface="Times New Roman" pitchFamily="18" charset="0"/>
              </a:rPr>
              <a:t> ▪ 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3200" b="1" dirty="0">
                <a:cs typeface="Times New Roman" pitchFamily="18" charset="0"/>
              </a:rPr>
              <a:t> ▪ </a:t>
            </a:r>
            <a:r>
              <a:rPr lang="en-US" altLang="zh-CN" sz="3200" b="1" dirty="0">
                <a:latin typeface="+mj-lt"/>
                <a:cs typeface="Times New Roman" pitchFamily="18" charset="0"/>
              </a:rPr>
              <a:t>4=          </a:t>
            </a:r>
            <a:r>
              <a:rPr lang="en-US" altLang="zh-CN" sz="3200" b="1" dirty="0">
                <a:cs typeface="Times New Roman" pitchFamily="18" charset="0"/>
              </a:rPr>
              <a:t>▪</a:t>
            </a:r>
            <a:r>
              <a:rPr lang="en-US" altLang="zh-CN" sz="3200" b="1" dirty="0">
                <a:latin typeface="+mj-lt"/>
                <a:cs typeface="Times New Roman" pitchFamily="18" charset="0"/>
              </a:rPr>
              <a:t>(           </a:t>
            </a:r>
            <a:r>
              <a:rPr lang="en-US" altLang="zh-CN" sz="3200" b="1" dirty="0">
                <a:cs typeface="Times New Roman" pitchFamily="18" charset="0"/>
              </a:rPr>
              <a:t>▪</a:t>
            </a:r>
            <a:r>
              <a:rPr lang="en-US" altLang="zh-CN" sz="3200" b="1" dirty="0">
                <a:latin typeface="+mj-lt"/>
                <a:cs typeface="Times New Roman" pitchFamily="18" charset="0"/>
              </a:rPr>
              <a:t>            ) </a:t>
            </a:r>
            <a:endParaRPr lang="zh-CN" alt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18441" name="矩形 101"/>
          <p:cNvSpPr>
            <a:spLocks noChangeArrowheads="1"/>
          </p:cNvSpPr>
          <p:nvPr/>
        </p:nvSpPr>
        <p:spPr bwMode="auto">
          <a:xfrm>
            <a:off x="3419475" y="3294063"/>
            <a:ext cx="1008063" cy="50323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8442" name="矩形 102"/>
          <p:cNvSpPr>
            <a:spLocks noChangeArrowheads="1"/>
          </p:cNvSpPr>
          <p:nvPr/>
        </p:nvSpPr>
        <p:spPr bwMode="auto">
          <a:xfrm>
            <a:off x="5003800" y="3294063"/>
            <a:ext cx="1008063" cy="50323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8443" name="矩形 104"/>
          <p:cNvSpPr>
            <a:spLocks noChangeArrowheads="1"/>
          </p:cNvSpPr>
          <p:nvPr/>
        </p:nvSpPr>
        <p:spPr bwMode="auto">
          <a:xfrm>
            <a:off x="6443663" y="3294063"/>
            <a:ext cx="1008062" cy="50323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06" name="Text Box 11"/>
          <p:cNvSpPr txBox="1">
            <a:spLocks noChangeArrowheads="1"/>
          </p:cNvSpPr>
          <p:nvPr/>
        </p:nvSpPr>
        <p:spPr bwMode="auto">
          <a:xfrm>
            <a:off x="1547813" y="4221163"/>
            <a:ext cx="6911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en-US" altLang="zh-CN" sz="3200" b="1" dirty="0">
                <a:latin typeface="+mj-lt"/>
                <a:cs typeface="Times New Roman" pitchFamily="18" charset="0"/>
              </a:rPr>
              <a:t>3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 dirty="0">
                <a:latin typeface="+mj-lt"/>
                <a:cs typeface="Times New Roman" pitchFamily="18" charset="0"/>
              </a:rPr>
              <a:t>+5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 dirty="0">
                <a:latin typeface="+mj-lt"/>
                <a:cs typeface="Times New Roman" pitchFamily="18" charset="0"/>
              </a:rPr>
              <a:t>= (           </a:t>
            </a:r>
            <a:r>
              <a:rPr lang="en-US" altLang="zh-CN" sz="3200" b="1" dirty="0">
                <a:cs typeface="Times New Roman" pitchFamily="18" charset="0"/>
              </a:rPr>
              <a:t>+</a:t>
            </a:r>
            <a:r>
              <a:rPr lang="en-US" altLang="zh-CN" sz="3200" b="1" dirty="0">
                <a:latin typeface="+mj-lt"/>
                <a:cs typeface="Times New Roman" pitchFamily="18" charset="0"/>
              </a:rPr>
              <a:t>           )</a:t>
            </a:r>
            <a:r>
              <a:rPr lang="en-US" altLang="zh-CN" sz="3200" b="1" dirty="0">
                <a:cs typeface="Times New Roman" pitchFamily="18" charset="0"/>
              </a:rPr>
              <a:t> ▪</a:t>
            </a:r>
            <a:r>
              <a:rPr lang="en-US" altLang="zh-CN" sz="3200" b="1" dirty="0">
                <a:latin typeface="+mj-lt"/>
                <a:cs typeface="Times New Roman" pitchFamily="18" charset="0"/>
              </a:rPr>
              <a:t> </a:t>
            </a:r>
            <a:endParaRPr lang="zh-CN" alt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18445" name="矩形 106"/>
          <p:cNvSpPr>
            <a:spLocks noChangeArrowheads="1"/>
          </p:cNvSpPr>
          <p:nvPr/>
        </p:nvSpPr>
        <p:spPr bwMode="auto">
          <a:xfrm>
            <a:off x="3276600" y="4302125"/>
            <a:ext cx="1008063" cy="50323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8446" name="矩形 107"/>
          <p:cNvSpPr>
            <a:spLocks noChangeArrowheads="1"/>
          </p:cNvSpPr>
          <p:nvPr/>
        </p:nvSpPr>
        <p:spPr bwMode="auto">
          <a:xfrm>
            <a:off x="4787900" y="4302125"/>
            <a:ext cx="1008063" cy="50323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8447" name="矩形 108"/>
          <p:cNvSpPr>
            <a:spLocks noChangeArrowheads="1"/>
          </p:cNvSpPr>
          <p:nvPr/>
        </p:nvSpPr>
        <p:spPr bwMode="auto">
          <a:xfrm>
            <a:off x="6659563" y="4302125"/>
            <a:ext cx="1008062" cy="50323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10" name="Text Box 11"/>
          <p:cNvSpPr txBox="1">
            <a:spLocks noChangeArrowheads="1"/>
          </p:cNvSpPr>
          <p:nvPr/>
        </p:nvSpPr>
        <p:spPr bwMode="auto">
          <a:xfrm>
            <a:off x="1547813" y="5157788"/>
            <a:ext cx="6911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en-US" altLang="zh-CN" sz="3200" b="1" dirty="0">
                <a:latin typeface="+mj-lt"/>
                <a:cs typeface="Times New Roman" pitchFamily="18" charset="0"/>
              </a:rPr>
              <a:t>4×(</a:t>
            </a:r>
            <a:r>
              <a:rPr lang="en-US" altLang="zh-CN" sz="32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 dirty="0">
                <a:latin typeface="+mj-lt"/>
                <a:cs typeface="Times New Roman" pitchFamily="18" charset="0"/>
              </a:rPr>
              <a:t>+3)=         ×        </a:t>
            </a:r>
            <a:r>
              <a:rPr lang="en-US" altLang="zh-CN" sz="3200" b="1" dirty="0">
                <a:cs typeface="Times New Roman" pitchFamily="18" charset="0"/>
              </a:rPr>
              <a:t> +</a:t>
            </a:r>
            <a:r>
              <a:rPr lang="en-US" altLang="zh-CN" sz="3200" b="1" dirty="0">
                <a:latin typeface="+mj-lt"/>
                <a:cs typeface="Times New Roman" pitchFamily="18" charset="0"/>
              </a:rPr>
              <a:t>         × </a:t>
            </a:r>
            <a:endParaRPr lang="zh-CN" alt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18449" name="矩形 110"/>
          <p:cNvSpPr>
            <a:spLocks noChangeArrowheads="1"/>
          </p:cNvSpPr>
          <p:nvPr/>
        </p:nvSpPr>
        <p:spPr bwMode="auto">
          <a:xfrm>
            <a:off x="3492500" y="5237163"/>
            <a:ext cx="1008063" cy="5048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8450" name="矩形 111"/>
          <p:cNvSpPr>
            <a:spLocks noChangeArrowheads="1"/>
          </p:cNvSpPr>
          <p:nvPr/>
        </p:nvSpPr>
        <p:spPr bwMode="auto">
          <a:xfrm>
            <a:off x="4859338" y="5237163"/>
            <a:ext cx="1008062" cy="5048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8451" name="矩形 112"/>
          <p:cNvSpPr>
            <a:spLocks noChangeArrowheads="1"/>
          </p:cNvSpPr>
          <p:nvPr/>
        </p:nvSpPr>
        <p:spPr bwMode="auto">
          <a:xfrm>
            <a:off x="6156325" y="5237163"/>
            <a:ext cx="1008063" cy="5048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8452" name="矩形 113"/>
          <p:cNvSpPr>
            <a:spLocks noChangeArrowheads="1"/>
          </p:cNvSpPr>
          <p:nvPr/>
        </p:nvSpPr>
        <p:spPr bwMode="auto">
          <a:xfrm>
            <a:off x="7596188" y="5229225"/>
            <a:ext cx="1008062" cy="50323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3492500" y="2133600"/>
            <a:ext cx="57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5003800" y="2133600"/>
            <a:ext cx="57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2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6516688" y="2133600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3708400" y="3213100"/>
            <a:ext cx="57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5219700" y="3213100"/>
            <a:ext cx="57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6732588" y="3213100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4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3492500" y="4221163"/>
            <a:ext cx="57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3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5148263" y="4221163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5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6948488" y="4221163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3708400" y="5157788"/>
            <a:ext cx="57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4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6443663" y="5157788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4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7812088" y="5157788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3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5148263" y="5157788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827088" y="404813"/>
            <a:ext cx="817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10.</a:t>
            </a:r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）用字母表示出长方形的面积和周长。</a:t>
            </a:r>
          </a:p>
        </p:txBody>
      </p:sp>
      <p:sp>
        <p:nvSpPr>
          <p:cNvPr id="19459" name="矩形 46"/>
          <p:cNvSpPr>
            <a:spLocks noChangeArrowheads="1"/>
          </p:cNvSpPr>
          <p:nvPr/>
        </p:nvSpPr>
        <p:spPr bwMode="auto">
          <a:xfrm>
            <a:off x="1476375" y="1196975"/>
            <a:ext cx="2159000" cy="1008063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9460" name="TextBox 48"/>
          <p:cNvSpPr txBox="1">
            <a:spLocks noChangeArrowheads="1"/>
          </p:cNvSpPr>
          <p:nvPr/>
        </p:nvSpPr>
        <p:spPr bwMode="auto">
          <a:xfrm>
            <a:off x="3779838" y="1412875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Box 49"/>
          <p:cNvSpPr txBox="1">
            <a:spLocks noChangeArrowheads="1"/>
          </p:cNvSpPr>
          <p:nvPr/>
        </p:nvSpPr>
        <p:spPr bwMode="auto">
          <a:xfrm>
            <a:off x="2268538" y="2133600"/>
            <a:ext cx="431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Box 51"/>
          <p:cNvSpPr txBox="1">
            <a:spLocks noChangeArrowheads="1"/>
          </p:cNvSpPr>
          <p:nvPr/>
        </p:nvSpPr>
        <p:spPr bwMode="auto">
          <a:xfrm>
            <a:off x="4932363" y="1125538"/>
            <a:ext cx="86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latin typeface="Times New Roman" pitchFamily="18" charset="0"/>
                <a:cs typeface="Times New Roman" pitchFamily="18" charset="0"/>
              </a:rPr>
              <a:t>S=</a:t>
            </a:r>
            <a:endParaRPr lang="zh-CN" alt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716463" y="3933825"/>
            <a:ext cx="2879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latin typeface="Times New Roman" pitchFamily="18" charset="0"/>
                <a:cs typeface="Times New Roman" pitchFamily="18" charset="0"/>
              </a:rPr>
              <a:t>C=</a:t>
            </a:r>
            <a:r>
              <a:rPr lang="zh-CN" altLang="en-US" sz="2800" b="1" i="1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i="1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zh-CN" altLang="en-US" sz="2800" b="1" i="1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800" b="1" i="1">
                <a:latin typeface="Times New Roman" pitchFamily="18" charset="0"/>
                <a:cs typeface="Times New Roman" pitchFamily="18" charset="0"/>
              </a:rPr>
              <a:t>×2</a:t>
            </a:r>
            <a:endParaRPr lang="zh-CN" alt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464" name="直接连接符 54"/>
          <p:cNvCxnSpPr>
            <a:cxnSpLocks noChangeShapeType="1"/>
          </p:cNvCxnSpPr>
          <p:nvPr/>
        </p:nvCxnSpPr>
        <p:spPr bwMode="auto">
          <a:xfrm>
            <a:off x="5580063" y="1557338"/>
            <a:ext cx="208756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直接连接符 55"/>
          <p:cNvCxnSpPr>
            <a:cxnSpLocks noChangeShapeType="1"/>
          </p:cNvCxnSpPr>
          <p:nvPr/>
        </p:nvCxnSpPr>
        <p:spPr bwMode="auto">
          <a:xfrm>
            <a:off x="5580063" y="2205038"/>
            <a:ext cx="208756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795963" y="1052513"/>
            <a:ext cx="86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zh-CN" alt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435600" y="1700213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＋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×2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1403350" y="2565400"/>
            <a:ext cx="76327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）一个长方形的长是</a:t>
            </a:r>
            <a:r>
              <a:rPr lang="en-US" altLang="zh-CN" sz="3200" b="1"/>
              <a:t>8cm</a:t>
            </a:r>
            <a:r>
              <a:rPr lang="zh-CN" altLang="en-US" sz="3200" b="1"/>
              <a:t>，宽是</a:t>
            </a:r>
            <a:r>
              <a:rPr lang="en-US" altLang="zh-CN" sz="3200" b="1"/>
              <a:t>5cm</a:t>
            </a:r>
            <a:r>
              <a:rPr lang="zh-CN" altLang="en-US" sz="3200" b="1"/>
              <a:t>，</a:t>
            </a:r>
            <a:endParaRPr lang="en-US" altLang="zh-CN" sz="3200" b="1"/>
          </a:p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         </a:t>
            </a:r>
            <a:r>
              <a:rPr lang="zh-CN" altLang="en-US" sz="3200" b="1"/>
              <a:t>它的面积和周长是多少？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763713" y="3933825"/>
            <a:ext cx="1368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latin typeface="Times New Roman" pitchFamily="18" charset="0"/>
                <a:cs typeface="Times New Roman" pitchFamily="18" charset="0"/>
              </a:rPr>
              <a:t>S=ab</a:t>
            </a:r>
            <a:endParaRPr lang="zh-CN" alt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979613" y="4418013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=8×5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979613" y="4941888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=40</a:t>
            </a:r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cm²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003800" y="4418013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=</a:t>
            </a:r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8+5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  <a:r>
              <a:rPr lang="en-US" altLang="zh-CN" sz="2800" b="1">
                <a:solidFill>
                  <a:srgbClr val="FF0000"/>
                </a:solidFill>
              </a:rPr>
              <a:t>×2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003800" y="4941888"/>
            <a:ext cx="2592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=26</a:t>
            </a:r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cm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9474" name="TextBox 64"/>
          <p:cNvSpPr txBox="1">
            <a:spLocks noChangeArrowheads="1"/>
          </p:cNvSpPr>
          <p:nvPr/>
        </p:nvSpPr>
        <p:spPr bwMode="auto">
          <a:xfrm>
            <a:off x="4932363" y="1773238"/>
            <a:ext cx="86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latin typeface="Times New Roman" pitchFamily="18" charset="0"/>
                <a:cs typeface="Times New Roman" pitchFamily="18" charset="0"/>
              </a:rPr>
              <a:t>C=</a:t>
            </a:r>
            <a:endParaRPr lang="zh-CN" altLang="en-US" sz="28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8" grpId="0"/>
      <p:bldP spid="60" grpId="0"/>
      <p:bldP spid="61" grpId="0"/>
      <p:bldP spid="62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zh-CN" altLang="en-US" sz="900" i="1">
                <a:solidFill>
                  <a:srgbClr val="000000"/>
                </a:solidFill>
                <a:latin typeface="NEU-BZ-S92"/>
                <a:cs typeface="Times New Roman" pitchFamily="18" charset="0"/>
              </a:rPr>
              <a:t>　　</a:t>
            </a:r>
            <a:endParaRPr lang="zh-CN" altLang="en-US" sz="2800">
              <a:latin typeface="Calibri" pitchFamily="34" charset="0"/>
            </a:endParaRPr>
          </a:p>
        </p:txBody>
      </p:sp>
      <p:pic>
        <p:nvPicPr>
          <p:cNvPr id="8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7145337" cy="5200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5175"/>
            <a:ext cx="37607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16"/>
          <p:cNvGrpSpPr>
            <a:grpSpLocks/>
          </p:cNvGrpSpPr>
          <p:nvPr/>
        </p:nvGrpSpPr>
        <p:grpSpPr bwMode="auto">
          <a:xfrm>
            <a:off x="5867400" y="5980113"/>
            <a:ext cx="1684338" cy="877887"/>
            <a:chOff x="2699" y="3612"/>
            <a:chExt cx="1061" cy="553"/>
          </a:xfrm>
        </p:grpSpPr>
        <p:pic>
          <p:nvPicPr>
            <p:cNvPr id="20487" name="Picture 34">
              <a:hlinkClick r:id="" action="ppaction://hlinkshowjump?jump=firstslide"/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612"/>
              <a:ext cx="1043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20488" name="Text Box 18">
              <a:hlinkClick r:id="rId3" action="ppaction://hlinksldjump" highlightClick="1">
                <a:snd r:embed="rId7" name="suction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2744" y="3838"/>
              <a:ext cx="10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ea typeface="楷体_GB2312" pitchFamily="49" charset="-122"/>
                </a:rPr>
                <a:t>返回目录</a:t>
              </a:r>
              <a:endParaRPr lang="zh-CN" altLang="en-US" b="1">
                <a:ea typeface="楷体_GB2312" pitchFamily="49" charset="-122"/>
              </a:endParaRPr>
            </a:p>
          </p:txBody>
        </p:sp>
      </p:grpSp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 rot="504526">
            <a:off x="6346825" y="600075"/>
            <a:ext cx="2411413" cy="1008063"/>
            <a:chOff x="0" y="0"/>
            <a:chExt cx="1633" cy="635"/>
          </a:xfrm>
        </p:grpSpPr>
        <p:pic>
          <p:nvPicPr>
            <p:cNvPr id="21514" name="Picture 3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sz="3200" b="1">
                  <a:solidFill>
                    <a:srgbClr val="FF0000"/>
                  </a:solidFill>
                  <a:ea typeface="黑体" pitchFamily="49" charset="-122"/>
                </a:rPr>
                <a:t>作业布置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00563" y="4572000"/>
            <a:ext cx="4248150" cy="1555750"/>
            <a:chOff x="884" y="1933"/>
            <a:chExt cx="3012" cy="980"/>
          </a:xfrm>
        </p:grpSpPr>
        <p:pic>
          <p:nvPicPr>
            <p:cNvPr id="21512" name="Picture 15" descr="男天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933"/>
              <a:ext cx="127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AutoShape 27"/>
            <p:cNvSpPr>
              <a:spLocks noChangeArrowheads="1"/>
            </p:cNvSpPr>
            <p:nvPr/>
          </p:nvSpPr>
          <p:spPr bwMode="auto">
            <a:xfrm>
              <a:off x="884" y="1933"/>
              <a:ext cx="1451" cy="499"/>
            </a:xfrm>
            <a:prstGeom prst="wedgeRoundRectCallout">
              <a:avLst>
                <a:gd name="adj1" fmla="val 68606"/>
                <a:gd name="adj2" fmla="val 622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要认真呦。</a:t>
              </a:r>
              <a:endParaRPr lang="en-US" altLang="zh-CN" sz="2800" b="1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88" y="1857375"/>
            <a:ext cx="73580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自主完成课本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56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页第</a:t>
            </a: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5,6,8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题。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组长对照答案快速批改组员作业。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组员订正错题情况。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 idx="4294967295"/>
          </p:nvPr>
        </p:nvSpPr>
        <p:spPr>
          <a:xfrm>
            <a:off x="973138" y="908050"/>
            <a:ext cx="6767512" cy="1584325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  <a:defRPr/>
            </a:pPr>
            <a:r>
              <a:rPr lang="en-US" altLang="zh-CN" sz="3200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  <a:ea typeface="+mn-ea"/>
              </a:rPr>
              <a:t>5.</a:t>
            </a:r>
            <a:r>
              <a:rPr lang="zh-CN" altLang="en-US" sz="3200" b="1" dirty="0" smtClean="0">
                <a:solidFill>
                  <a:schemeClr val="tx1"/>
                </a:solidFill>
                <a:latin typeface="+mn-ea"/>
                <a:ea typeface="+mn-ea"/>
              </a:rPr>
              <a:t>省略乘号写出下面各式。</a:t>
            </a:r>
          </a:p>
        </p:txBody>
      </p:sp>
      <p:sp>
        <p:nvSpPr>
          <p:cNvPr id="75" name="标题 1"/>
          <p:cNvSpPr txBox="1">
            <a:spLocks/>
          </p:cNvSpPr>
          <p:nvPr/>
        </p:nvSpPr>
        <p:spPr bwMode="auto">
          <a:xfrm>
            <a:off x="1619250" y="2636838"/>
            <a:ext cx="1657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en-US" altLang="zh-CN" sz="4800" b="1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</a:t>
            </a:r>
            <a:r>
              <a:rPr lang="en-US" altLang="zh-CN" sz="4800" b="1" kern="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4800" b="1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</a:t>
            </a:r>
            <a:endParaRPr lang="zh-CN" altLang="en-US" sz="4800" b="1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6" name="标题 1"/>
          <p:cNvSpPr txBox="1">
            <a:spLocks/>
          </p:cNvSpPr>
          <p:nvPr/>
        </p:nvSpPr>
        <p:spPr bwMode="auto">
          <a:xfrm>
            <a:off x="5148263" y="2563813"/>
            <a:ext cx="16557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en-US" altLang="zh-CN" sz="4800" b="1" i="1" kern="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en-US" altLang="zh-CN" sz="4800" b="1" kern="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  <a:r>
              <a:rPr lang="en-US" altLang="zh-CN" sz="4800" b="1" i="1" kern="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endParaRPr lang="zh-CN" altLang="en-US" sz="4800" b="1" i="1" kern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7" name="标题 1"/>
          <p:cNvSpPr txBox="1">
            <a:spLocks/>
          </p:cNvSpPr>
          <p:nvPr/>
        </p:nvSpPr>
        <p:spPr bwMode="auto">
          <a:xfrm>
            <a:off x="1619250" y="4076700"/>
            <a:ext cx="1657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en-US" altLang="zh-CN" sz="4800" b="1" i="1" kern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4800" b="1" kern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×8</a:t>
            </a:r>
            <a:endParaRPr lang="zh-CN" altLang="en-US" sz="4800" b="1" kern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8" name="标题 1"/>
          <p:cNvSpPr txBox="1">
            <a:spLocks/>
          </p:cNvSpPr>
          <p:nvPr/>
        </p:nvSpPr>
        <p:spPr bwMode="auto">
          <a:xfrm>
            <a:off x="5148263" y="4149725"/>
            <a:ext cx="16557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en-US" altLang="zh-CN" sz="4800" b="1" i="1" kern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en-US" altLang="zh-CN" sz="4800" b="1" kern="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×1</a:t>
            </a:r>
            <a:endParaRPr lang="zh-CN" altLang="en-US" sz="4800" b="1" kern="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9" name="标题 1"/>
          <p:cNvSpPr txBox="1">
            <a:spLocks/>
          </p:cNvSpPr>
          <p:nvPr/>
        </p:nvSpPr>
        <p:spPr bwMode="auto">
          <a:xfrm>
            <a:off x="2916238" y="2708275"/>
            <a:ext cx="16557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en-US" altLang="zh-CN" sz="4800" b="1" i="1" kern="0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=ax</a:t>
            </a:r>
            <a:endParaRPr lang="zh-CN" altLang="en-US" sz="4800" b="1" i="1" kern="0" dirty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0" name="标题 1"/>
          <p:cNvSpPr txBox="1">
            <a:spLocks/>
          </p:cNvSpPr>
          <p:nvPr/>
        </p:nvSpPr>
        <p:spPr bwMode="auto">
          <a:xfrm>
            <a:off x="6516688" y="2638425"/>
            <a:ext cx="16557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en-US" altLang="zh-CN" sz="4800" b="1" i="1" kern="0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=x²</a:t>
            </a:r>
            <a:endParaRPr lang="zh-CN" altLang="en-US" sz="4800" b="1" i="1" kern="0" dirty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1" name="标题 1"/>
          <p:cNvSpPr txBox="1">
            <a:spLocks/>
          </p:cNvSpPr>
          <p:nvPr/>
        </p:nvSpPr>
        <p:spPr bwMode="auto">
          <a:xfrm>
            <a:off x="2987675" y="4076700"/>
            <a:ext cx="16557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en-US" altLang="zh-CN" sz="4800" b="1" i="1" kern="0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=8b</a:t>
            </a:r>
            <a:endParaRPr lang="zh-CN" altLang="en-US" sz="4800" b="1" i="1" kern="0" dirty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2" name="标题 1"/>
          <p:cNvSpPr txBox="1">
            <a:spLocks/>
          </p:cNvSpPr>
          <p:nvPr/>
        </p:nvSpPr>
        <p:spPr bwMode="auto">
          <a:xfrm>
            <a:off x="6372225" y="4149725"/>
            <a:ext cx="16557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en-US" altLang="zh-CN" sz="4800" b="1" i="1" kern="0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=b</a:t>
            </a:r>
            <a:endParaRPr lang="zh-CN" altLang="en-US" sz="4800" b="1" i="1" kern="0" dirty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5"/>
          <p:cNvGrpSpPr>
            <a:grpSpLocks/>
          </p:cNvGrpSpPr>
          <p:nvPr/>
        </p:nvGrpSpPr>
        <p:grpSpPr bwMode="auto">
          <a:xfrm>
            <a:off x="6572250" y="63500"/>
            <a:ext cx="2592388" cy="1008063"/>
            <a:chOff x="0" y="0"/>
            <a:chExt cx="1633" cy="635"/>
          </a:xfrm>
        </p:grpSpPr>
        <p:pic>
          <p:nvPicPr>
            <p:cNvPr id="5132" name="Picture 6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buFont typeface="Arial" pitchFamily="34" charset="0"/>
                <a:buNone/>
              </a:pPr>
              <a:r>
                <a:rPr lang="zh-CN" altLang="en-US" sz="3200" b="1">
                  <a:solidFill>
                    <a:srgbClr val="FF0000"/>
                  </a:solidFill>
                  <a:ea typeface="黑体" pitchFamily="49" charset="-122"/>
                </a:rPr>
                <a:t>复习巩固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1" y="1044575"/>
            <a:ext cx="7488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/>
              <a:t>  用含有字母的式子表示下面的数量关系：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39750" y="1700213"/>
            <a:ext cx="84248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1.</a:t>
            </a:r>
            <a:r>
              <a:rPr lang="zh-CN" altLang="en-US" sz="3200" b="1"/>
              <a:t>东方林场去年植树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/>
              <a:t>棵，今年比去年多植树</a:t>
            </a:r>
            <a:endParaRPr lang="en-US" altLang="zh-CN" sz="3200" b="1"/>
          </a:p>
          <a:p>
            <a:pPr eaLnBrk="1" hangingPunct="1"/>
            <a:r>
              <a:rPr lang="en-US" altLang="zh-CN" sz="3200" b="1"/>
              <a:t>   </a:t>
            </a:r>
            <a:r>
              <a:rPr lang="zh-CN" altLang="en-US" sz="3200" b="1"/>
              <a:t> </a:t>
            </a:r>
            <a:r>
              <a:rPr lang="en-US" altLang="zh-CN" sz="3200" b="1"/>
              <a:t>68</a:t>
            </a:r>
            <a:r>
              <a:rPr lang="zh-CN" altLang="en-US" sz="3200" b="1"/>
              <a:t>棵，今年植树（               ）  棵。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572000" y="2124075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+68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5288" y="2852738"/>
            <a:ext cx="8497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2.</a:t>
            </a:r>
            <a:r>
              <a:rPr lang="zh-CN" altLang="en-US" sz="3200" b="1"/>
              <a:t>一个悠悠球 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3200" b="1"/>
              <a:t>元，买</a:t>
            </a:r>
            <a:r>
              <a:rPr lang="en-US" altLang="zh-CN" sz="3200" b="1"/>
              <a:t>5</a:t>
            </a:r>
            <a:r>
              <a:rPr lang="zh-CN" altLang="en-US" sz="3200" b="1"/>
              <a:t>个悠悠球一共要支付  （         ）元。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114425" y="3349625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3200" b="1" i="1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23850" y="4005263"/>
            <a:ext cx="86407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3.</a:t>
            </a:r>
            <a:r>
              <a:rPr lang="zh-CN" altLang="en-US" sz="3200" b="1"/>
              <a:t>妈妈今年</a:t>
            </a:r>
            <a:r>
              <a:rPr lang="en-US" altLang="zh-CN" sz="3200" b="1"/>
              <a:t>38</a:t>
            </a:r>
            <a:r>
              <a:rPr lang="zh-CN" altLang="en-US" sz="3200" b="1"/>
              <a:t>岁，乐乐今年</a:t>
            </a:r>
            <a:r>
              <a:rPr lang="en-US" altLang="zh-CN" sz="3200" b="1"/>
              <a:t>b</a:t>
            </a:r>
            <a:r>
              <a:rPr lang="zh-CN" altLang="en-US" sz="3200" b="1"/>
              <a:t>岁，妈妈比乐乐</a:t>
            </a:r>
            <a:endParaRPr lang="en-US" altLang="zh-CN" sz="3200" b="1"/>
          </a:p>
          <a:p>
            <a:pPr eaLnBrk="1" hangingPunct="1"/>
            <a:r>
              <a:rPr lang="en-US" altLang="zh-CN" sz="3200" b="1"/>
              <a:t>   </a:t>
            </a:r>
            <a:r>
              <a:rPr lang="zh-CN" altLang="en-US" sz="3200" b="1"/>
              <a:t>大（          ）岁。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19250" y="4500563"/>
            <a:ext cx="1296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38-b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23850" y="5157788"/>
            <a:ext cx="86407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4.</a:t>
            </a:r>
            <a:r>
              <a:rPr lang="zh-CN" altLang="en-US" sz="3200" b="1"/>
              <a:t>兰兰买</a:t>
            </a:r>
            <a:r>
              <a:rPr lang="en-US" altLang="zh-CN" sz="3200" b="1"/>
              <a:t>3</a:t>
            </a:r>
            <a:r>
              <a:rPr lang="zh-CN" altLang="en-US" sz="3200" b="1"/>
              <a:t>个练习本用去 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/>
              <a:t>元</a:t>
            </a:r>
            <a:r>
              <a:rPr lang="en-US" altLang="zh-CN" sz="3200" b="1"/>
              <a:t>,</a:t>
            </a:r>
            <a:r>
              <a:rPr lang="zh-CN" altLang="en-US" sz="3200" b="1"/>
              <a:t>每个练本</a:t>
            </a:r>
            <a:endParaRPr lang="en-US" altLang="zh-CN" sz="3200" b="1"/>
          </a:p>
          <a:p>
            <a:pPr eaLnBrk="1" hangingPunct="1"/>
            <a:r>
              <a:rPr lang="en-US" altLang="zh-CN" sz="3200" b="1"/>
              <a:t>  </a:t>
            </a:r>
            <a:r>
              <a:rPr lang="zh-CN" altLang="en-US" sz="3200" b="1"/>
              <a:t>（         ）元。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042988" y="5661025"/>
            <a:ext cx="1296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÷3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1116013" y="1628775"/>
            <a:ext cx="1152525" cy="8636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4400" b="1" i="1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zh-CN" sz="4400" b="1">
                <a:latin typeface="Times New Roman" pitchFamily="18" charset="0"/>
                <a:cs typeface="Times New Roman" pitchFamily="18" charset="0"/>
              </a:rPr>
              <a:t>²</a:t>
            </a:r>
            <a:endParaRPr lang="zh-CN" alt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矩形 2"/>
          <p:cNvSpPr>
            <a:spLocks noChangeArrowheads="1"/>
          </p:cNvSpPr>
          <p:nvPr/>
        </p:nvSpPr>
        <p:spPr bwMode="auto">
          <a:xfrm>
            <a:off x="2555875" y="1628775"/>
            <a:ext cx="2303463" cy="8636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4400" b="1"/>
              <a:t>2.5×2.5</a:t>
            </a:r>
            <a:endParaRPr lang="zh-CN" altLang="en-US" sz="4400" b="1"/>
          </a:p>
        </p:txBody>
      </p:sp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5075238" y="1628775"/>
            <a:ext cx="1368425" cy="8636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4400" b="1" i="1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altLang="zh-CN" sz="4400" b="1" baseline="600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en-US" altLang="zh-CN" sz="4400" b="1" i="1"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4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矩形 5"/>
          <p:cNvSpPr>
            <a:spLocks noChangeArrowheads="1"/>
          </p:cNvSpPr>
          <p:nvPr/>
        </p:nvSpPr>
        <p:spPr bwMode="auto">
          <a:xfrm>
            <a:off x="6588125" y="1628775"/>
            <a:ext cx="1152525" cy="8636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4400" b="1"/>
              <a:t> 6²</a:t>
            </a:r>
            <a:endParaRPr lang="zh-CN" altLang="en-US" sz="4400" b="1"/>
          </a:p>
        </p:txBody>
      </p:sp>
      <p:sp>
        <p:nvSpPr>
          <p:cNvPr id="23558" name="矩形 6"/>
          <p:cNvSpPr>
            <a:spLocks noChangeArrowheads="1"/>
          </p:cNvSpPr>
          <p:nvPr/>
        </p:nvSpPr>
        <p:spPr bwMode="auto">
          <a:xfrm>
            <a:off x="1403350" y="3860800"/>
            <a:ext cx="1152525" cy="8636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4400" b="1" i="1">
                <a:latin typeface="Times New Roman" pitchFamily="18" charset="0"/>
                <a:cs typeface="Times New Roman" pitchFamily="18" charset="0"/>
              </a:rPr>
              <a:t> x²</a:t>
            </a:r>
            <a:endParaRPr lang="zh-CN" altLang="en-US" sz="4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矩形 7"/>
          <p:cNvSpPr>
            <a:spLocks noChangeArrowheads="1"/>
          </p:cNvSpPr>
          <p:nvPr/>
        </p:nvSpPr>
        <p:spPr bwMode="auto">
          <a:xfrm>
            <a:off x="2771775" y="3860800"/>
            <a:ext cx="1584325" cy="8636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4400" b="1"/>
              <a:t>6×2</a:t>
            </a:r>
            <a:endParaRPr lang="zh-CN" altLang="en-US" sz="4400" b="1"/>
          </a:p>
        </p:txBody>
      </p:sp>
      <p:sp>
        <p:nvSpPr>
          <p:cNvPr id="23560" name="矩形 8"/>
          <p:cNvSpPr>
            <a:spLocks noChangeArrowheads="1"/>
          </p:cNvSpPr>
          <p:nvPr/>
        </p:nvSpPr>
        <p:spPr bwMode="auto">
          <a:xfrm>
            <a:off x="4716463" y="3860800"/>
            <a:ext cx="1150937" cy="8636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4400" b="1"/>
              <a:t>2.5²</a:t>
            </a:r>
            <a:endParaRPr lang="zh-CN" altLang="en-US" sz="4400" b="1"/>
          </a:p>
        </p:txBody>
      </p:sp>
      <p:sp>
        <p:nvSpPr>
          <p:cNvPr id="23561" name="矩形 9"/>
          <p:cNvSpPr>
            <a:spLocks noChangeArrowheads="1"/>
          </p:cNvSpPr>
          <p:nvPr/>
        </p:nvSpPr>
        <p:spPr bwMode="auto">
          <a:xfrm>
            <a:off x="6300788" y="3860800"/>
            <a:ext cx="1584325" cy="8636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44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4400" b="1">
                <a:latin typeface="Times New Roman" pitchFamily="18" charset="0"/>
                <a:cs typeface="Times New Roman" pitchFamily="18" charset="0"/>
              </a:rPr>
              <a:t>×2</a:t>
            </a:r>
            <a:endParaRPr lang="zh-CN" alt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1187450" y="757238"/>
            <a:ext cx="648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6.</a:t>
            </a:r>
            <a:r>
              <a:rPr lang="zh-CN" altLang="en-US" sz="3200" b="1"/>
              <a:t>把结果相等的两个式子连起来。</a:t>
            </a:r>
          </a:p>
        </p:txBody>
      </p: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2411413" y="2565400"/>
            <a:ext cx="3708400" cy="1296988"/>
          </a:xfrm>
          <a:prstGeom prst="lin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>
            <a:off x="3203575" y="2565400"/>
            <a:ext cx="1404938" cy="1368425"/>
          </a:xfrm>
          <a:prstGeom prst="lin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900113" y="973138"/>
            <a:ext cx="648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8.</a:t>
            </a:r>
            <a:r>
              <a:rPr lang="zh-CN" altLang="en-US" sz="3200" b="1"/>
              <a:t>在             中填上适当的字母或数。</a:t>
            </a:r>
          </a:p>
        </p:txBody>
      </p:sp>
      <p:sp>
        <p:nvSpPr>
          <p:cNvPr id="24580" name="矩形 5"/>
          <p:cNvSpPr>
            <a:spLocks noChangeArrowheads="1"/>
          </p:cNvSpPr>
          <p:nvPr/>
        </p:nvSpPr>
        <p:spPr bwMode="auto">
          <a:xfrm>
            <a:off x="1908175" y="1052513"/>
            <a:ext cx="1223963" cy="504825"/>
          </a:xfrm>
          <a:prstGeom prst="rect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4581" name="矩形 6"/>
          <p:cNvSpPr>
            <a:spLocks noChangeArrowheads="1"/>
          </p:cNvSpPr>
          <p:nvPr/>
        </p:nvSpPr>
        <p:spPr bwMode="auto">
          <a:xfrm>
            <a:off x="1116013" y="2124075"/>
            <a:ext cx="1223962" cy="504825"/>
          </a:xfrm>
          <a:prstGeom prst="rect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2339975" y="2116138"/>
            <a:ext cx="302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+b=            +3</a:t>
            </a:r>
            <a:endParaRPr lang="zh-CN" altLang="en-US" sz="3200" b="1"/>
          </a:p>
        </p:txBody>
      </p:sp>
      <p:sp>
        <p:nvSpPr>
          <p:cNvPr id="24583" name="矩形 8"/>
          <p:cNvSpPr>
            <a:spLocks noChangeArrowheads="1"/>
          </p:cNvSpPr>
          <p:nvPr/>
        </p:nvSpPr>
        <p:spPr bwMode="auto">
          <a:xfrm>
            <a:off x="3203575" y="2124075"/>
            <a:ext cx="1223963" cy="504825"/>
          </a:xfrm>
          <a:prstGeom prst="rect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1116013" y="2987675"/>
            <a:ext cx="5327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0" b="1"/>
              <a:t>×            =2.6×</a:t>
            </a:r>
            <a:endParaRPr lang="zh-CN" altLang="en-US" sz="3200" b="1"/>
          </a:p>
        </p:txBody>
      </p:sp>
      <p:sp>
        <p:nvSpPr>
          <p:cNvPr id="24585" name="矩形 10"/>
          <p:cNvSpPr>
            <a:spLocks noChangeArrowheads="1"/>
          </p:cNvSpPr>
          <p:nvPr/>
        </p:nvSpPr>
        <p:spPr bwMode="auto">
          <a:xfrm>
            <a:off x="1908175" y="3060700"/>
            <a:ext cx="1223963" cy="503238"/>
          </a:xfrm>
          <a:prstGeom prst="rect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4586" name="矩形 11"/>
          <p:cNvSpPr>
            <a:spLocks noChangeArrowheads="1"/>
          </p:cNvSpPr>
          <p:nvPr/>
        </p:nvSpPr>
        <p:spPr bwMode="auto">
          <a:xfrm>
            <a:off x="4500563" y="3060700"/>
            <a:ext cx="1223962" cy="503238"/>
          </a:xfrm>
          <a:prstGeom prst="rect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1116013" y="3924300"/>
            <a:ext cx="813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altLang="zh-CN" sz="3200" b="1"/>
              <a:t>×</a:t>
            </a:r>
            <a:r>
              <a:rPr lang="en-US" altLang="zh-CN" sz="3200" b="1" i="1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altLang="zh-CN" sz="3200" b="1"/>
              <a:t>×           =</a:t>
            </a:r>
            <a:r>
              <a:rPr lang="zh-CN" altLang="en-US" sz="3200" b="1"/>
              <a:t>（        </a:t>
            </a:r>
            <a:r>
              <a:rPr lang="en-US" altLang="zh-CN" sz="3200" b="1"/>
              <a:t>+         </a:t>
            </a:r>
            <a:r>
              <a:rPr lang="zh-CN" altLang="en-US" sz="3200" b="1"/>
              <a:t>）</a:t>
            </a:r>
            <a:r>
              <a:rPr lang="en-US" altLang="zh-CN" sz="3200" b="1"/>
              <a:t>×25</a:t>
            </a:r>
            <a:endParaRPr lang="zh-CN" altLang="en-US" sz="3200" b="1"/>
          </a:p>
        </p:txBody>
      </p:sp>
      <p:sp>
        <p:nvSpPr>
          <p:cNvPr id="24588" name="矩形 13"/>
          <p:cNvSpPr>
            <a:spLocks noChangeArrowheads="1"/>
          </p:cNvSpPr>
          <p:nvPr/>
        </p:nvSpPr>
        <p:spPr bwMode="auto">
          <a:xfrm>
            <a:off x="3132138" y="3995738"/>
            <a:ext cx="1008062" cy="504825"/>
          </a:xfrm>
          <a:prstGeom prst="rect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4589" name="矩形 14"/>
          <p:cNvSpPr>
            <a:spLocks noChangeArrowheads="1"/>
          </p:cNvSpPr>
          <p:nvPr/>
        </p:nvSpPr>
        <p:spPr bwMode="auto">
          <a:xfrm>
            <a:off x="4932363" y="3995738"/>
            <a:ext cx="863600" cy="512762"/>
          </a:xfrm>
          <a:prstGeom prst="rect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4590" name="矩形 15"/>
          <p:cNvSpPr>
            <a:spLocks noChangeArrowheads="1"/>
          </p:cNvSpPr>
          <p:nvPr/>
        </p:nvSpPr>
        <p:spPr bwMode="auto">
          <a:xfrm>
            <a:off x="6084888" y="3995738"/>
            <a:ext cx="935037" cy="504825"/>
          </a:xfrm>
          <a:prstGeom prst="rect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03350" y="2124075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3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92500" y="2060575"/>
            <a:ext cx="719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51050" y="2997200"/>
            <a:ext cx="79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2.6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76600" y="3933825"/>
            <a:ext cx="79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25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87900" y="299720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75238" y="3933825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00788" y="3933825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428625" y="2428875"/>
            <a:ext cx="84296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回忆：</a:t>
            </a:r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我们已经学过哪些运算定律？分别用语言叙述一下对应的运算定律。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42938" y="857250"/>
          <a:ext cx="8215312" cy="467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66"/>
                <a:gridCol w="5695046"/>
              </a:tblGrid>
              <a:tr h="6547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运算定律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47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加法交换律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两个数相加，交换加数的位置，它们的和不变。</a:t>
                      </a: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57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加法结合律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三个数相加，先把前两个数相加，再同第三个数相加；或者先把后两个数相加，再同第一个数相加，它们的和不变。</a:t>
                      </a: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47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乘法交换律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两个数相乘，交换因数的位置，它们的积不变。</a:t>
                      </a: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57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乘法结合律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三个数相乘，先把前两个数相乘，再同第三个数相乘；或者先把后两个数相乘，再同第一个数相乘，它们的积不变。</a:t>
                      </a: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09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乘法分配律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两个数的和同一个数相乘，可以把两个加数分别同这个数相乘，再把两个积相加，结果不变。</a:t>
                      </a:r>
                    </a:p>
                  </a:txBody>
                  <a:tcPr marL="91439" marR="9143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86050" y="714356"/>
            <a:ext cx="36631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挑战任务一</a:t>
            </a:r>
          </a:p>
        </p:txBody>
      </p:sp>
      <p:sp>
        <p:nvSpPr>
          <p:cNvPr id="8195" name="矩形 2"/>
          <p:cNvSpPr>
            <a:spLocks noChangeArrowheads="1"/>
          </p:cNvSpPr>
          <p:nvPr/>
        </p:nvSpPr>
        <p:spPr bwMode="auto">
          <a:xfrm>
            <a:off x="1571625" y="2500313"/>
            <a:ext cx="634047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>
                <a:latin typeface="黑体" pitchFamily="49" charset="-122"/>
                <a:ea typeface="黑体" pitchFamily="49" charset="-122"/>
              </a:rPr>
              <a:t>完成</a:t>
            </a:r>
            <a:r>
              <a:rPr lang="en-US" altLang="zh-CN" sz="4000">
                <a:latin typeface="黑体" pitchFamily="49" charset="-122"/>
                <a:ea typeface="黑体" pitchFamily="49" charset="-122"/>
              </a:rPr>
              <a:t>54</a:t>
            </a:r>
            <a:r>
              <a:rPr lang="zh-CN" altLang="en-US" sz="4000">
                <a:latin typeface="黑体" pitchFamily="49" charset="-122"/>
                <a:ea typeface="黑体" pitchFamily="49" charset="-122"/>
              </a:rPr>
              <a:t>页表格：</a:t>
            </a:r>
            <a:endParaRPr lang="en-US" altLang="zh-CN" sz="4000"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000">
                <a:latin typeface="黑体" pitchFamily="49" charset="-122"/>
                <a:ea typeface="黑体" pitchFamily="49" charset="-122"/>
              </a:rPr>
              <a:t>用字母表示运算定律。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28750" y="1000125"/>
            <a:ext cx="7118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）我们已经学过一些运算定律</a:t>
            </a:r>
            <a:r>
              <a:rPr lang="en-US" altLang="zh-CN" sz="3200" b="1"/>
              <a:t>,</a:t>
            </a:r>
            <a:r>
              <a:rPr lang="zh-CN" altLang="en-US" sz="3200" b="1"/>
              <a:t>你会</a:t>
            </a:r>
            <a:endParaRPr lang="en-US" altLang="zh-CN" sz="3200" b="1"/>
          </a:p>
          <a:p>
            <a:pPr eaLnBrk="1" hangingPunct="1"/>
            <a:r>
              <a:rPr lang="zh-CN" altLang="en-US" sz="3200" b="1"/>
              <a:t>          用字母表示吗</a:t>
            </a:r>
            <a:r>
              <a:rPr lang="en-US" altLang="zh-CN" sz="3200" b="1"/>
              <a:t>?</a:t>
            </a:r>
            <a:endParaRPr lang="zh-CN" altLang="en-US" sz="3200" b="1"/>
          </a:p>
        </p:txBody>
      </p:sp>
      <p:grpSp>
        <p:nvGrpSpPr>
          <p:cNvPr id="9219" name="组合 13"/>
          <p:cNvGrpSpPr>
            <a:grpSpLocks/>
          </p:cNvGrpSpPr>
          <p:nvPr/>
        </p:nvGrpSpPr>
        <p:grpSpPr bwMode="auto">
          <a:xfrm>
            <a:off x="714375" y="1000125"/>
            <a:ext cx="1081088" cy="728663"/>
            <a:chOff x="5076056" y="1830595"/>
            <a:chExt cx="883656" cy="584775"/>
          </a:xfrm>
        </p:grpSpPr>
        <p:pic>
          <p:nvPicPr>
            <p:cNvPr id="9250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844824"/>
              <a:ext cx="76200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1" name="TextBox 10"/>
            <p:cNvSpPr txBox="1">
              <a:spLocks noChangeArrowheads="1"/>
            </p:cNvSpPr>
            <p:nvPr/>
          </p:nvSpPr>
          <p:spPr bwMode="auto">
            <a:xfrm>
              <a:off x="5311640" y="1830595"/>
              <a:ext cx="6480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900113" y="2185988"/>
          <a:ext cx="7488238" cy="347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119"/>
                <a:gridCol w="3744119"/>
              </a:tblGrid>
              <a:tr h="579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运算定律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用字母表示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latin typeface="黑体" pitchFamily="49" charset="-122"/>
                          <a:ea typeface="黑体" pitchFamily="49" charset="-122"/>
                        </a:rPr>
                        <a:t>加法交换律</a:t>
                      </a:r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 + b = b + a</a:t>
                      </a:r>
                      <a:endParaRPr lang="zh-CN" altLang="en-US" sz="3200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433" marR="9143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latin typeface="黑体" pitchFamily="49" charset="-122"/>
                          <a:ea typeface="黑体" pitchFamily="49" charset="-122"/>
                        </a:rPr>
                        <a:t>加法结合律</a:t>
                      </a:r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latin typeface="黑体" pitchFamily="49" charset="-122"/>
                          <a:ea typeface="黑体" pitchFamily="49" charset="-122"/>
                        </a:rPr>
                        <a:t>乘法交换律</a:t>
                      </a:r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latin typeface="黑体" pitchFamily="49" charset="-122"/>
                          <a:ea typeface="黑体" pitchFamily="49" charset="-122"/>
                        </a:rPr>
                        <a:t>乘法结合律</a:t>
                      </a:r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1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latin typeface="黑体" pitchFamily="49" charset="-122"/>
                          <a:ea typeface="黑体" pitchFamily="49" charset="-122"/>
                        </a:rPr>
                        <a:t>乘法分配律</a:t>
                      </a:r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884738" y="3357563"/>
            <a:ext cx="3189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(a+b)+c=a+(b+c)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418138" y="3933825"/>
            <a:ext cx="2165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a×b=b×a </a:t>
            </a:r>
            <a:endParaRPr lang="zh-CN" altLang="en-US" sz="3200" b="1" i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716463" y="4510088"/>
            <a:ext cx="3568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(a×b) ×c=a× (b×c)</a:t>
            </a:r>
            <a:endParaRPr lang="zh-CN" altLang="en-US" sz="2800" b="1" i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838700" y="5084763"/>
            <a:ext cx="3406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(a+b) ×c=a×c+b×c</a:t>
            </a:r>
            <a:endParaRPr lang="zh-CN" altLang="en-US" sz="2800" b="1" i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9247" name="Group 5"/>
          <p:cNvGrpSpPr>
            <a:grpSpLocks/>
          </p:cNvGrpSpPr>
          <p:nvPr/>
        </p:nvGrpSpPr>
        <p:grpSpPr bwMode="auto">
          <a:xfrm>
            <a:off x="6572250" y="63500"/>
            <a:ext cx="2592388" cy="1008063"/>
            <a:chOff x="0" y="0"/>
            <a:chExt cx="1633" cy="635"/>
          </a:xfrm>
        </p:grpSpPr>
        <p:pic>
          <p:nvPicPr>
            <p:cNvPr id="9248" name="Picture 6" descr="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9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buFont typeface="Arial" pitchFamily="34" charset="0"/>
                <a:buNone/>
              </a:pPr>
              <a:r>
                <a:rPr lang="zh-CN" altLang="en-US" sz="3200" b="1">
                  <a:solidFill>
                    <a:srgbClr val="FF0000"/>
                  </a:solidFill>
                  <a:ea typeface="黑体" pitchFamily="49" charset="-122"/>
                </a:rPr>
                <a:t>学习新知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9"/>
          <p:cNvSpPr>
            <a:spLocks noChangeArrowheads="1"/>
          </p:cNvSpPr>
          <p:nvPr/>
        </p:nvSpPr>
        <p:spPr bwMode="auto">
          <a:xfrm>
            <a:off x="1187450" y="404813"/>
            <a:ext cx="47164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数学乘号的简写与略写。</a:t>
            </a:r>
          </a:p>
        </p:txBody>
      </p:sp>
      <p:pic>
        <p:nvPicPr>
          <p:cNvPr id="16" name="Picture 15" descr="男天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8107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1331913" y="1196975"/>
            <a:ext cx="5256212" cy="863600"/>
          </a:xfrm>
          <a:prstGeom prst="wedgeRoundRectCallout">
            <a:avLst>
              <a:gd name="adj1" fmla="val 61394"/>
              <a:gd name="adj2" fmla="val 2788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在含有字母的式子里，字母中间的乘号可以记作“</a:t>
            </a:r>
            <a:r>
              <a:rPr lang="en-US" altLang="zh-CN" sz="2400" b="1">
                <a:solidFill>
                  <a:srgbClr val="FF0000"/>
                </a:solidFill>
              </a:rPr>
              <a:t>.</a:t>
            </a:r>
            <a:r>
              <a:rPr lang="zh-CN" altLang="en-US" sz="2400" b="1">
                <a:solidFill>
                  <a:srgbClr val="FF0000"/>
                </a:solidFill>
              </a:rPr>
              <a:t>”，也可以省略不写。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116013" y="2546350"/>
          <a:ext cx="7488238" cy="231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119"/>
                <a:gridCol w="3744119"/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运算定律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用字母表示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latin typeface="黑体" pitchFamily="49" charset="-122"/>
                          <a:ea typeface="黑体" pitchFamily="49" charset="-122"/>
                        </a:rPr>
                        <a:t>乘法交换律</a:t>
                      </a:r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latin typeface="黑体" pitchFamily="49" charset="-122"/>
                          <a:ea typeface="黑体" pitchFamily="49" charset="-122"/>
                        </a:rPr>
                        <a:t>乘法结合律</a:t>
                      </a:r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latin typeface="黑体" pitchFamily="49" charset="-122"/>
                          <a:ea typeface="黑体" pitchFamily="49" charset="-122"/>
                        </a:rPr>
                        <a:t>乘法分配律</a:t>
                      </a:r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33" marR="91433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692775" y="3141663"/>
            <a:ext cx="210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a×b=b×a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962525" y="3716338"/>
            <a:ext cx="3570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(a×b) ×c=a× (b×c)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005388" y="4292600"/>
            <a:ext cx="356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(a+b) ×c=a×c+b×c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113463" y="3154363"/>
            <a:ext cx="1284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ab=ba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684838" y="3716338"/>
            <a:ext cx="212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(ab) c=a (bc)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724525" y="4292600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(a+b) c=ac+bc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57250" y="5429250"/>
            <a:ext cx="807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思考：</a:t>
            </a:r>
            <a:r>
              <a:rPr lang="zh-CN" altLang="en-US" sz="3600">
                <a:latin typeface="黑体" pitchFamily="49" charset="-122"/>
                <a:ea typeface="黑体" pitchFamily="49" charset="-122"/>
              </a:rPr>
              <a:t>这里的</a:t>
            </a:r>
            <a:r>
              <a:rPr lang="en-US" altLang="zh-CN" sz="360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360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600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360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600"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3600">
                <a:latin typeface="黑体" pitchFamily="49" charset="-122"/>
                <a:ea typeface="黑体" pitchFamily="49" charset="-122"/>
              </a:rPr>
              <a:t>可以表示哪些数？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5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31913" y="549275"/>
            <a:ext cx="62023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/>
              <a:t>其他的运算符号能省略吗</a:t>
            </a:r>
            <a:r>
              <a:rPr lang="en-US" altLang="zh-CN" sz="3200" b="1"/>
              <a:t>?</a:t>
            </a:r>
          </a:p>
          <a:p>
            <a:pPr eaLnBrk="1" hangingPunct="1">
              <a:lnSpc>
                <a:spcPct val="150000"/>
              </a:lnSpc>
            </a:pPr>
            <a:endParaRPr lang="en-US" altLang="zh-CN" sz="3200" b="1"/>
          </a:p>
          <a:p>
            <a:pPr eaLnBrk="1" hangingPunct="1">
              <a:lnSpc>
                <a:spcPct val="150000"/>
              </a:lnSpc>
            </a:pPr>
            <a:r>
              <a:rPr lang="zh-CN" altLang="en-US" sz="3200" b="1"/>
              <a:t>数字与数字之间的乘号能省略吗</a:t>
            </a:r>
            <a:r>
              <a:rPr lang="en-US" altLang="zh-CN" sz="3200" b="1"/>
              <a:t>?</a:t>
            </a:r>
          </a:p>
          <a:p>
            <a:pPr eaLnBrk="1" hangingPunct="1">
              <a:lnSpc>
                <a:spcPct val="150000"/>
              </a:lnSpc>
            </a:pPr>
            <a:endParaRPr lang="en-US" altLang="zh-CN" sz="3200" b="1"/>
          </a:p>
          <a:p>
            <a:pPr eaLnBrk="1" hangingPunct="1">
              <a:lnSpc>
                <a:spcPct val="150000"/>
              </a:lnSpc>
            </a:pPr>
            <a:r>
              <a:rPr lang="zh-CN" altLang="en-US" sz="3200" b="1"/>
              <a:t>为什么</a:t>
            </a:r>
            <a:r>
              <a:rPr lang="en-US" altLang="zh-CN" sz="3200" b="1"/>
              <a:t>?</a:t>
            </a:r>
            <a:endParaRPr lang="zh-CN" altLang="en-US" sz="3200" b="1"/>
          </a:p>
        </p:txBody>
      </p:sp>
      <p:pic>
        <p:nvPicPr>
          <p:cNvPr id="11" name="Picture 33" descr="女孩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89363"/>
            <a:ext cx="143986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619250" y="1412875"/>
            <a:ext cx="183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不能省略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92275" y="2924175"/>
            <a:ext cx="1831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不能省略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692275" y="4292600"/>
            <a:ext cx="47164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只有字母和字母之间或数</a:t>
            </a:r>
            <a:endParaRPr lang="en-US" altLang="zh-CN" sz="3200" b="1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字与字母之间的乘号才可</a:t>
            </a:r>
            <a:endParaRPr lang="en-US" altLang="zh-CN" sz="3200" b="1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以简写或略写。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86050" y="714356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挑战任务二</a:t>
            </a:r>
          </a:p>
        </p:txBody>
      </p:sp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1571625" y="2286000"/>
            <a:ext cx="58277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>
                <a:latin typeface="黑体" pitchFamily="49" charset="-122"/>
                <a:ea typeface="黑体" pitchFamily="49" charset="-122"/>
              </a:rPr>
              <a:t>自学课本</a:t>
            </a:r>
            <a:r>
              <a:rPr lang="en-US" altLang="zh-CN" sz="4000">
                <a:latin typeface="黑体" pitchFamily="49" charset="-122"/>
                <a:ea typeface="黑体" pitchFamily="49" charset="-122"/>
              </a:rPr>
              <a:t>54</a:t>
            </a:r>
            <a:r>
              <a:rPr lang="zh-CN" altLang="en-US" sz="4000">
                <a:latin typeface="黑体" pitchFamily="49" charset="-122"/>
                <a:ea typeface="黑体" pitchFamily="49" charset="-122"/>
              </a:rPr>
              <a:t>页：</a:t>
            </a:r>
            <a:endParaRPr lang="en-US" altLang="zh-CN" sz="4000"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000">
                <a:latin typeface="黑体" pitchFamily="49" charset="-122"/>
                <a:ea typeface="黑体" pitchFamily="49" charset="-122"/>
              </a:rPr>
              <a:t>用字母表示正方形的</a:t>
            </a:r>
            <a:endParaRPr lang="en-US" altLang="zh-CN" sz="4000"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>
                <a:latin typeface="黑体" pitchFamily="49" charset="-122"/>
                <a:ea typeface="黑体" pitchFamily="49" charset="-122"/>
              </a:rPr>
              <a:t>面积和周长。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第5单元第1节++平行四边形的面积（1）</Template>
  <TotalTime>3067</TotalTime>
  <Pages>0</Pages>
  <Words>1004</Words>
  <Characters>0</Characters>
  <Application>Microsoft Office PowerPoint</Application>
  <DocSecurity>0</DocSecurity>
  <PresentationFormat>全屏显示(4:3)</PresentationFormat>
  <Lines>0</Lines>
  <Paragraphs>193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第5单元第1节++平行四边形的面积（1）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5.省略乘号写出下面各式。</vt:lpstr>
      <vt:lpstr>PowerPoint 演示文稿</vt:lpstr>
      <vt:lpstr>PowerPoint 演示文稿</vt:lpstr>
    </vt:vector>
  </TitlesOfParts>
  <Company>Microsoft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人教版五年级数学上第5单元</dc:title>
  <dc:creator>吉林梓翰教育图书有限公司</dc:creator>
  <cp:lastModifiedBy>Sky123.Org</cp:lastModifiedBy>
  <cp:revision>414</cp:revision>
  <dcterms:created xsi:type="dcterms:W3CDTF">2013-01-23T19:27:21Z</dcterms:created>
  <dcterms:modified xsi:type="dcterms:W3CDTF">2017-11-01T14:52:11Z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