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5" r:id="rId2"/>
    <p:sldId id="364" r:id="rId3"/>
    <p:sldId id="440" r:id="rId4"/>
    <p:sldId id="439" r:id="rId5"/>
    <p:sldId id="423" r:id="rId6"/>
    <p:sldId id="424" r:id="rId7"/>
    <p:sldId id="425" r:id="rId8"/>
    <p:sldId id="442" r:id="rId9"/>
    <p:sldId id="418" r:id="rId10"/>
    <p:sldId id="390" r:id="rId11"/>
    <p:sldId id="426" r:id="rId12"/>
    <p:sldId id="427" r:id="rId13"/>
    <p:sldId id="430" r:id="rId14"/>
    <p:sldId id="431" r:id="rId1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FF"/>
    <a:srgbClr val="FF0000"/>
    <a:srgbClr val="CC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94660"/>
  </p:normalViewPr>
  <p:slideViewPr>
    <p:cSldViewPr>
      <p:cViewPr varScale="1">
        <p:scale>
          <a:sx n="66" d="100"/>
          <a:sy n="66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6D3F4C9-1BBA-4056-A34D-9FD61ACAC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15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9699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/>
          </a:p>
          <a:p>
            <a:r>
              <a:rPr lang="zh-CN" altLang="zh-CN" smtClean="0"/>
              <a:t>  </a:t>
            </a:r>
          </a:p>
          <a:p>
            <a:endParaRPr lang="zh-CN" altLang="zh-CN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3987C736-8A82-445B-81E4-1B1DEEF7A6F0}" type="slidenum">
              <a:rPr lang="en-US" altLang="zh-CN" smtClean="0"/>
              <a:pPr eaLnBrk="1" hangingPunct="1"/>
              <a:t>10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7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31748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033BD87-CAB5-4BF1-9229-71C4C868BE64}" type="slidenum">
              <a:rPr lang="en-US" altLang="zh-CN" smtClean="0"/>
              <a:pPr eaLnBrk="1" hangingPunct="1"/>
              <a:t>11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2771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32772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2BED244-8598-485C-B2A0-46E26B64354C}" type="slidenum">
              <a:rPr lang="en-US" altLang="zh-CN" smtClean="0"/>
              <a:pPr eaLnBrk="1" hangingPunct="1"/>
              <a:t>12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795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/>
          </a:p>
          <a:p>
            <a:r>
              <a:rPr lang="zh-CN" altLang="zh-CN" smtClean="0"/>
              <a:t>  </a:t>
            </a:r>
          </a:p>
          <a:p>
            <a:endParaRPr lang="zh-CN" altLang="zh-CN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zh-CN" smtClean="0"/>
          </a:p>
          <a:p>
            <a:r>
              <a:rPr lang="zh-CN" altLang="zh-CN" smtClean="0"/>
              <a:t>  </a:t>
            </a:r>
          </a:p>
          <a:p>
            <a:endParaRPr lang="zh-CN" altLang="zh-CN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09671-C811-436F-ACA9-1DD0BC4DC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C6C0C-9FA8-4B5A-B8C6-8B8163999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93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9209D-0EB6-4F6A-83A1-05FECFA53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88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325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4D426-067F-4661-857F-78F1C158C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3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2F0F0-0F9B-4955-AAE9-F1CBC2102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9146-448A-4534-98B2-1F8CCA3084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6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2F161-3781-48F0-A86E-730DE6DAF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6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9B98-0B18-4C22-BA76-E811F43A3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3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D3949-FE3C-4729-AE0A-1E938C5D0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3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4EF7A-801A-48E9-8497-FFB2C05AF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2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2DF70-F9CF-4182-AED0-1C72C0C60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0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7C4AFF2F-1FF9-4478-9AA6-86AD918D3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6"/>
          <p:cNvSpPr txBox="1">
            <a:spLocks noChangeArrowheads="1"/>
          </p:cNvSpPr>
          <p:nvPr/>
        </p:nvSpPr>
        <p:spPr bwMode="auto">
          <a:xfrm>
            <a:off x="2179638" y="1341438"/>
            <a:ext cx="52006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zh-CN" altLang="en-US" sz="4400" b="1">
                <a:solidFill>
                  <a:srgbClr val="FF0000"/>
                </a:solidFill>
                <a:latin typeface="Calibri" pitchFamily="34" charset="0"/>
              </a:rPr>
              <a:t>第</a:t>
            </a:r>
            <a:r>
              <a:rPr lang="en-US" altLang="zh-CN" sz="4400" b="1">
                <a:solidFill>
                  <a:srgbClr val="FF0000"/>
                </a:solidFill>
                <a:latin typeface="Calibri" pitchFamily="34" charset="0"/>
              </a:rPr>
              <a:t>5</a:t>
            </a:r>
            <a:r>
              <a:rPr lang="zh-CN" altLang="en-US" sz="4400" b="1">
                <a:solidFill>
                  <a:srgbClr val="FF0000"/>
                </a:solidFill>
                <a:latin typeface="Calibri" pitchFamily="34" charset="0"/>
              </a:rPr>
              <a:t>单元   简易方程</a:t>
            </a:r>
          </a:p>
        </p:txBody>
      </p:sp>
      <p:sp>
        <p:nvSpPr>
          <p:cNvPr id="16" name="WordArt 38"/>
          <p:cNvSpPr>
            <a:spLocks noChangeArrowheads="1" noChangeShapeType="1" noTextEdit="1"/>
          </p:cNvSpPr>
          <p:nvPr/>
        </p:nvSpPr>
        <p:spPr bwMode="auto">
          <a:xfrm>
            <a:off x="2339752" y="2708920"/>
            <a:ext cx="4680520" cy="5760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en-US" altLang="zh-C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89359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宋体"/>
                <a:ea typeface="宋体"/>
              </a:rPr>
              <a:t>2 </a:t>
            </a:r>
            <a:r>
              <a:rPr lang="zh-CN" alt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89359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宋体"/>
                <a:ea typeface="宋体"/>
              </a:rPr>
              <a:t>解简易方程</a:t>
            </a:r>
          </a:p>
        </p:txBody>
      </p:sp>
      <p:sp>
        <p:nvSpPr>
          <p:cNvPr id="4103" name="TextBox 16"/>
          <p:cNvSpPr txBox="1">
            <a:spLocks noChangeArrowheads="1"/>
          </p:cNvSpPr>
          <p:nvPr/>
        </p:nvSpPr>
        <p:spPr bwMode="auto">
          <a:xfrm>
            <a:off x="2700338" y="3716338"/>
            <a:ext cx="4464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zh-CN" altLang="en-US" sz="32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第</a:t>
            </a:r>
            <a:r>
              <a:rPr lang="en-US" altLang="zh-CN" sz="32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2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课时   解方程（</a:t>
            </a:r>
            <a:r>
              <a:rPr lang="en-US" altLang="zh-CN" sz="32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）</a:t>
            </a:r>
          </a:p>
        </p:txBody>
      </p:sp>
      <p:sp>
        <p:nvSpPr>
          <p:cNvPr id="4104" name="Text Box 3"/>
          <p:cNvSpPr txBox="1">
            <a:spLocks noChangeArrowheads="1"/>
          </p:cNvSpPr>
          <p:nvPr/>
        </p:nvSpPr>
        <p:spPr bwMode="auto">
          <a:xfrm>
            <a:off x="1403350" y="188913"/>
            <a:ext cx="5473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>
                <a:latin typeface="楷体_GB2312" pitchFamily="49" charset="-122"/>
                <a:ea typeface="楷体_GB2312" pitchFamily="49" charset="-122"/>
              </a:rPr>
              <a:t>五年级数学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·</a:t>
            </a:r>
            <a:r>
              <a:rPr lang="zh-CN" altLang="en-US" sz="2400" b="1">
                <a:latin typeface="楷体_GB2312" pitchFamily="49" charset="-122"/>
                <a:ea typeface="楷体_GB2312" pitchFamily="49" charset="-122"/>
              </a:rPr>
              <a:t>上    新课标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[</a:t>
            </a:r>
            <a:r>
              <a:rPr lang="zh-CN" altLang="en-US" sz="2400" b="1">
                <a:latin typeface="楷体_GB2312" pitchFamily="49" charset="-122"/>
                <a:ea typeface="楷体_GB2312" pitchFamily="49" charset="-122"/>
              </a:rPr>
              <a:t>人</a:t>
            </a:r>
            <a:r>
              <a:rPr lang="en-US" altLang="zh-CN" sz="2400" b="1">
                <a:latin typeface="楷体_GB2312" pitchFamily="49" charset="-122"/>
                <a:ea typeface="楷体_GB2312" pitchFamily="49" charset="-122"/>
              </a:rPr>
              <a:t>]</a:t>
            </a:r>
            <a:endParaRPr lang="zh-CN" altLang="en-US" sz="24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1979613" y="5013325"/>
            <a:ext cx="5761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latin typeface="仿宋" pitchFamily="49" charset="-122"/>
                <a:ea typeface="仿宋" pitchFamily="49" charset="-122"/>
              </a:rPr>
              <a:t>桂平市西山镇城西小学    黄春燕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187450" y="1125538"/>
            <a:ext cx="698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</a:rPr>
              <a:t>2.</a:t>
            </a:r>
            <a:r>
              <a:rPr lang="zh-CN" altLang="en-US" sz="3200" b="1" dirty="0">
                <a:latin typeface="+mj-lt"/>
              </a:rPr>
              <a:t>解下列方程。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763713" y="1844675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</a:rPr>
              <a:t>6</a:t>
            </a:r>
            <a:r>
              <a:rPr lang="en-US" altLang="zh-CN" sz="3200" b="1" i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latin typeface="+mj-lt"/>
              </a:rPr>
              <a:t>-35=13</a:t>
            </a:r>
            <a:endParaRPr lang="zh-CN" altLang="en-US" sz="3200" b="1" dirty="0">
              <a:latin typeface="+mj-lt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50825" y="2555875"/>
            <a:ext cx="43211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解：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6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-35+35=13+35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2339975" y="3203575"/>
            <a:ext cx="1584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6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=48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555875" y="3852863"/>
            <a:ext cx="1584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=8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5292725" y="1638300"/>
            <a:ext cx="3095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</a:rPr>
              <a:t>3</a:t>
            </a:r>
            <a:r>
              <a:rPr lang="en-US" altLang="zh-CN" sz="3200" b="1" i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latin typeface="+mj-lt"/>
              </a:rPr>
              <a:t>-12×6=6</a:t>
            </a:r>
            <a:endParaRPr lang="zh-CN" altLang="en-US" sz="3200" b="1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5148263" y="2266950"/>
            <a:ext cx="28082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解：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-72=6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5292725" y="2914650"/>
            <a:ext cx="36004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-72+72=6+72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6588125" y="3563938"/>
            <a:ext cx="15843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=78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5940425" y="4283075"/>
            <a:ext cx="32035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÷3=78÷3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6804025" y="4930775"/>
            <a:ext cx="16557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=26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187450" y="757238"/>
            <a:ext cx="698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</a:rPr>
              <a:t>2.</a:t>
            </a:r>
            <a:r>
              <a:rPr lang="zh-CN" altLang="en-US" sz="3200" b="1" dirty="0">
                <a:latin typeface="+mj-lt"/>
              </a:rPr>
              <a:t>解下列方程。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92275" y="1412875"/>
            <a:ext cx="3959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latin typeface="+mj-lt"/>
              </a:rPr>
              <a:t>（</a:t>
            </a:r>
            <a:r>
              <a:rPr lang="en-US" altLang="zh-CN" sz="3200" b="1" dirty="0">
                <a:latin typeface="+mj-lt"/>
              </a:rPr>
              <a:t>5</a:t>
            </a:r>
            <a:r>
              <a:rPr lang="en-US" altLang="zh-CN" sz="3200" b="1" i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latin typeface="+mj-lt"/>
              </a:rPr>
              <a:t>-12</a:t>
            </a:r>
            <a:r>
              <a:rPr lang="zh-CN" altLang="en-US" sz="3200" b="1" dirty="0">
                <a:latin typeface="+mj-lt"/>
              </a:rPr>
              <a:t>）</a:t>
            </a:r>
            <a:r>
              <a:rPr lang="en-US" altLang="zh-CN" sz="3200" b="1" dirty="0">
                <a:latin typeface="+mj-lt"/>
              </a:rPr>
              <a:t>×8=24</a:t>
            </a:r>
            <a:endParaRPr lang="zh-CN" altLang="en-US" sz="3200" b="1" dirty="0">
              <a:latin typeface="+mj-lt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23850" y="2133600"/>
            <a:ext cx="604996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解：（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-12</a:t>
            </a: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）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×8÷8=24÷8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275013" y="2852738"/>
            <a:ext cx="2881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-12=3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627313" y="3573463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-12+12=3+12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851275" y="4149725"/>
            <a:ext cx="1584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=15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203575" y="4860925"/>
            <a:ext cx="3240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÷5=15÷5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4067175" y="5581650"/>
            <a:ext cx="1081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=3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187450" y="549275"/>
            <a:ext cx="698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</a:rPr>
              <a:t>2.</a:t>
            </a:r>
            <a:r>
              <a:rPr lang="zh-CN" altLang="en-US" sz="3200" b="1" dirty="0">
                <a:latin typeface="+mj-lt"/>
              </a:rPr>
              <a:t>解下列方程。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692275" y="1268413"/>
            <a:ext cx="3959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latin typeface="+mj-lt"/>
              </a:rPr>
              <a:t>（</a:t>
            </a:r>
            <a:r>
              <a:rPr lang="en-US" altLang="zh-CN" sz="3200" b="1" dirty="0">
                <a:latin typeface="+mj-lt"/>
              </a:rPr>
              <a:t>100-3</a:t>
            </a:r>
            <a:r>
              <a:rPr lang="en-US" altLang="zh-CN" sz="3200" b="1" i="1" dirty="0"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en-US" sz="3200" b="1" dirty="0">
                <a:latin typeface="+mj-lt"/>
              </a:rPr>
              <a:t>）</a:t>
            </a:r>
            <a:r>
              <a:rPr lang="en-US" altLang="zh-CN" sz="3200" b="1" dirty="0">
                <a:latin typeface="+mj-lt"/>
              </a:rPr>
              <a:t>÷2=8</a:t>
            </a:r>
            <a:endParaRPr lang="zh-CN" altLang="en-US" sz="3200" b="1" dirty="0">
              <a:latin typeface="+mj-lt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50825" y="1916113"/>
            <a:ext cx="60499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解：（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100-3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zh-CN" altLang="en-US" sz="3200" b="1" dirty="0">
                <a:solidFill>
                  <a:srgbClr val="FF0066"/>
                </a:solidFill>
                <a:latin typeface="+mj-lt"/>
              </a:rPr>
              <a:t>）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÷2×2=8×2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203575" y="2420938"/>
            <a:ext cx="2881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100-3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=16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339975" y="2997200"/>
            <a:ext cx="4176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100-3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+3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=16+3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348038" y="3492500"/>
            <a:ext cx="2592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16+3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=100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2771775" y="4068763"/>
            <a:ext cx="4103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16+3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-16=100-16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4067175" y="4652963"/>
            <a:ext cx="2017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=84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419475" y="5229225"/>
            <a:ext cx="3168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3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÷3=84÷3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284663" y="5805488"/>
            <a:ext cx="15827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</a:rPr>
              <a:t>=28</a:t>
            </a:r>
            <a:endParaRPr lang="zh-CN" altLang="en-US" sz="3200" b="1" dirty="0">
              <a:solidFill>
                <a:srgbClr val="FF0066"/>
              </a:solidFill>
              <a:latin typeface="+mj-lt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58888" y="969963"/>
            <a:ext cx="69850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zh-CN" sz="3200" b="1">
                <a:latin typeface="黑体" pitchFamily="49" charset="-122"/>
                <a:ea typeface="黑体" pitchFamily="49" charset="-122"/>
              </a:rPr>
              <a:t>8.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看图列方程，并求出方程的解。</a:t>
            </a:r>
            <a:endParaRPr lang="zh-CN" altLang="zh-CN" sz="3200" b="1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3315" name="标题 3"/>
          <p:cNvSpPr>
            <a:spLocks noGrp="1"/>
          </p:cNvSpPr>
          <p:nvPr>
            <p:ph type="title" idx="4294967295"/>
          </p:nvPr>
        </p:nvSpPr>
        <p:spPr>
          <a:xfrm>
            <a:off x="1260475" y="261938"/>
            <a:ext cx="6624638" cy="935037"/>
          </a:xfrm>
        </p:spPr>
        <p:txBody>
          <a:bodyPr/>
          <a:lstStyle/>
          <a:p>
            <a:pPr algn="l" eaLnBrk="1" hangingPunct="1"/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2.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教材第</a:t>
            </a:r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71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页练习十五第</a:t>
            </a:r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8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题。</a:t>
            </a: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3419475" y="4508500"/>
            <a:ext cx="2952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+50=200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979613" y="5084763"/>
            <a:ext cx="47529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解：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+50-50=200-50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4140200" y="5649913"/>
            <a:ext cx="15113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=150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592263"/>
            <a:ext cx="5832475" cy="27733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320" name="TextBox 19"/>
          <p:cNvSpPr txBox="1">
            <a:spLocks noChangeArrowheads="1"/>
          </p:cNvSpPr>
          <p:nvPr/>
        </p:nvSpPr>
        <p:spPr bwMode="auto">
          <a:xfrm>
            <a:off x="2411413" y="1484313"/>
            <a:ext cx="1008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800" b="1" i="1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1600" b="1">
                <a:solidFill>
                  <a:srgbClr val="FF0066"/>
                </a:solidFill>
                <a:ea typeface="黑体" pitchFamily="49" charset="-122"/>
                <a:cs typeface="Times New Roman" pitchFamily="18" charset="0"/>
              </a:rPr>
              <a:t>g</a:t>
            </a:r>
            <a:endParaRPr lang="zh-CN" altLang="en-US" sz="1600" b="1">
              <a:solidFill>
                <a:srgbClr val="FF0066"/>
              </a:solidFill>
              <a:ea typeface="黑体" pitchFamily="49" charset="-122"/>
              <a:cs typeface="Times New Roman" pitchFamily="18" charset="0"/>
            </a:endParaRPr>
          </a:p>
        </p:txBody>
      </p:sp>
      <p:sp>
        <p:nvSpPr>
          <p:cNvPr id="13321" name="TextBox 13"/>
          <p:cNvSpPr txBox="1">
            <a:spLocks noChangeArrowheads="1"/>
          </p:cNvSpPr>
          <p:nvPr/>
        </p:nvSpPr>
        <p:spPr bwMode="auto">
          <a:xfrm>
            <a:off x="2916238" y="2443163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000" b="1">
                <a:solidFill>
                  <a:srgbClr val="FF0066"/>
                </a:solidFill>
              </a:rPr>
              <a:t>50g</a:t>
            </a:r>
            <a:endParaRPr lang="zh-CN" altLang="en-US" sz="2000" b="1">
              <a:solidFill>
                <a:srgbClr val="FF0066"/>
              </a:solidFill>
            </a:endParaRPr>
          </a:p>
        </p:txBody>
      </p:sp>
      <p:sp>
        <p:nvSpPr>
          <p:cNvPr id="13322" name="TextBox 14"/>
          <p:cNvSpPr txBox="1">
            <a:spLocks noChangeArrowheads="1"/>
          </p:cNvSpPr>
          <p:nvPr/>
        </p:nvSpPr>
        <p:spPr bwMode="auto">
          <a:xfrm>
            <a:off x="5076825" y="2420938"/>
            <a:ext cx="1008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000" b="1">
                <a:solidFill>
                  <a:srgbClr val="FF0066"/>
                </a:solidFill>
              </a:rPr>
              <a:t>100g</a:t>
            </a:r>
            <a:endParaRPr lang="zh-CN" altLang="en-US" sz="2000" b="1">
              <a:solidFill>
                <a:srgbClr val="FF0066"/>
              </a:solidFill>
            </a:endParaRPr>
          </a:p>
        </p:txBody>
      </p:sp>
      <p:sp>
        <p:nvSpPr>
          <p:cNvPr id="13323" name="TextBox 17"/>
          <p:cNvSpPr txBox="1">
            <a:spLocks noChangeArrowheads="1"/>
          </p:cNvSpPr>
          <p:nvPr/>
        </p:nvSpPr>
        <p:spPr bwMode="auto">
          <a:xfrm>
            <a:off x="5724525" y="2420938"/>
            <a:ext cx="1008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000" b="1">
                <a:solidFill>
                  <a:srgbClr val="FF0066"/>
                </a:solidFill>
              </a:rPr>
              <a:t>100g</a:t>
            </a:r>
            <a:endParaRPr lang="zh-CN" altLang="en-US" sz="2000" b="1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58888" y="836613"/>
            <a:ext cx="69850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zh-CN" sz="3200" b="1">
                <a:latin typeface="黑体" pitchFamily="49" charset="-122"/>
                <a:ea typeface="黑体" pitchFamily="49" charset="-122"/>
              </a:rPr>
              <a:t>8.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看图列方程，并求出方程的解。</a:t>
            </a:r>
            <a:endParaRPr lang="zh-CN" altLang="zh-CN" sz="3200" b="1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2771775" y="3429000"/>
            <a:ext cx="2952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2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+60=158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331913" y="4005263"/>
            <a:ext cx="47529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解：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2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+60-60=158-60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3492500" y="4570413"/>
            <a:ext cx="15113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2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=98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628775"/>
            <a:ext cx="5651500" cy="1614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2843213" y="5084763"/>
            <a:ext cx="27368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2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÷2=98÷2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708400" y="5622925"/>
            <a:ext cx="27352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=49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837569" y="1189037"/>
            <a:ext cx="55402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200" b="1" dirty="0" smtClean="0">
                <a:latin typeface="+mj-lt"/>
              </a:rPr>
              <a:t>孩子们，解方程</a:t>
            </a:r>
            <a:r>
              <a:rPr lang="zh-CN" altLang="en-US" sz="3200" b="1" dirty="0">
                <a:latin typeface="+mj-lt"/>
              </a:rPr>
              <a:t>根据是什么？</a:t>
            </a:r>
          </a:p>
        </p:txBody>
      </p:sp>
      <p:pic>
        <p:nvPicPr>
          <p:cNvPr id="24" name="Picture 8" descr="cw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485900"/>
            <a:ext cx="1554163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43213" y="2565400"/>
            <a:ext cx="35290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000" b="1">
                <a:solidFill>
                  <a:srgbClr val="FF0000"/>
                </a:solidFill>
              </a:rPr>
              <a:t>  等式的性质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75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utoUpdateAnimBg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1560" y="1052736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解下面方程</a:t>
            </a:r>
            <a:r>
              <a:rPr lang="zh-CN" altLang="en-US" sz="4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48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en-US" altLang="zh-CN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4x 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=8.6   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48.34-x 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=4.5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95962"/>
            <a:ext cx="4140460" cy="10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4x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÷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4=8.6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÷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</a:p>
          <a:p>
            <a:pPr>
              <a:lnSpc>
                <a:spcPts val="4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x=2.15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91880" y="3078619"/>
            <a:ext cx="5832648" cy="233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zh-CN" altLang="en-US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解：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48.34-x+x=4.5+x            </a:t>
            </a:r>
          </a:p>
          <a:p>
            <a:pPr>
              <a:lnSpc>
                <a:spcPts val="35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48.34=4.5+x         </a:t>
            </a:r>
          </a:p>
          <a:p>
            <a:pPr>
              <a:lnSpc>
                <a:spcPts val="35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4.5+x=48.34</a:t>
            </a:r>
          </a:p>
          <a:p>
            <a:pPr>
              <a:lnSpc>
                <a:spcPts val="35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4.5+x-4.5=48.34-4.5              </a:t>
            </a:r>
          </a:p>
          <a:p>
            <a:pPr>
              <a:lnSpc>
                <a:spcPts val="35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x=43.84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313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1859368"/>
            <a:ext cx="876874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en-US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认真</a:t>
            </a:r>
            <a:r>
              <a:rPr lang="zh-CN" altLang="en-US" sz="40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阅读</a:t>
            </a:r>
            <a:r>
              <a:rPr lang="zh-CN" altLang="en-US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课本</a:t>
            </a:r>
            <a:r>
              <a:rPr lang="en-US" altLang="zh-CN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69</a:t>
            </a:r>
            <a:r>
              <a:rPr lang="zh-CN" altLang="en-US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页</a:t>
            </a:r>
            <a:r>
              <a:rPr lang="en-US" altLang="zh-CN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zh-CN" altLang="en-US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思考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en-US" sz="36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怎样解以下方程？在练习本试试。</a:t>
            </a:r>
          </a:p>
          <a:p>
            <a:pPr>
              <a:lnSpc>
                <a:spcPct val="150000"/>
              </a:lnSpc>
            </a:pPr>
            <a:r>
              <a:rPr lang="fr-FR" altLang="zh-CN" sz="4000" b="1" dirty="0" smtClean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fr-FR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3x </a:t>
            </a:r>
            <a:r>
              <a:rPr lang="fr-FR" altLang="zh-CN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+ 4=40      2</a:t>
            </a:r>
            <a:r>
              <a:rPr lang="zh-CN" altLang="fr-FR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fr-FR" altLang="zh-CN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 - 16</a:t>
            </a:r>
            <a:r>
              <a:rPr lang="zh-CN" altLang="fr-FR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fr-FR" altLang="zh-CN" sz="40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fr-FR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altLang="zh-CN" sz="3200" b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endParaRPr lang="zh-CN" alt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99792" y="692696"/>
            <a:ext cx="36471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5400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FA3EA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挑战任务一</a:t>
            </a:r>
          </a:p>
        </p:txBody>
      </p:sp>
    </p:spTree>
    <p:extLst>
      <p:ext uri="{BB962C8B-B14F-4D97-AF65-F5344CB8AC3E}">
        <p14:creationId xmlns:p14="http://schemas.microsoft.com/office/powerpoint/2010/main" val="215524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323975" y="765175"/>
            <a:ext cx="6705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看图列方程，并求出方程的解。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563938" y="3789363"/>
            <a:ext cx="3016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3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3200" b="1">
                <a:solidFill>
                  <a:srgbClr val="FF0000"/>
                </a:solidFill>
              </a:rPr>
              <a:t>+4=40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205038" y="4265613"/>
            <a:ext cx="4959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解：  3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/>
              <a:t>+4-4=40-4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076700" y="4716463"/>
            <a:ext cx="3016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3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/>
              <a:t>=36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429000" y="5219700"/>
            <a:ext cx="30146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3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/>
              <a:t>÷3=36÷3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284663" y="5724525"/>
            <a:ext cx="3016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/>
              <a:t>=12</a:t>
            </a:r>
          </a:p>
        </p:txBody>
      </p:sp>
      <p:pic>
        <p:nvPicPr>
          <p:cNvPr id="6152" name="Picture 21" descr="3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908050"/>
            <a:ext cx="7488238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1487488" y="2555875"/>
            <a:ext cx="99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 dirty="0"/>
              <a:t>支</a:t>
            </a:r>
          </a:p>
        </p:txBody>
      </p:sp>
      <p:sp>
        <p:nvSpPr>
          <p:cNvPr id="6154" name="Text Box 14"/>
          <p:cNvSpPr txBox="1">
            <a:spLocks noChangeArrowheads="1"/>
          </p:cNvSpPr>
          <p:nvPr/>
        </p:nvSpPr>
        <p:spPr bwMode="auto">
          <a:xfrm>
            <a:off x="3214688" y="2525713"/>
            <a:ext cx="99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 dirty="0"/>
              <a:t>支</a:t>
            </a:r>
          </a:p>
        </p:txBody>
      </p:sp>
      <p:sp>
        <p:nvSpPr>
          <p:cNvPr id="6155" name="Text Box 15"/>
          <p:cNvSpPr txBox="1">
            <a:spLocks noChangeArrowheads="1"/>
          </p:cNvSpPr>
          <p:nvPr/>
        </p:nvSpPr>
        <p:spPr bwMode="auto">
          <a:xfrm>
            <a:off x="4727575" y="2555875"/>
            <a:ext cx="99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/>
              <a:t>支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3851275" y="3213100"/>
            <a:ext cx="21605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40支</a:t>
            </a:r>
          </a:p>
        </p:txBody>
      </p:sp>
      <p:grpSp>
        <p:nvGrpSpPr>
          <p:cNvPr id="6157" name="组合 13"/>
          <p:cNvGrpSpPr>
            <a:grpSpLocks/>
          </p:cNvGrpSpPr>
          <p:nvPr/>
        </p:nvGrpSpPr>
        <p:grpSpPr bwMode="auto">
          <a:xfrm>
            <a:off x="539750" y="819150"/>
            <a:ext cx="863600" cy="522288"/>
            <a:chOff x="1115616" y="332656"/>
            <a:chExt cx="936104" cy="672711"/>
          </a:xfrm>
        </p:grpSpPr>
        <p:pic>
          <p:nvPicPr>
            <p:cNvPr id="6160" name="Picture 1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332656"/>
              <a:ext cx="936104" cy="648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1" name="TextBox 14"/>
            <p:cNvSpPr txBox="1">
              <a:spLocks noChangeArrowheads="1"/>
            </p:cNvSpPr>
            <p:nvPr/>
          </p:nvSpPr>
          <p:spPr bwMode="auto">
            <a:xfrm>
              <a:off x="1331640" y="332656"/>
              <a:ext cx="504055" cy="672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sz="2800" b="1"/>
                <a:t>4</a:t>
              </a:r>
              <a:endParaRPr lang="zh-CN" altLang="en-US" sz="2800" b="1"/>
            </a:p>
          </p:txBody>
        </p:sp>
      </p:grpSp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3636963" y="3860800"/>
            <a:ext cx="647700" cy="5048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buFont typeface="Arial" pitchFamily="34" charset="0"/>
              <a:buNone/>
            </a:pPr>
            <a:endParaRPr lang="zh-CN" alt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443663" y="3716338"/>
            <a:ext cx="25208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看作一</a:t>
            </a:r>
            <a:endParaRPr lang="en-US" altLang="zh-CN" sz="32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eaLnBrk="1" hangingPunct="1"/>
            <a:r>
              <a:rPr lang="zh-CN" altLang="en-US" sz="32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个整体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 bldLvl="0" autoUpdateAnimBg="0"/>
      <p:bldP spid="12305" grpId="0" bldLvl="0" autoUpdateAnimBg="0"/>
      <p:bldP spid="12306" grpId="0" bldLvl="0" autoUpdateAnimBg="0"/>
      <p:bldP spid="12307" grpId="0" bldLvl="0" autoUpdateAnimBg="0"/>
      <p:bldP spid="12308" grpId="0" bldLvl="0" autoUpdateAnimBg="0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78163" y="1277938"/>
            <a:ext cx="39576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     2（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>
                <a:solidFill>
                  <a:srgbClr val="FF0000"/>
                </a:solidFill>
              </a:rPr>
              <a:t>-16)=8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635250" y="1951038"/>
            <a:ext cx="5122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dirty="0">
                <a:solidFill>
                  <a:srgbClr val="FF0000"/>
                </a:solidFill>
              </a:rPr>
              <a:t>解:2(</a:t>
            </a:r>
            <a:r>
              <a:rPr lang="zh-CN" alt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 dirty="0">
                <a:solidFill>
                  <a:srgbClr val="FF0000"/>
                </a:solidFill>
              </a:rPr>
              <a:t>-16)÷2=8÷2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341813" y="2595563"/>
            <a:ext cx="368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>
                <a:solidFill>
                  <a:srgbClr val="FF0000"/>
                </a:solidFill>
              </a:rPr>
              <a:t>-16=4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1189038" y="4867275"/>
            <a:ext cx="6769100" cy="122396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170" tIns="46990" rIns="90170" bIns="4699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124075" y="5157788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FF"/>
                </a:solidFill>
              </a:rPr>
              <a:t>      </a:t>
            </a:r>
            <a:r>
              <a:rPr lang="zh-CN" altLang="en-US" sz="3200" b="1">
                <a:solidFill>
                  <a:srgbClr val="FF00FF"/>
                </a:solidFill>
              </a:rPr>
              <a:t>把</a:t>
            </a:r>
            <a:r>
              <a:rPr lang="zh-CN" altLang="en-US" sz="3200" b="1" i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>
                <a:solidFill>
                  <a:srgbClr val="FF00FF"/>
                </a:solidFill>
              </a:rPr>
              <a:t>-16</a:t>
            </a:r>
            <a:r>
              <a:rPr lang="zh-CN" altLang="en-US" sz="3200" b="1">
                <a:solidFill>
                  <a:srgbClr val="FF00FF"/>
                </a:solidFill>
              </a:rPr>
              <a:t>看作是一个整体。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635375" y="3238500"/>
            <a:ext cx="368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>
                <a:solidFill>
                  <a:srgbClr val="FF0000"/>
                </a:solidFill>
              </a:rPr>
              <a:t>-16+16=4+16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918075" y="3852863"/>
            <a:ext cx="368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>
                <a:solidFill>
                  <a:srgbClr val="FF0000"/>
                </a:solidFill>
              </a:rPr>
              <a:t>=20</a:t>
            </a:r>
          </a:p>
        </p:txBody>
      </p:sp>
      <p:grpSp>
        <p:nvGrpSpPr>
          <p:cNvPr id="7177" name="组合 13"/>
          <p:cNvGrpSpPr>
            <a:grpSpLocks/>
          </p:cNvGrpSpPr>
          <p:nvPr/>
        </p:nvGrpSpPr>
        <p:grpSpPr bwMode="auto">
          <a:xfrm>
            <a:off x="1403350" y="404813"/>
            <a:ext cx="863600" cy="593725"/>
            <a:chOff x="1115616" y="332656"/>
            <a:chExt cx="936104" cy="648072"/>
          </a:xfrm>
        </p:grpSpPr>
        <p:pic>
          <p:nvPicPr>
            <p:cNvPr id="7180" name="Picture 1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332656"/>
              <a:ext cx="936104" cy="648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1" name="TextBox 14"/>
            <p:cNvSpPr txBox="1">
              <a:spLocks noChangeArrowheads="1"/>
            </p:cNvSpPr>
            <p:nvPr/>
          </p:nvSpPr>
          <p:spPr bwMode="auto">
            <a:xfrm>
              <a:off x="1331640" y="332656"/>
              <a:ext cx="504054" cy="476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sz="2800" b="1"/>
                <a:t>5</a:t>
              </a:r>
              <a:endParaRPr lang="zh-CN" altLang="en-US" sz="2800" b="1"/>
            </a:p>
          </p:txBody>
        </p:sp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979613" y="395288"/>
            <a:ext cx="48244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    解方程 2（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/>
              <a:t>-16)=8</a:t>
            </a:r>
          </a:p>
        </p:txBody>
      </p:sp>
      <p:sp>
        <p:nvSpPr>
          <p:cNvPr id="19" name="矩形 18"/>
          <p:cNvSpPr/>
          <p:nvPr/>
        </p:nvSpPr>
        <p:spPr>
          <a:xfrm>
            <a:off x="611560" y="1412776"/>
            <a:ext cx="22717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3399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方法一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ldLvl="0" autoUpdateAnimBg="0"/>
      <p:bldP spid="13317" grpId="0" bldLvl="0" autoUpdateAnimBg="0"/>
      <p:bldP spid="13318" grpId="0" bldLvl="0" autoUpdateAnimBg="0"/>
      <p:bldP spid="13319" grpId="0" animBg="1"/>
      <p:bldP spid="13320" grpId="0" bldLvl="0" autoUpdateAnimBg="0"/>
      <p:bldP spid="13321" grpId="0" bldLvl="0" autoUpdateAnimBg="0"/>
      <p:bldP spid="13322" grpId="0" bldLvl="0" autoUpdateAnimBg="0"/>
      <p:bldP spid="17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078163" y="1277938"/>
            <a:ext cx="39576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     2（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>
                <a:solidFill>
                  <a:srgbClr val="FF0000"/>
                </a:solidFill>
              </a:rPr>
              <a:t>-16)=8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643313" y="1951038"/>
            <a:ext cx="2657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解:2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>
                <a:solidFill>
                  <a:srgbClr val="FF0000"/>
                </a:solidFill>
              </a:rPr>
              <a:t>-</a:t>
            </a:r>
            <a:r>
              <a:rPr lang="en-US" altLang="zh-CN" sz="3200" b="1">
                <a:solidFill>
                  <a:srgbClr val="FF0000"/>
                </a:solidFill>
              </a:rPr>
              <a:t>32</a:t>
            </a:r>
            <a:r>
              <a:rPr lang="zh-CN" altLang="en-US" sz="3200" b="1">
                <a:solidFill>
                  <a:srgbClr val="FF0000"/>
                </a:solidFill>
              </a:rPr>
              <a:t>=8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492500" y="2595563"/>
            <a:ext cx="368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>
                <a:solidFill>
                  <a:srgbClr val="FF0000"/>
                </a:solidFill>
              </a:rPr>
              <a:t>-</a:t>
            </a:r>
            <a:r>
              <a:rPr lang="en-US" altLang="zh-CN" sz="3200" b="1">
                <a:solidFill>
                  <a:srgbClr val="FF0000"/>
                </a:solidFill>
              </a:rPr>
              <a:t>32+32</a:t>
            </a:r>
            <a:r>
              <a:rPr lang="zh-CN" altLang="en-US" sz="3200" b="1">
                <a:solidFill>
                  <a:srgbClr val="FF0000"/>
                </a:solidFill>
              </a:rPr>
              <a:t>=</a:t>
            </a:r>
            <a:r>
              <a:rPr lang="en-US" altLang="zh-CN" sz="3200" b="1">
                <a:solidFill>
                  <a:srgbClr val="FF0000"/>
                </a:solidFill>
              </a:rPr>
              <a:t>8+32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1189038" y="4867275"/>
            <a:ext cx="6769100" cy="122396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170" tIns="46990" rIns="90170" bIns="4699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124075" y="4941888"/>
            <a:ext cx="49688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00FF"/>
                </a:solidFill>
              </a:rPr>
              <a:t>      </a:t>
            </a:r>
            <a:r>
              <a:rPr lang="zh-CN" altLang="en-US" sz="3600" b="1">
                <a:solidFill>
                  <a:srgbClr val="FF00FF"/>
                </a:solidFill>
              </a:rPr>
              <a:t>根据乘法分配律</a:t>
            </a:r>
            <a:r>
              <a:rPr lang="zh-CN" altLang="en-US" sz="5400" b="1">
                <a:solidFill>
                  <a:srgbClr val="FF00FF"/>
                </a:solidFill>
              </a:rPr>
              <a:t>。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762500" y="3213100"/>
            <a:ext cx="1825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zh-CN" altLang="en-US" sz="3200" b="1">
                <a:solidFill>
                  <a:srgbClr val="FF0000"/>
                </a:solidFill>
              </a:rPr>
              <a:t>=</a:t>
            </a:r>
            <a:r>
              <a:rPr lang="en-US" altLang="zh-CN" sz="3200" b="1">
                <a:solidFill>
                  <a:srgbClr val="FF0000"/>
                </a:solidFill>
              </a:rPr>
              <a:t>40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4125913" y="3789363"/>
            <a:ext cx="3686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zh-CN" sz="3200" b="1">
                <a:solidFill>
                  <a:srgbClr val="FF0000"/>
                </a:solidFill>
              </a:rPr>
              <a:t>÷2</a:t>
            </a:r>
            <a:r>
              <a:rPr lang="zh-CN" altLang="en-US" sz="3200" b="1">
                <a:solidFill>
                  <a:srgbClr val="FF0000"/>
                </a:solidFill>
              </a:rPr>
              <a:t>=</a:t>
            </a:r>
            <a:r>
              <a:rPr lang="en-US" altLang="zh-CN" sz="3200" b="1">
                <a:solidFill>
                  <a:srgbClr val="FF0000"/>
                </a:solidFill>
              </a:rPr>
              <a:t>40÷2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grpSp>
        <p:nvGrpSpPr>
          <p:cNvPr id="8201" name="组合 13"/>
          <p:cNvGrpSpPr>
            <a:grpSpLocks/>
          </p:cNvGrpSpPr>
          <p:nvPr/>
        </p:nvGrpSpPr>
        <p:grpSpPr bwMode="auto">
          <a:xfrm>
            <a:off x="1403350" y="404813"/>
            <a:ext cx="863600" cy="593725"/>
            <a:chOff x="1115616" y="332656"/>
            <a:chExt cx="936104" cy="648072"/>
          </a:xfrm>
        </p:grpSpPr>
        <p:pic>
          <p:nvPicPr>
            <p:cNvPr id="8208" name="Picture 1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332656"/>
              <a:ext cx="936104" cy="648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9" name="TextBox 14"/>
            <p:cNvSpPr txBox="1">
              <a:spLocks noChangeArrowheads="1"/>
            </p:cNvSpPr>
            <p:nvPr/>
          </p:nvSpPr>
          <p:spPr bwMode="auto">
            <a:xfrm>
              <a:off x="1331640" y="332656"/>
              <a:ext cx="504054" cy="476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sz="2800" b="1"/>
                <a:t>5</a:t>
              </a:r>
              <a:endParaRPr lang="zh-CN" altLang="en-US" sz="2800" b="1"/>
            </a:p>
          </p:txBody>
        </p:sp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979613" y="395288"/>
            <a:ext cx="48244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/>
              <a:t>    解方程 2（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3200" b="1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CN" altLang="en-US" sz="3200" b="1"/>
              <a:t>-16)=8</a:t>
            </a:r>
          </a:p>
        </p:txBody>
      </p:sp>
      <p:sp>
        <p:nvSpPr>
          <p:cNvPr id="19" name="矩形 18"/>
          <p:cNvSpPr/>
          <p:nvPr/>
        </p:nvSpPr>
        <p:spPr>
          <a:xfrm>
            <a:off x="611560" y="1268760"/>
            <a:ext cx="227177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3399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方法二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989513" y="4365625"/>
            <a:ext cx="1670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zh-CN" altLang="en-US" sz="3200" b="1">
                <a:solidFill>
                  <a:srgbClr val="FF0000"/>
                </a:solidFill>
              </a:rPr>
              <a:t>=</a:t>
            </a:r>
            <a:r>
              <a:rPr lang="en-US" altLang="zh-CN" sz="3200" b="1">
                <a:solidFill>
                  <a:srgbClr val="FF0000"/>
                </a:solidFill>
              </a:rPr>
              <a:t>20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ldLvl="0" autoUpdateAnimBg="0"/>
      <p:bldP spid="13317" grpId="0" bldLvl="0" autoUpdateAnimBg="0"/>
      <p:bldP spid="13318" grpId="0" bldLvl="0" autoUpdateAnimBg="0"/>
      <p:bldP spid="13319" grpId="0" animBg="1"/>
      <p:bldP spid="13320" grpId="0" bldLvl="0" autoUpdateAnimBg="0"/>
      <p:bldP spid="13321" grpId="0" bldLvl="0" autoUpdateAnimBg="0"/>
      <p:bldP spid="13322" grpId="0" bldLvl="0" autoUpdateAnimBg="0"/>
      <p:bldP spid="17" grpId="0" bldLvl="0" autoUpdateAnimBg="0"/>
      <p:bldP spid="14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627867" y="4968081"/>
            <a:ext cx="4248150" cy="1555750"/>
            <a:chOff x="884" y="1933"/>
            <a:chExt cx="3012" cy="980"/>
          </a:xfrm>
        </p:grpSpPr>
        <p:pic>
          <p:nvPicPr>
            <p:cNvPr id="24585" name="Picture 15" descr="男天使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0" y="1933"/>
              <a:ext cx="1276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6" name="AutoShape 27"/>
            <p:cNvSpPr>
              <a:spLocks noChangeArrowheads="1"/>
            </p:cNvSpPr>
            <p:nvPr/>
          </p:nvSpPr>
          <p:spPr bwMode="auto">
            <a:xfrm>
              <a:off x="884" y="1933"/>
              <a:ext cx="1451" cy="499"/>
            </a:xfrm>
            <a:prstGeom prst="wedgeRoundRectCallout">
              <a:avLst>
                <a:gd name="adj1" fmla="val 68606"/>
                <a:gd name="adj2" fmla="val 62222"/>
                <a:gd name="adj3" fmla="val 16667"/>
              </a:avLst>
            </a:prstGeom>
            <a:solidFill>
              <a:srgbClr val="FFFFFF"/>
            </a:solidFill>
            <a:ln w="19050">
              <a:solidFill>
                <a:srgbClr val="3399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zh-CN" altLang="en-US" sz="2800" b="1">
                  <a:solidFill>
                    <a:srgbClr val="FF3399"/>
                  </a:solidFill>
                  <a:latin typeface="楷体_GB2312" pitchFamily="49" charset="-122"/>
                  <a:ea typeface="楷体_GB2312" pitchFamily="49" charset="-122"/>
                </a:rPr>
                <a:t>要认真呦。</a:t>
              </a:r>
              <a:endParaRPr lang="en-US" altLang="zh-CN" sz="2800" b="1">
                <a:solidFill>
                  <a:srgbClr val="FF3399"/>
                </a:solidFill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2804291" y="548680"/>
            <a:ext cx="36471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5400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FA3EA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华文琥珀" pitchFamily="2" charset="-122"/>
                <a:ea typeface="华文琥珀" pitchFamily="2" charset="-122"/>
              </a:rPr>
              <a:t>挑战任务二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7584" y="1844824"/>
            <a:ext cx="770485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自主完成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课本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69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页</a:t>
            </a:r>
            <a:r>
              <a:rPr lang="zh-CN" alt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“做一做”第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题； </a:t>
            </a:r>
            <a:endParaRPr lang="en-US" altLang="zh-CN" sz="3200" b="1" dirty="0" smtClean="0">
              <a:solidFill>
                <a:srgbClr val="000000">
                  <a:lumMod val="95000"/>
                  <a:lumOff val="5000"/>
                </a:srgbClr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 71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页第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8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题。</a:t>
            </a:r>
            <a:endParaRPr lang="zh-CN" altLang="en-US" sz="3200" b="1" dirty="0">
              <a:solidFill>
                <a:srgbClr val="000000">
                  <a:lumMod val="95000"/>
                  <a:lumOff val="5000"/>
                </a:srgbClr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en-US" altLang="zh-CN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组长对照</a:t>
            </a:r>
            <a:r>
              <a:rPr lang="zh-CN" alt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答案快速批改组员作业。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 b="1" dirty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组长汇报小组答题情况</a:t>
            </a:r>
            <a:r>
              <a:rPr lang="zh-CN" altLang="en-US" sz="3200" b="1" dirty="0" smtClean="0">
                <a:solidFill>
                  <a:srgbClr val="000000">
                    <a:lumMod val="95000"/>
                    <a:lumOff val="5000"/>
                  </a:srgbClr>
                </a:solidFill>
                <a:latin typeface="黑体" pitchFamily="49" charset="-122"/>
                <a:ea typeface="黑体" pitchFamily="49" charset="-122"/>
              </a:rPr>
              <a:t>。</a:t>
            </a:r>
            <a:endParaRPr lang="zh-CN" altLang="en-US" sz="3200" b="1" dirty="0">
              <a:solidFill>
                <a:srgbClr val="000000">
                  <a:lumMod val="95000"/>
                  <a:lumOff val="5000"/>
                </a:srgbClr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62058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9750" y="1546225"/>
            <a:ext cx="69850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30000"/>
              </a:spcBef>
            </a:pPr>
            <a:r>
              <a:rPr lang="en-US" altLang="zh-CN" sz="3200" b="1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看图列方程，并求出方程的解。</a:t>
            </a:r>
            <a:endParaRPr lang="zh-CN" altLang="zh-CN" sz="3200" b="1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220" name="标题 3"/>
          <p:cNvSpPr>
            <a:spLocks noGrp="1"/>
          </p:cNvSpPr>
          <p:nvPr>
            <p:ph type="title" idx="4294967295"/>
          </p:nvPr>
        </p:nvSpPr>
        <p:spPr>
          <a:xfrm>
            <a:off x="539750" y="693738"/>
            <a:ext cx="6624638" cy="935037"/>
          </a:xfrm>
        </p:spPr>
        <p:txBody>
          <a:bodyPr/>
          <a:lstStyle/>
          <a:p>
            <a:pPr algn="l" eaLnBrk="1" hangingPunct="1"/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1.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教材第</a:t>
            </a:r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69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页“做一做”第</a:t>
            </a:r>
            <a:r>
              <a:rPr lang="en-US" altLang="zh-CN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1,2</a:t>
            </a:r>
            <a:r>
              <a:rPr lang="zh-CN" altLang="en-US" sz="3200" b="1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题。</a:t>
            </a:r>
          </a:p>
        </p:txBody>
      </p:sp>
      <p:pic>
        <p:nvPicPr>
          <p:cNvPr id="9235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8611" y="2174950"/>
            <a:ext cx="5331761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222" name="TextBox 19"/>
          <p:cNvSpPr txBox="1">
            <a:spLocks noChangeArrowheads="1"/>
          </p:cNvSpPr>
          <p:nvPr/>
        </p:nvSpPr>
        <p:spPr bwMode="auto">
          <a:xfrm>
            <a:off x="2843213" y="2967038"/>
            <a:ext cx="1368425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2400" b="1" dirty="0"/>
              <a:t>元</a:t>
            </a:r>
            <a:r>
              <a:rPr lang="en-US" altLang="zh-CN" sz="2400" b="1" dirty="0"/>
              <a:t>/</a:t>
            </a:r>
            <a:r>
              <a:rPr lang="zh-CN" altLang="en-US" sz="2400" b="1" dirty="0"/>
              <a:t>本</a:t>
            </a:r>
          </a:p>
        </p:txBody>
      </p:sp>
      <p:sp>
        <p:nvSpPr>
          <p:cNvPr id="9223" name="TextBox 20"/>
          <p:cNvSpPr txBox="1">
            <a:spLocks noChangeArrowheads="1"/>
          </p:cNvSpPr>
          <p:nvPr/>
        </p:nvSpPr>
        <p:spPr bwMode="auto">
          <a:xfrm>
            <a:off x="6084888" y="2967038"/>
            <a:ext cx="10795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1.5</a:t>
            </a:r>
            <a:r>
              <a:rPr lang="zh-CN" altLang="en-US" sz="2400" b="1"/>
              <a:t>元</a:t>
            </a:r>
          </a:p>
        </p:txBody>
      </p:sp>
      <p:sp>
        <p:nvSpPr>
          <p:cNvPr id="9224" name="TextBox 21"/>
          <p:cNvSpPr txBox="1">
            <a:spLocks noChangeArrowheads="1"/>
          </p:cNvSpPr>
          <p:nvPr/>
        </p:nvSpPr>
        <p:spPr bwMode="auto">
          <a:xfrm>
            <a:off x="3897502" y="3497188"/>
            <a:ext cx="1223962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800" b="1" dirty="0"/>
              <a:t>7.5</a:t>
            </a:r>
            <a:r>
              <a:rPr lang="zh-CN" altLang="en-US" sz="2800" b="1" dirty="0"/>
              <a:t>元</a:t>
            </a:r>
          </a:p>
        </p:txBody>
      </p:sp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3059113" y="4076700"/>
            <a:ext cx="29527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+1.5=7.5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547813" y="4652963"/>
            <a:ext cx="475297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zh-CN" altLang="en-US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解：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+1.5-1.5=7.5-1.5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3851275" y="5084763"/>
            <a:ext cx="151288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=6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3203575" y="5516563"/>
            <a:ext cx="259238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5</a:t>
            </a: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÷5=6÷5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4032250" y="5998592"/>
            <a:ext cx="14398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US" altLang="zh-CN" sz="3200" b="1" i="1" dirty="0">
                <a:solidFill>
                  <a:srgbClr val="FF0066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x</a:t>
            </a:r>
            <a:r>
              <a:rPr lang="en-US" altLang="zh-CN" sz="3200" b="1" dirty="0">
                <a:solidFill>
                  <a:srgbClr val="FF0066"/>
                </a:solidFill>
                <a:latin typeface="+mj-lt"/>
                <a:ea typeface="黑体" pitchFamily="49" charset="-122"/>
              </a:rPr>
              <a:t>=1.2</a:t>
            </a:r>
            <a:endParaRPr lang="zh-CN" sz="3200" b="1" dirty="0">
              <a:solidFill>
                <a:srgbClr val="FF0066"/>
              </a:solidFill>
              <a:latin typeface="+mj-lt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第5单元第1节++平行四边形的面积（1）">
  <a:themeElements>
    <a:clrScheme name="第5单元第1节++平行四边形的面积（1）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第5单元第1节++平行四边形的面积（1）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市镇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第5单元第1节++平行四边形的面积（1）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第5单元第1节++平行四边形的面积（1）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第5单元第1节++平行四边形的面积（1）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第5单元第1节++平行四边形的面积（1）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第5单元第1节++平行四边形的面积（1）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第5单元第1节++平行四边形的面积（1）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第5单元第1节++平行四边形的面积（1）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第5单元第1节++平行四边形的面积（1）</Template>
  <TotalTime>3107</TotalTime>
  <Pages>0</Pages>
  <Words>497</Words>
  <Characters>0</Characters>
  <Application>Microsoft Office PowerPoint</Application>
  <DocSecurity>0</DocSecurity>
  <PresentationFormat>全屏显示(4:3)</PresentationFormat>
  <Lines>0</Lines>
  <Paragraphs>122</Paragraphs>
  <Slides>14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第5单元第1节++平行四边形的面积（1）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1.教材第69页“做一做”第1,2题。</vt:lpstr>
      <vt:lpstr>PowerPoint 演示文稿</vt:lpstr>
      <vt:lpstr>PowerPoint 演示文稿</vt:lpstr>
      <vt:lpstr>PowerPoint 演示文稿</vt:lpstr>
      <vt:lpstr>2.教材第71页练习十五第8题。</vt:lpstr>
      <vt:lpstr>PowerPoint 演示文稿</vt:lpstr>
    </vt:vector>
  </TitlesOfParts>
  <Company>Microsoft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人教版五年级数学上第5单元</dc:title>
  <dc:creator>吉林梓翰教育图书有限公司</dc:creator>
  <cp:lastModifiedBy>Sky123.Org</cp:lastModifiedBy>
  <cp:revision>405</cp:revision>
  <dcterms:created xsi:type="dcterms:W3CDTF">2013-01-23T19:27:21Z</dcterms:created>
  <dcterms:modified xsi:type="dcterms:W3CDTF">2017-11-22T13:22:26Z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2052-9.1.0.4468</vt:lpwstr>
  </property>
</Properties>
</file>