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63" r:id="rId2"/>
  </p:sldMasterIdLst>
  <p:notesMasterIdLst>
    <p:notesMasterId r:id="rId20"/>
  </p:notesMasterIdLst>
  <p:sldIdLst>
    <p:sldId id="285" r:id="rId3"/>
    <p:sldId id="420" r:id="rId4"/>
    <p:sldId id="418" r:id="rId5"/>
    <p:sldId id="406" r:id="rId6"/>
    <p:sldId id="407" r:id="rId7"/>
    <p:sldId id="408" r:id="rId8"/>
    <p:sldId id="409" r:id="rId9"/>
    <p:sldId id="412" r:id="rId10"/>
    <p:sldId id="410" r:id="rId11"/>
    <p:sldId id="411" r:id="rId12"/>
    <p:sldId id="413" r:id="rId13"/>
    <p:sldId id="305" r:id="rId14"/>
    <p:sldId id="390" r:id="rId15"/>
    <p:sldId id="419" r:id="rId16"/>
    <p:sldId id="317" r:id="rId17"/>
    <p:sldId id="414" r:id="rId18"/>
    <p:sldId id="381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FF00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6" autoAdjust="0"/>
    <p:restoredTop sz="94660"/>
  </p:normalViewPr>
  <p:slideViewPr>
    <p:cSldViewPr>
      <p:cViewPr varScale="1">
        <p:scale>
          <a:sx n="66" d="100"/>
          <a:sy n="66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FB69BD6-A6C8-422C-9C19-DA9B9BB09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21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39FC5-EAFB-4A54-8E75-C20A59167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5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C9FBD-AC16-40E7-90BB-C1399AFD5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1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5140B-56CE-4ADB-9748-2EA1A9F2B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3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9474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07190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8CFE-F2FD-432D-A725-DA2C2F6E3A7A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61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99859-55FC-4D9F-9C0E-E58145DC66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58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9421-753E-4A23-AE9E-EBECD8BD5C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31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32ED1-BEA7-4951-92CC-2682B7F9A4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67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2C78C-91C6-4EB0-8B00-1F50816705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86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92479-AA80-41F0-B302-20539D82EC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0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59163-20A8-4166-80B2-CCA7E2077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81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22E16-9BB5-420B-A2B2-16ED5E59A5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69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47FF4-74D4-47A3-9BB3-2F2BA8653C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32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EECC9-F0A3-4755-8465-D03BE3F064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62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A221E-A372-4D8F-9992-4354AF679C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60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7379-A888-4F36-810E-572EE854BE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0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590AC-4EAC-4FF9-AF2B-1D667AAA47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68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67998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1716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2192-5540-4D7B-BCDF-67404CFDAC0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9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8E2E-6C4D-417B-A747-8C8C04944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0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AEB91-2F3A-44F8-B432-86084C0F6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7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22DF5-5E12-4DAC-8FC3-3BE3283EC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9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4782C-8842-4F4E-8B08-C05B9AE46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6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B4938-1266-4152-87FB-AA6764AAA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1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3C8D4-02A0-4D63-BD6C-9CB793928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5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24D0E-0768-416B-B1ED-D37913851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3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D70B4702-EC06-4AEC-89D4-F7324E6E6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58" r:id="rId2"/>
    <p:sldLayoutId id="2147484057" r:id="rId3"/>
    <p:sldLayoutId id="2147484056" r:id="rId4"/>
    <p:sldLayoutId id="2147484055" r:id="rId5"/>
    <p:sldLayoutId id="2147484054" r:id="rId6"/>
    <p:sldLayoutId id="2147484053" r:id="rId7"/>
    <p:sldLayoutId id="2147484052" r:id="rId8"/>
    <p:sldLayoutId id="2147484051" r:id="rId9"/>
    <p:sldLayoutId id="2147484050" r:id="rId10"/>
    <p:sldLayoutId id="2147484049" r:id="rId11"/>
    <p:sldLayoutId id="2147484060" r:id="rId12"/>
    <p:sldLayoutId id="2147484061" r:id="rId13"/>
    <p:sldLayoutId id="21474840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ACD19065-8416-4809-A9AF-761C8430DD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1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  <p:sldLayoutId id="2147484076" r:id="rId13"/>
    <p:sldLayoutId id="21474840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6"/>
          <p:cNvSpPr txBox="1">
            <a:spLocks noChangeArrowheads="1"/>
          </p:cNvSpPr>
          <p:nvPr/>
        </p:nvSpPr>
        <p:spPr bwMode="auto">
          <a:xfrm>
            <a:off x="1835150" y="1341438"/>
            <a:ext cx="56165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4400" b="1">
                <a:solidFill>
                  <a:srgbClr val="FF0000"/>
                </a:solidFill>
                <a:latin typeface="Calibri" pitchFamily="34" charset="0"/>
              </a:rPr>
              <a:t>第</a:t>
            </a:r>
            <a:r>
              <a:rPr lang="en-US" altLang="zh-CN" sz="4400" b="1">
                <a:solidFill>
                  <a:srgbClr val="FF0000"/>
                </a:solidFill>
                <a:latin typeface="Calibri" pitchFamily="34" charset="0"/>
              </a:rPr>
              <a:t>5</a:t>
            </a:r>
            <a:r>
              <a:rPr lang="zh-CN" altLang="en-US" sz="4400" b="1">
                <a:solidFill>
                  <a:srgbClr val="FF0000"/>
                </a:solidFill>
                <a:latin typeface="Calibri" pitchFamily="34" charset="0"/>
              </a:rPr>
              <a:t>单元   简易方程</a:t>
            </a:r>
          </a:p>
        </p:txBody>
      </p:sp>
      <p:sp>
        <p:nvSpPr>
          <p:cNvPr id="16" name="WordArt 38"/>
          <p:cNvSpPr>
            <a:spLocks noChangeArrowheads="1" noChangeShapeType="1" noTextEdit="1"/>
          </p:cNvSpPr>
          <p:nvPr/>
        </p:nvSpPr>
        <p:spPr bwMode="auto">
          <a:xfrm>
            <a:off x="2339752" y="2636912"/>
            <a:ext cx="3960440" cy="57606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89359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2  </a:t>
            </a:r>
            <a:r>
              <a:rPr lang="zh-CN" alt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89359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解简易方程</a:t>
            </a:r>
          </a:p>
        </p:txBody>
      </p:sp>
      <p:sp>
        <p:nvSpPr>
          <p:cNvPr id="5127" name="TextBox 16"/>
          <p:cNvSpPr txBox="1">
            <a:spLocks noChangeArrowheads="1"/>
          </p:cNvSpPr>
          <p:nvPr/>
        </p:nvSpPr>
        <p:spPr bwMode="auto">
          <a:xfrm>
            <a:off x="2339975" y="3789363"/>
            <a:ext cx="4464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第</a:t>
            </a:r>
            <a:r>
              <a:rPr lang="en-US" altLang="zh-CN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课时   等式的性质</a:t>
            </a:r>
          </a:p>
        </p:txBody>
      </p:sp>
      <p:sp>
        <p:nvSpPr>
          <p:cNvPr id="5128" name="Text Box 3"/>
          <p:cNvSpPr txBox="1">
            <a:spLocks noChangeArrowheads="1"/>
          </p:cNvSpPr>
          <p:nvPr/>
        </p:nvSpPr>
        <p:spPr bwMode="auto">
          <a:xfrm>
            <a:off x="1331913" y="333375"/>
            <a:ext cx="5473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五年级数学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·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上    新课标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人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]</a:t>
            </a:r>
            <a:endParaRPr lang="zh-CN" altLang="en-US" sz="24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979613" y="5013325"/>
            <a:ext cx="5761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仿宋" pitchFamily="49" charset="-122"/>
                <a:ea typeface="仿宋" pitchFamily="49" charset="-122"/>
              </a:rPr>
              <a:t>桂平市西山镇城西小学    黄春燕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"/>
          <p:cNvGrpSpPr>
            <a:grpSpLocks/>
          </p:cNvGrpSpPr>
          <p:nvPr/>
        </p:nvGrpSpPr>
        <p:grpSpPr bwMode="auto">
          <a:xfrm>
            <a:off x="533400" y="1666875"/>
            <a:ext cx="3657600" cy="2514600"/>
            <a:chOff x="0" y="0"/>
            <a:chExt cx="5777" cy="4574"/>
          </a:xfrm>
        </p:grpSpPr>
        <p:sp>
          <p:nvSpPr>
            <p:cNvPr id="12342" name="Rectangle 4"/>
            <p:cNvSpPr>
              <a:spLocks noChangeArrowheads="1"/>
            </p:cNvSpPr>
            <p:nvPr/>
          </p:nvSpPr>
          <p:spPr bwMode="auto">
            <a:xfrm>
              <a:off x="1898" y="0"/>
              <a:ext cx="1426" cy="95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zh-CN" altLang="en-US" sz="2800" b="1">
                  <a:ea typeface="楷体_GB2312" pitchFamily="49" charset="-122"/>
                </a:rPr>
                <a:t>平衡</a:t>
              </a:r>
            </a:p>
          </p:txBody>
        </p:sp>
        <p:pic>
          <p:nvPicPr>
            <p:cNvPr id="12343" name="Picture 5" descr="46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14"/>
              <a:ext cx="5777" cy="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44" name="Group 6"/>
            <p:cNvGrpSpPr>
              <a:grpSpLocks/>
            </p:cNvGrpSpPr>
            <p:nvPr/>
          </p:nvGrpSpPr>
          <p:grpSpPr bwMode="auto">
            <a:xfrm>
              <a:off x="418" y="594"/>
              <a:ext cx="4506" cy="1313"/>
              <a:chOff x="0" y="0"/>
              <a:chExt cx="1724" cy="317"/>
            </a:xfrm>
          </p:grpSpPr>
          <p:sp>
            <p:nvSpPr>
              <p:cNvPr id="12351" name="Rectangle 7"/>
              <p:cNvSpPr>
                <a:spLocks noChangeArrowheads="1"/>
              </p:cNvSpPr>
              <p:nvPr/>
            </p:nvSpPr>
            <p:spPr bwMode="auto">
              <a:xfrm>
                <a:off x="227" y="136"/>
                <a:ext cx="60" cy="181"/>
              </a:xfrm>
              <a:prstGeom prst="rect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52" name="Rectangle 8"/>
              <p:cNvSpPr>
                <a:spLocks noChangeArrowheads="1"/>
              </p:cNvSpPr>
              <p:nvPr/>
            </p:nvSpPr>
            <p:spPr bwMode="auto">
              <a:xfrm>
                <a:off x="1437" y="136"/>
                <a:ext cx="60" cy="181"/>
              </a:xfrm>
              <a:prstGeom prst="rect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53" name="Rectangle 9"/>
              <p:cNvSpPr>
                <a:spLocks noChangeArrowheads="1"/>
              </p:cNvSpPr>
              <p:nvPr/>
            </p:nvSpPr>
            <p:spPr bwMode="auto">
              <a:xfrm>
                <a:off x="182" y="181"/>
                <a:ext cx="1406" cy="46"/>
              </a:xfrm>
              <a:prstGeom prst="rect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12354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544" cy="181"/>
                <a:chOff x="0" y="0"/>
                <a:chExt cx="499" cy="181"/>
              </a:xfrm>
            </p:grpSpPr>
            <p:sp>
              <p:nvSpPr>
                <p:cNvPr id="12358" name="Oval 11"/>
                <p:cNvSpPr>
                  <a:spLocks noChangeArrowheads="1"/>
                </p:cNvSpPr>
                <p:nvPr/>
              </p:nvSpPr>
              <p:spPr bwMode="auto">
                <a:xfrm>
                  <a:off x="1" y="45"/>
                  <a:ext cx="498" cy="136"/>
                </a:xfrm>
                <a:prstGeom prst="ellipse">
                  <a:avLst/>
                </a:prstGeom>
                <a:solidFill>
                  <a:srgbClr val="80789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3600" b="1">
                    <a:ea typeface="楷体_GB2312" pitchFamily="49" charset="-122"/>
                  </a:endParaRPr>
                </a:p>
              </p:txBody>
            </p:sp>
            <p:sp>
              <p:nvSpPr>
                <p:cNvPr id="12359" name="Oval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98" cy="136"/>
                </a:xfrm>
                <a:prstGeom prst="ellipse">
                  <a:avLst/>
                </a:prstGeom>
                <a:solidFill>
                  <a:srgbClr val="B5B1C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3600" b="1">
                    <a:ea typeface="楷体_GB2312" pitchFamily="49" charset="-122"/>
                  </a:endParaRPr>
                </a:p>
              </p:txBody>
            </p:sp>
          </p:grpSp>
          <p:grpSp>
            <p:nvGrpSpPr>
              <p:cNvPr id="12355" name="Group 13"/>
              <p:cNvGrpSpPr>
                <a:grpSpLocks/>
              </p:cNvGrpSpPr>
              <p:nvPr/>
            </p:nvGrpSpPr>
            <p:grpSpPr bwMode="auto">
              <a:xfrm>
                <a:off x="1180" y="0"/>
                <a:ext cx="544" cy="181"/>
                <a:chOff x="0" y="0"/>
                <a:chExt cx="499" cy="181"/>
              </a:xfrm>
            </p:grpSpPr>
            <p:sp>
              <p:nvSpPr>
                <p:cNvPr id="12356" name="Oval 14"/>
                <p:cNvSpPr>
                  <a:spLocks noChangeArrowheads="1"/>
                </p:cNvSpPr>
                <p:nvPr/>
              </p:nvSpPr>
              <p:spPr bwMode="auto">
                <a:xfrm>
                  <a:off x="1" y="45"/>
                  <a:ext cx="498" cy="136"/>
                </a:xfrm>
                <a:prstGeom prst="ellipse">
                  <a:avLst/>
                </a:prstGeom>
                <a:solidFill>
                  <a:srgbClr val="80789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3600" b="1">
                    <a:ea typeface="楷体_GB2312" pitchFamily="49" charset="-122"/>
                  </a:endParaRPr>
                </a:p>
              </p:txBody>
            </p:sp>
            <p:sp>
              <p:nvSpPr>
                <p:cNvPr id="12357" name="Oval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98" cy="136"/>
                </a:xfrm>
                <a:prstGeom prst="ellipse">
                  <a:avLst/>
                </a:prstGeom>
                <a:solidFill>
                  <a:srgbClr val="B5B1C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3600" b="1">
                    <a:ea typeface="楷体_GB2312" pitchFamily="49" charset="-122"/>
                  </a:endParaRPr>
                </a:p>
              </p:txBody>
            </p:sp>
          </p:grpSp>
        </p:grpSp>
        <p:grpSp>
          <p:nvGrpSpPr>
            <p:cNvPr id="12345" name="Group 16"/>
            <p:cNvGrpSpPr>
              <a:grpSpLocks/>
            </p:cNvGrpSpPr>
            <p:nvPr/>
          </p:nvGrpSpPr>
          <p:grpSpPr bwMode="auto">
            <a:xfrm>
              <a:off x="2095" y="1007"/>
              <a:ext cx="1187" cy="2440"/>
              <a:chOff x="0" y="0"/>
              <a:chExt cx="454" cy="590"/>
            </a:xfrm>
          </p:grpSpPr>
          <p:sp>
            <p:nvSpPr>
              <p:cNvPr id="12346" name="未知"/>
              <p:cNvSpPr>
                <a:spLocks/>
              </p:cNvSpPr>
              <p:nvPr/>
            </p:nvSpPr>
            <p:spPr bwMode="auto">
              <a:xfrm>
                <a:off x="0" y="454"/>
                <a:ext cx="454" cy="136"/>
              </a:xfrm>
              <a:custGeom>
                <a:avLst/>
                <a:gdLst>
                  <a:gd name="T0" fmla="*/ 136 w 454"/>
                  <a:gd name="T1" fmla="*/ 0 h 136"/>
                  <a:gd name="T2" fmla="*/ 318 w 454"/>
                  <a:gd name="T3" fmla="*/ 0 h 136"/>
                  <a:gd name="T4" fmla="*/ 454 w 454"/>
                  <a:gd name="T5" fmla="*/ 90 h 136"/>
                  <a:gd name="T6" fmla="*/ 408 w 454"/>
                  <a:gd name="T7" fmla="*/ 136 h 136"/>
                  <a:gd name="T8" fmla="*/ 46 w 454"/>
                  <a:gd name="T9" fmla="*/ 136 h 136"/>
                  <a:gd name="T10" fmla="*/ 0 w 454"/>
                  <a:gd name="T11" fmla="*/ 90 h 136"/>
                  <a:gd name="T12" fmla="*/ 136 w 454"/>
                  <a:gd name="T13" fmla="*/ 0 h 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4"/>
                  <a:gd name="T22" fmla="*/ 0 h 136"/>
                  <a:gd name="T23" fmla="*/ 454 w 454"/>
                  <a:gd name="T24" fmla="*/ 136 h 1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4" h="136">
                    <a:moveTo>
                      <a:pt x="136" y="0"/>
                    </a:moveTo>
                    <a:lnTo>
                      <a:pt x="318" y="0"/>
                    </a:lnTo>
                    <a:lnTo>
                      <a:pt x="454" y="90"/>
                    </a:lnTo>
                    <a:lnTo>
                      <a:pt x="408" y="136"/>
                    </a:lnTo>
                    <a:lnTo>
                      <a:pt x="46" y="136"/>
                    </a:lnTo>
                    <a:lnTo>
                      <a:pt x="0" y="9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807898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2347" name="未知"/>
              <p:cNvSpPr>
                <a:spLocks/>
              </p:cNvSpPr>
              <p:nvPr/>
            </p:nvSpPr>
            <p:spPr bwMode="auto">
              <a:xfrm>
                <a:off x="0" y="272"/>
                <a:ext cx="136" cy="272"/>
              </a:xfrm>
              <a:custGeom>
                <a:avLst/>
                <a:gdLst>
                  <a:gd name="T0" fmla="*/ 0 w 136"/>
                  <a:gd name="T1" fmla="*/ 272 h 272"/>
                  <a:gd name="T2" fmla="*/ 46 w 136"/>
                  <a:gd name="T3" fmla="*/ 46 h 272"/>
                  <a:gd name="T4" fmla="*/ 136 w 136"/>
                  <a:gd name="T5" fmla="*/ 0 h 272"/>
                  <a:gd name="T6" fmla="*/ 136 w 136"/>
                  <a:gd name="T7" fmla="*/ 182 h 272"/>
                  <a:gd name="T8" fmla="*/ 0 w 136"/>
                  <a:gd name="T9" fmla="*/ 272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72"/>
                  <a:gd name="T17" fmla="*/ 136 w 136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72">
                    <a:moveTo>
                      <a:pt x="0" y="272"/>
                    </a:moveTo>
                    <a:lnTo>
                      <a:pt x="46" y="46"/>
                    </a:lnTo>
                    <a:lnTo>
                      <a:pt x="136" y="0"/>
                    </a:lnTo>
                    <a:lnTo>
                      <a:pt x="136" y="18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807898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2348" name="未知"/>
              <p:cNvSpPr>
                <a:spLocks/>
              </p:cNvSpPr>
              <p:nvPr/>
            </p:nvSpPr>
            <p:spPr bwMode="auto">
              <a:xfrm>
                <a:off x="318" y="272"/>
                <a:ext cx="136" cy="272"/>
              </a:xfrm>
              <a:custGeom>
                <a:avLst/>
                <a:gdLst>
                  <a:gd name="T0" fmla="*/ 0 w 136"/>
                  <a:gd name="T1" fmla="*/ 182 h 272"/>
                  <a:gd name="T2" fmla="*/ 136 w 136"/>
                  <a:gd name="T3" fmla="*/ 272 h 272"/>
                  <a:gd name="T4" fmla="*/ 90 w 136"/>
                  <a:gd name="T5" fmla="*/ 46 h 272"/>
                  <a:gd name="T6" fmla="*/ 0 w 136"/>
                  <a:gd name="T7" fmla="*/ 0 h 272"/>
                  <a:gd name="T8" fmla="*/ 0 w 136"/>
                  <a:gd name="T9" fmla="*/ 182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72"/>
                  <a:gd name="T17" fmla="*/ 136 w 136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72">
                    <a:moveTo>
                      <a:pt x="0" y="182"/>
                    </a:moveTo>
                    <a:lnTo>
                      <a:pt x="136" y="272"/>
                    </a:lnTo>
                    <a:lnTo>
                      <a:pt x="90" y="46"/>
                    </a:lnTo>
                    <a:lnTo>
                      <a:pt x="0" y="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807898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2349" name="未知"/>
              <p:cNvSpPr>
                <a:spLocks/>
              </p:cNvSpPr>
              <p:nvPr/>
            </p:nvSpPr>
            <p:spPr bwMode="auto">
              <a:xfrm>
                <a:off x="136" y="91"/>
                <a:ext cx="182" cy="363"/>
              </a:xfrm>
              <a:custGeom>
                <a:avLst/>
                <a:gdLst>
                  <a:gd name="T0" fmla="*/ 0 w 182"/>
                  <a:gd name="T1" fmla="*/ 363 h 363"/>
                  <a:gd name="T2" fmla="*/ 182 w 182"/>
                  <a:gd name="T3" fmla="*/ 363 h 363"/>
                  <a:gd name="T4" fmla="*/ 182 w 182"/>
                  <a:gd name="T5" fmla="*/ 45 h 363"/>
                  <a:gd name="T6" fmla="*/ 91 w 182"/>
                  <a:gd name="T7" fmla="*/ 0 h 363"/>
                  <a:gd name="T8" fmla="*/ 46 w 182"/>
                  <a:gd name="T9" fmla="*/ 45 h 363"/>
                  <a:gd name="T10" fmla="*/ 0 w 182"/>
                  <a:gd name="T11" fmla="*/ 90 h 363"/>
                  <a:gd name="T12" fmla="*/ 0 w 182"/>
                  <a:gd name="T13" fmla="*/ 363 h 3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363"/>
                  <a:gd name="T23" fmla="*/ 182 w 182"/>
                  <a:gd name="T24" fmla="*/ 363 h 3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363">
                    <a:moveTo>
                      <a:pt x="0" y="363"/>
                    </a:moveTo>
                    <a:lnTo>
                      <a:pt x="182" y="363"/>
                    </a:lnTo>
                    <a:lnTo>
                      <a:pt x="182" y="45"/>
                    </a:lnTo>
                    <a:lnTo>
                      <a:pt x="91" y="0"/>
                    </a:lnTo>
                    <a:lnTo>
                      <a:pt x="46" y="45"/>
                    </a:lnTo>
                    <a:lnTo>
                      <a:pt x="0" y="90"/>
                    </a:lnTo>
                    <a:lnTo>
                      <a:pt x="0" y="363"/>
                    </a:lnTo>
                    <a:close/>
                  </a:path>
                </a:pathLst>
              </a:custGeom>
              <a:solidFill>
                <a:srgbClr val="807898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2350" name="Oval 21"/>
              <p:cNvSpPr>
                <a:spLocks noChangeArrowheads="1"/>
              </p:cNvSpPr>
              <p:nvPr/>
            </p:nvSpPr>
            <p:spPr bwMode="auto">
              <a:xfrm>
                <a:off x="136" y="0"/>
                <a:ext cx="182" cy="182"/>
              </a:xfrm>
              <a:prstGeom prst="ellipse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5711825" y="1590675"/>
            <a:ext cx="903288" cy="5254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zh-CN" altLang="en-US" sz="2800" b="1">
                <a:ea typeface="楷体_GB2312" pitchFamily="49" charset="-122"/>
              </a:rPr>
              <a:t>平衡</a:t>
            </a:r>
          </a:p>
        </p:txBody>
      </p:sp>
      <p:pic>
        <p:nvPicPr>
          <p:cNvPr id="12292" name="Picture 23" descr="4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2330450"/>
            <a:ext cx="365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24"/>
          <p:cNvGrpSpPr>
            <a:grpSpLocks/>
          </p:cNvGrpSpPr>
          <p:nvPr/>
        </p:nvGrpSpPr>
        <p:grpSpPr bwMode="auto">
          <a:xfrm>
            <a:off x="4770438" y="1935163"/>
            <a:ext cx="2854325" cy="722312"/>
            <a:chOff x="0" y="0"/>
            <a:chExt cx="1724" cy="317"/>
          </a:xfrm>
        </p:grpSpPr>
        <p:sp>
          <p:nvSpPr>
            <p:cNvPr id="12333" name="Rectangle 25"/>
            <p:cNvSpPr>
              <a:spLocks noChangeArrowheads="1"/>
            </p:cNvSpPr>
            <p:nvPr/>
          </p:nvSpPr>
          <p:spPr bwMode="auto">
            <a:xfrm>
              <a:off x="227" y="136"/>
              <a:ext cx="60" cy="181"/>
            </a:xfrm>
            <a:prstGeom prst="rect">
              <a:avLst/>
            </a:prstGeom>
            <a:solidFill>
              <a:srgbClr val="807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34" name="Rectangle 26"/>
            <p:cNvSpPr>
              <a:spLocks noChangeArrowheads="1"/>
            </p:cNvSpPr>
            <p:nvPr/>
          </p:nvSpPr>
          <p:spPr bwMode="auto">
            <a:xfrm>
              <a:off x="1437" y="136"/>
              <a:ext cx="60" cy="181"/>
            </a:xfrm>
            <a:prstGeom prst="rect">
              <a:avLst/>
            </a:prstGeom>
            <a:solidFill>
              <a:srgbClr val="807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35" name="Rectangle 27"/>
            <p:cNvSpPr>
              <a:spLocks noChangeArrowheads="1"/>
            </p:cNvSpPr>
            <p:nvPr/>
          </p:nvSpPr>
          <p:spPr bwMode="auto">
            <a:xfrm>
              <a:off x="182" y="181"/>
              <a:ext cx="1406" cy="46"/>
            </a:xfrm>
            <a:prstGeom prst="rect">
              <a:avLst/>
            </a:prstGeom>
            <a:solidFill>
              <a:srgbClr val="807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2336" name="Group 28"/>
            <p:cNvGrpSpPr>
              <a:grpSpLocks/>
            </p:cNvGrpSpPr>
            <p:nvPr/>
          </p:nvGrpSpPr>
          <p:grpSpPr bwMode="auto">
            <a:xfrm>
              <a:off x="0" y="0"/>
              <a:ext cx="544" cy="181"/>
              <a:chOff x="0" y="0"/>
              <a:chExt cx="499" cy="181"/>
            </a:xfrm>
          </p:grpSpPr>
          <p:sp>
            <p:nvSpPr>
              <p:cNvPr id="12340" name="Oval 29"/>
              <p:cNvSpPr>
                <a:spLocks noChangeArrowheads="1"/>
              </p:cNvSpPr>
              <p:nvPr/>
            </p:nvSpPr>
            <p:spPr bwMode="auto">
              <a:xfrm>
                <a:off x="1" y="45"/>
                <a:ext cx="498" cy="136"/>
              </a:xfrm>
              <a:prstGeom prst="ellipse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600" b="1">
                  <a:ea typeface="楷体_GB2312" pitchFamily="49" charset="-122"/>
                </a:endParaRPr>
              </a:p>
            </p:txBody>
          </p:sp>
          <p:sp>
            <p:nvSpPr>
              <p:cNvPr id="12341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98" cy="136"/>
              </a:xfrm>
              <a:prstGeom prst="ellipse">
                <a:avLst/>
              </a:prstGeom>
              <a:solidFill>
                <a:srgbClr val="B5B1C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600" b="1">
                  <a:ea typeface="楷体_GB2312" pitchFamily="49" charset="-122"/>
                </a:endParaRPr>
              </a:p>
            </p:txBody>
          </p:sp>
        </p:grpSp>
        <p:grpSp>
          <p:nvGrpSpPr>
            <p:cNvPr id="12337" name="Group 31"/>
            <p:cNvGrpSpPr>
              <a:grpSpLocks/>
            </p:cNvGrpSpPr>
            <p:nvPr/>
          </p:nvGrpSpPr>
          <p:grpSpPr bwMode="auto">
            <a:xfrm>
              <a:off x="1180" y="0"/>
              <a:ext cx="544" cy="181"/>
              <a:chOff x="0" y="0"/>
              <a:chExt cx="499" cy="181"/>
            </a:xfrm>
          </p:grpSpPr>
          <p:sp>
            <p:nvSpPr>
              <p:cNvPr id="12338" name="Oval 32"/>
              <p:cNvSpPr>
                <a:spLocks noChangeArrowheads="1"/>
              </p:cNvSpPr>
              <p:nvPr/>
            </p:nvSpPr>
            <p:spPr bwMode="auto">
              <a:xfrm>
                <a:off x="1" y="45"/>
                <a:ext cx="498" cy="136"/>
              </a:xfrm>
              <a:prstGeom prst="ellipse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600" b="1">
                  <a:ea typeface="楷体_GB2312" pitchFamily="49" charset="-122"/>
                </a:endParaRPr>
              </a:p>
            </p:txBody>
          </p:sp>
          <p:sp>
            <p:nvSpPr>
              <p:cNvPr id="12339" name="Oval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98" cy="136"/>
              </a:xfrm>
              <a:prstGeom prst="ellipse">
                <a:avLst/>
              </a:prstGeom>
              <a:solidFill>
                <a:srgbClr val="B5B1C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600" b="1">
                  <a:ea typeface="楷体_GB2312" pitchFamily="49" charset="-122"/>
                </a:endParaRPr>
              </a:p>
            </p:txBody>
          </p:sp>
        </p:grpSp>
      </p:grpSp>
      <p:grpSp>
        <p:nvGrpSpPr>
          <p:cNvPr id="12294" name="Group 34"/>
          <p:cNvGrpSpPr>
            <a:grpSpLocks/>
          </p:cNvGrpSpPr>
          <p:nvPr/>
        </p:nvGrpSpPr>
        <p:grpSpPr bwMode="auto">
          <a:xfrm>
            <a:off x="5832475" y="2162175"/>
            <a:ext cx="752475" cy="1339850"/>
            <a:chOff x="0" y="0"/>
            <a:chExt cx="454" cy="590"/>
          </a:xfrm>
        </p:grpSpPr>
        <p:sp>
          <p:nvSpPr>
            <p:cNvPr id="12328" name="未知"/>
            <p:cNvSpPr>
              <a:spLocks/>
            </p:cNvSpPr>
            <p:nvPr/>
          </p:nvSpPr>
          <p:spPr bwMode="auto">
            <a:xfrm>
              <a:off x="0" y="454"/>
              <a:ext cx="454" cy="136"/>
            </a:xfrm>
            <a:custGeom>
              <a:avLst/>
              <a:gdLst>
                <a:gd name="T0" fmla="*/ 136 w 454"/>
                <a:gd name="T1" fmla="*/ 0 h 136"/>
                <a:gd name="T2" fmla="*/ 318 w 454"/>
                <a:gd name="T3" fmla="*/ 0 h 136"/>
                <a:gd name="T4" fmla="*/ 454 w 454"/>
                <a:gd name="T5" fmla="*/ 90 h 136"/>
                <a:gd name="T6" fmla="*/ 408 w 454"/>
                <a:gd name="T7" fmla="*/ 136 h 136"/>
                <a:gd name="T8" fmla="*/ 46 w 454"/>
                <a:gd name="T9" fmla="*/ 136 h 136"/>
                <a:gd name="T10" fmla="*/ 0 w 454"/>
                <a:gd name="T11" fmla="*/ 90 h 136"/>
                <a:gd name="T12" fmla="*/ 136 w 454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4"/>
                <a:gd name="T22" fmla="*/ 0 h 136"/>
                <a:gd name="T23" fmla="*/ 454 w 454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4" h="136">
                  <a:moveTo>
                    <a:pt x="136" y="0"/>
                  </a:moveTo>
                  <a:lnTo>
                    <a:pt x="318" y="0"/>
                  </a:lnTo>
                  <a:lnTo>
                    <a:pt x="454" y="90"/>
                  </a:lnTo>
                  <a:lnTo>
                    <a:pt x="408" y="136"/>
                  </a:lnTo>
                  <a:lnTo>
                    <a:pt x="46" y="136"/>
                  </a:lnTo>
                  <a:lnTo>
                    <a:pt x="0" y="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807898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2329" name="未知"/>
            <p:cNvSpPr>
              <a:spLocks/>
            </p:cNvSpPr>
            <p:nvPr/>
          </p:nvSpPr>
          <p:spPr bwMode="auto">
            <a:xfrm>
              <a:off x="0" y="272"/>
              <a:ext cx="136" cy="272"/>
            </a:xfrm>
            <a:custGeom>
              <a:avLst/>
              <a:gdLst>
                <a:gd name="T0" fmla="*/ 0 w 136"/>
                <a:gd name="T1" fmla="*/ 272 h 272"/>
                <a:gd name="T2" fmla="*/ 46 w 136"/>
                <a:gd name="T3" fmla="*/ 46 h 272"/>
                <a:gd name="T4" fmla="*/ 136 w 136"/>
                <a:gd name="T5" fmla="*/ 0 h 272"/>
                <a:gd name="T6" fmla="*/ 136 w 136"/>
                <a:gd name="T7" fmla="*/ 182 h 272"/>
                <a:gd name="T8" fmla="*/ 0 w 136"/>
                <a:gd name="T9" fmla="*/ 272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72"/>
                <a:gd name="T17" fmla="*/ 136 w 136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72">
                  <a:moveTo>
                    <a:pt x="0" y="272"/>
                  </a:moveTo>
                  <a:lnTo>
                    <a:pt x="46" y="46"/>
                  </a:lnTo>
                  <a:lnTo>
                    <a:pt x="136" y="0"/>
                  </a:lnTo>
                  <a:lnTo>
                    <a:pt x="136" y="18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07898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2330" name="未知"/>
            <p:cNvSpPr>
              <a:spLocks/>
            </p:cNvSpPr>
            <p:nvPr/>
          </p:nvSpPr>
          <p:spPr bwMode="auto">
            <a:xfrm>
              <a:off x="318" y="272"/>
              <a:ext cx="136" cy="272"/>
            </a:xfrm>
            <a:custGeom>
              <a:avLst/>
              <a:gdLst>
                <a:gd name="T0" fmla="*/ 0 w 136"/>
                <a:gd name="T1" fmla="*/ 182 h 272"/>
                <a:gd name="T2" fmla="*/ 136 w 136"/>
                <a:gd name="T3" fmla="*/ 272 h 272"/>
                <a:gd name="T4" fmla="*/ 90 w 136"/>
                <a:gd name="T5" fmla="*/ 46 h 272"/>
                <a:gd name="T6" fmla="*/ 0 w 136"/>
                <a:gd name="T7" fmla="*/ 0 h 272"/>
                <a:gd name="T8" fmla="*/ 0 w 136"/>
                <a:gd name="T9" fmla="*/ 182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72"/>
                <a:gd name="T17" fmla="*/ 136 w 136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72">
                  <a:moveTo>
                    <a:pt x="0" y="182"/>
                  </a:moveTo>
                  <a:lnTo>
                    <a:pt x="136" y="272"/>
                  </a:lnTo>
                  <a:lnTo>
                    <a:pt x="90" y="46"/>
                  </a:lnTo>
                  <a:lnTo>
                    <a:pt x="0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807898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2331" name="未知"/>
            <p:cNvSpPr>
              <a:spLocks/>
            </p:cNvSpPr>
            <p:nvPr/>
          </p:nvSpPr>
          <p:spPr bwMode="auto">
            <a:xfrm>
              <a:off x="136" y="91"/>
              <a:ext cx="182" cy="363"/>
            </a:xfrm>
            <a:custGeom>
              <a:avLst/>
              <a:gdLst>
                <a:gd name="T0" fmla="*/ 0 w 182"/>
                <a:gd name="T1" fmla="*/ 363 h 363"/>
                <a:gd name="T2" fmla="*/ 182 w 182"/>
                <a:gd name="T3" fmla="*/ 363 h 363"/>
                <a:gd name="T4" fmla="*/ 182 w 182"/>
                <a:gd name="T5" fmla="*/ 45 h 363"/>
                <a:gd name="T6" fmla="*/ 91 w 182"/>
                <a:gd name="T7" fmla="*/ 0 h 363"/>
                <a:gd name="T8" fmla="*/ 46 w 182"/>
                <a:gd name="T9" fmla="*/ 45 h 363"/>
                <a:gd name="T10" fmla="*/ 0 w 182"/>
                <a:gd name="T11" fmla="*/ 90 h 363"/>
                <a:gd name="T12" fmla="*/ 0 w 182"/>
                <a:gd name="T13" fmla="*/ 363 h 3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363"/>
                <a:gd name="T23" fmla="*/ 182 w 182"/>
                <a:gd name="T24" fmla="*/ 363 h 3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363">
                  <a:moveTo>
                    <a:pt x="0" y="363"/>
                  </a:moveTo>
                  <a:lnTo>
                    <a:pt x="182" y="363"/>
                  </a:lnTo>
                  <a:lnTo>
                    <a:pt x="182" y="45"/>
                  </a:lnTo>
                  <a:lnTo>
                    <a:pt x="91" y="0"/>
                  </a:lnTo>
                  <a:lnTo>
                    <a:pt x="46" y="45"/>
                  </a:lnTo>
                  <a:lnTo>
                    <a:pt x="0" y="90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807898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2332" name="Oval 39"/>
            <p:cNvSpPr>
              <a:spLocks noChangeArrowheads="1"/>
            </p:cNvSpPr>
            <p:nvPr/>
          </p:nvSpPr>
          <p:spPr bwMode="auto">
            <a:xfrm>
              <a:off x="136" y="0"/>
              <a:ext cx="182" cy="182"/>
            </a:xfrm>
            <a:prstGeom prst="ellipse">
              <a:avLst/>
            </a:prstGeom>
            <a:solidFill>
              <a:srgbClr val="80789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755650" y="404813"/>
            <a:ext cx="784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339A"/>
                </a:solidFill>
              </a:rPr>
              <a:t>       </a:t>
            </a:r>
            <a:r>
              <a:rPr lang="zh-CN" altLang="en-US" sz="3200" b="1"/>
              <a:t>如果把两边的球都平均分成2份，各去掉一份，天平还保持平衡吗？</a:t>
            </a:r>
            <a:endParaRPr lang="zh-CN" altLang="en-US" sz="2000"/>
          </a:p>
        </p:txBody>
      </p:sp>
      <p:sp>
        <p:nvSpPr>
          <p:cNvPr id="22569" name="AutoShape 41"/>
          <p:cNvSpPr>
            <a:spLocks noChangeArrowheads="1"/>
          </p:cNvSpPr>
          <p:nvPr/>
        </p:nvSpPr>
        <p:spPr bwMode="auto">
          <a:xfrm>
            <a:off x="835025" y="3341688"/>
            <a:ext cx="1295400" cy="990600"/>
          </a:xfrm>
          <a:prstGeom prst="cloudCallout">
            <a:avLst>
              <a:gd name="adj1" fmla="val 3333"/>
              <a:gd name="adj2" fmla="val -14431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989013" y="3419475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</a:rPr>
              <a:t>每个排球重</a:t>
            </a:r>
            <a:r>
              <a:rPr lang="zh-CN" alt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b="1">
                <a:solidFill>
                  <a:srgbClr val="FF0000"/>
                </a:solidFill>
              </a:rPr>
              <a:t>克。</a:t>
            </a:r>
          </a:p>
        </p:txBody>
      </p:sp>
      <p:sp>
        <p:nvSpPr>
          <p:cNvPr id="22571" name="AutoShape 43"/>
          <p:cNvSpPr>
            <a:spLocks noChangeArrowheads="1"/>
          </p:cNvSpPr>
          <p:nvPr/>
        </p:nvSpPr>
        <p:spPr bwMode="auto">
          <a:xfrm flipV="1">
            <a:off x="2822575" y="3111500"/>
            <a:ext cx="1216025" cy="841375"/>
          </a:xfrm>
          <a:prstGeom prst="cloudCallout">
            <a:avLst>
              <a:gd name="adj1" fmla="val -41907"/>
              <a:gd name="adj2" fmla="val 7905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2897188" y="3190875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</a:rPr>
              <a:t>每个皮球</a:t>
            </a:r>
          </a:p>
          <a:p>
            <a:pPr eaLnBrk="1" hangingPunct="1"/>
            <a:r>
              <a:rPr lang="zh-CN" altLang="en-US" b="1">
                <a:solidFill>
                  <a:srgbClr val="FF0000"/>
                </a:solidFill>
              </a:rPr>
              <a:t>重</a:t>
            </a:r>
            <a:r>
              <a:rPr lang="zh-CN" alt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b="1">
                <a:solidFill>
                  <a:srgbClr val="FF0000"/>
                </a:solidFill>
              </a:rPr>
              <a:t>克。</a:t>
            </a:r>
          </a:p>
        </p:txBody>
      </p:sp>
      <p:sp>
        <p:nvSpPr>
          <p:cNvPr id="22573" name="AutoShape 45"/>
          <p:cNvSpPr>
            <a:spLocks noChangeArrowheads="1"/>
          </p:cNvSpPr>
          <p:nvPr/>
        </p:nvSpPr>
        <p:spPr bwMode="auto">
          <a:xfrm>
            <a:off x="990600" y="4411663"/>
            <a:ext cx="2514600" cy="533400"/>
          </a:xfrm>
          <a:prstGeom prst="wedgeRoundRectCallout">
            <a:avLst>
              <a:gd name="adj1" fmla="val 2407"/>
              <a:gd name="adj2" fmla="val -78907"/>
              <a:gd name="adj3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2574" name="Text Box 46"/>
          <p:cNvSpPr txBox="1">
            <a:spLocks noChangeArrowheads="1"/>
          </p:cNvSpPr>
          <p:nvPr/>
        </p:nvSpPr>
        <p:spPr bwMode="auto">
          <a:xfrm>
            <a:off x="1476375" y="4445000"/>
            <a:ext cx="195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 b="1" i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zh-CN" altLang="en-US" sz="2800" b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zh-CN" altLang="en-US" sz="2800" b="1" i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575" name="AutoShape 47"/>
          <p:cNvSpPr>
            <a:spLocks noChangeArrowheads="1"/>
          </p:cNvSpPr>
          <p:nvPr/>
        </p:nvSpPr>
        <p:spPr bwMode="auto">
          <a:xfrm>
            <a:off x="5715000" y="3041650"/>
            <a:ext cx="2514600" cy="1216025"/>
          </a:xfrm>
          <a:prstGeom prst="cloudCallout">
            <a:avLst>
              <a:gd name="adj1" fmla="val -58806"/>
              <a:gd name="adj2" fmla="val -8480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2576" name="Text Box 48"/>
          <p:cNvSpPr txBox="1">
            <a:spLocks noChangeArrowheads="1"/>
          </p:cNvSpPr>
          <p:nvPr/>
        </p:nvSpPr>
        <p:spPr bwMode="auto">
          <a:xfrm>
            <a:off x="5945188" y="3268663"/>
            <a:ext cx="2362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339A"/>
                </a:solidFill>
              </a:rPr>
              <a:t>把两边的球都平均分成两份，各拿走其中一份。</a:t>
            </a:r>
            <a:endParaRPr lang="zh-CN" altLang="en-US"/>
          </a:p>
        </p:txBody>
      </p:sp>
      <p:sp>
        <p:nvSpPr>
          <p:cNvPr id="22577" name="AutoShape 49"/>
          <p:cNvSpPr>
            <a:spLocks noChangeArrowheads="1"/>
          </p:cNvSpPr>
          <p:nvPr/>
        </p:nvSpPr>
        <p:spPr bwMode="auto">
          <a:xfrm>
            <a:off x="4114800" y="4479925"/>
            <a:ext cx="2514600" cy="533400"/>
          </a:xfrm>
          <a:prstGeom prst="wedgeRoundRectCallout">
            <a:avLst>
              <a:gd name="adj1" fmla="val -36380"/>
              <a:gd name="adj2" fmla="val -70551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4191000" y="4486275"/>
            <a:ext cx="2711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2</a:t>
            </a:r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800" b="1">
                <a:solidFill>
                  <a:srgbClr val="FF0000"/>
                </a:solidFill>
              </a:rPr>
              <a:t>÷2=6</a:t>
            </a:r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800" b="1">
                <a:solidFill>
                  <a:srgbClr val="FF0000"/>
                </a:solidFill>
              </a:rPr>
              <a:t>÷2</a:t>
            </a:r>
          </a:p>
        </p:txBody>
      </p:sp>
      <p:pic>
        <p:nvPicPr>
          <p:cNvPr id="12306" name="Picture 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66875"/>
            <a:ext cx="381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5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666875"/>
            <a:ext cx="381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5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71675"/>
            <a:ext cx="2667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5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971675"/>
            <a:ext cx="2667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5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1971675"/>
            <a:ext cx="2667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5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43075"/>
            <a:ext cx="2667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5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1724025"/>
            <a:ext cx="2667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5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1738313"/>
            <a:ext cx="2667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5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1609725"/>
            <a:ext cx="381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8" name="Picture 6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609725"/>
            <a:ext cx="381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6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825625"/>
            <a:ext cx="2667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6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1825625"/>
            <a:ext cx="2667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1" name="Picture 6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597025"/>
            <a:ext cx="2667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2" name="Picture 6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1592263"/>
            <a:ext cx="2667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6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1957388"/>
            <a:ext cx="2667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6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28788"/>
            <a:ext cx="2667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6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1811338"/>
            <a:ext cx="2667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96" name="Picture 6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582738"/>
            <a:ext cx="2667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97" name="Text Box 69"/>
          <p:cNvSpPr txBox="1">
            <a:spLocks noChangeArrowheads="1"/>
          </p:cNvSpPr>
          <p:nvPr/>
        </p:nvSpPr>
        <p:spPr bwMode="auto">
          <a:xfrm>
            <a:off x="701675" y="5067300"/>
            <a:ext cx="80470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ea typeface="幼圆" pitchFamily="49" charset="-122"/>
              </a:rPr>
              <a:t>平衡的天平两边的物品的数量扩大到原来的相同倍数（或缩小到原来的几分之一），天平仍然平衡。</a:t>
            </a:r>
          </a:p>
        </p:txBody>
      </p:sp>
      <p:sp>
        <p:nvSpPr>
          <p:cNvPr id="22598" name="AutoShape 70"/>
          <p:cNvSpPr>
            <a:spLocks noChangeArrowheads="1"/>
          </p:cNvSpPr>
          <p:nvPr/>
        </p:nvSpPr>
        <p:spPr bwMode="auto">
          <a:xfrm>
            <a:off x="7086600" y="4410075"/>
            <a:ext cx="1371600" cy="533400"/>
          </a:xfrm>
          <a:prstGeom prst="wedgeRoundRectCallout">
            <a:avLst>
              <a:gd name="adj1" fmla="val -36380"/>
              <a:gd name="adj2" fmla="val -70551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170" tIns="46990" rIns="90170" bIns="4699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2599" name="Text Box 71"/>
          <p:cNvSpPr txBox="1">
            <a:spLocks noChangeArrowheads="1"/>
          </p:cNvSpPr>
          <p:nvPr/>
        </p:nvSpPr>
        <p:spPr bwMode="auto">
          <a:xfrm>
            <a:off x="7315200" y="4486275"/>
            <a:ext cx="1060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=3</a:t>
            </a:r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603" name="AutoShape 75"/>
          <p:cNvSpPr>
            <a:spLocks noChangeArrowheads="1"/>
          </p:cNvSpPr>
          <p:nvPr/>
        </p:nvSpPr>
        <p:spPr bwMode="auto">
          <a:xfrm>
            <a:off x="6705600" y="4638675"/>
            <a:ext cx="381000" cy="228600"/>
          </a:xfrm>
          <a:prstGeom prst="notchedRightArrow">
            <a:avLst>
              <a:gd name="adj1" fmla="val 50000"/>
              <a:gd name="adj2" fmla="val 4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27500 0.339352 " pathEditMode="relative" rAng="0" ptsTypes="">
                                      <p:cBhvr>
                                        <p:cTn id="59" dur="20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31250 0.352593 " pathEditMode="relative" rAng="0" ptsTypes="">
                                      <p:cBhvr>
                                        <p:cTn id="61" dur="20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22708 0.362315 " pathEditMode="relative" rAng="0" ptsTypes="">
                                      <p:cBhvr>
                                        <p:cTn id="63" dur="20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55556 0.326852 " pathEditMode="relative" rAng="0" ptsTypes="">
                                      <p:cBhvr>
                                        <p:cTn id="65" dur="20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25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25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0" grpId="0" bldLvl="0" animBg="1" autoUpdateAnimBg="0"/>
      <p:bldP spid="22568" grpId="0" bldLvl="0" autoUpdateAnimBg="0"/>
      <p:bldP spid="22569" grpId="0" bldLvl="0" animBg="1" autoUpdateAnimBg="0"/>
      <p:bldP spid="22570" grpId="0" bldLvl="0" autoUpdateAnimBg="0"/>
      <p:bldP spid="22571" grpId="0" bldLvl="0" animBg="1" autoUpdateAnimBg="0"/>
      <p:bldP spid="22572" grpId="0" bldLvl="0" autoUpdateAnimBg="0"/>
      <p:bldP spid="22573" grpId="0" bldLvl="0" animBg="1" autoUpdateAnimBg="0"/>
      <p:bldP spid="22574" grpId="0" bldLvl="0" autoUpdateAnimBg="0"/>
      <p:bldP spid="22575" grpId="0" bldLvl="0" animBg="1" autoUpdateAnimBg="0"/>
      <p:bldP spid="22576" grpId="0" bldLvl="0" autoUpdateAnimBg="0"/>
      <p:bldP spid="22577" grpId="0" bldLvl="0" animBg="1" autoUpdateAnimBg="0"/>
      <p:bldP spid="22578" grpId="0" bldLvl="0" autoUpdateAnimBg="0"/>
      <p:bldP spid="22597" grpId="0" bldLvl="0" autoUpdateAnimBg="0"/>
      <p:bldP spid="22597" grpId="1" bldLvl="0" autoUpdateAnimBg="0"/>
      <p:bldP spid="22598" grpId="0" bldLvl="0" animBg="1" autoUpdateAnimBg="0"/>
      <p:bldP spid="22599" grpId="0" bldLvl="0" autoUpdateAnimBg="0"/>
      <p:bldP spid="226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395288" y="620713"/>
            <a:ext cx="7442200" cy="1871662"/>
          </a:xfrm>
          <a:prstGeom prst="horizontalScroll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bevel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87388" y="1131888"/>
            <a:ext cx="7485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ea typeface="幼圆" pitchFamily="49" charset="-122"/>
              </a:rPr>
              <a:t>平衡的天平两边的物品的数量扩大到原来的相同倍</a:t>
            </a:r>
            <a:endParaRPr lang="en-US" altLang="zh-CN" sz="2400" b="1">
              <a:ea typeface="幼圆" pitchFamily="49" charset="-122"/>
            </a:endParaRPr>
          </a:p>
          <a:p>
            <a:pPr eaLnBrk="1" hangingPunct="1"/>
            <a:r>
              <a:rPr lang="zh-CN" altLang="en-US" sz="2400" b="1">
                <a:ea typeface="幼圆" pitchFamily="49" charset="-122"/>
              </a:rPr>
              <a:t>数（或缩小到原来的几分之一），天平仍然平衡。</a:t>
            </a: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3282950" y="2781300"/>
            <a:ext cx="1676400" cy="1477963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00FF"/>
          </a:solidFill>
          <a:ln w="9525">
            <a:solidFill>
              <a:schemeClr val="tx1"/>
            </a:solidFill>
            <a:bevel/>
            <a:headEnd/>
            <a:tailEnd/>
          </a:ln>
        </p:spPr>
        <p:txBody>
          <a:bodyPr vert="eaVert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810000" y="2997200"/>
            <a:ext cx="768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</a:rPr>
              <a:t>同理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1116013" y="4338638"/>
            <a:ext cx="69723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等式的左右两边同时乘或者除以相同的数（除数不等于0），左右两边仍然相等。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  <p:bldP spid="23562" grpId="0" bldLvl="0" autoUpdateAnimBg="0"/>
      <p:bldP spid="23563" grpId="0" animBg="1"/>
      <p:bldP spid="23564" grpId="0" bldLvl="0" autoUpdateAnimBg="0"/>
      <p:bldP spid="23566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1"/>
          <p:cNvSpPr txBox="1">
            <a:spLocks noChangeArrowheads="1"/>
          </p:cNvSpPr>
          <p:nvPr/>
        </p:nvSpPr>
        <p:spPr bwMode="auto">
          <a:xfrm>
            <a:off x="179388" y="765175"/>
            <a:ext cx="74168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en-US" altLang="zh-CN" sz="2800" b="1" dirty="0">
                <a:latin typeface="+mj-lt"/>
              </a:rPr>
              <a:t>      1.</a:t>
            </a:r>
            <a:r>
              <a:rPr lang="zh-CN" altLang="en-US" sz="2800" b="1" dirty="0">
                <a:latin typeface="+mj-lt"/>
              </a:rPr>
              <a:t>利用等式的性质填空，（在        里</a:t>
            </a:r>
            <a:endParaRPr lang="en-US" altLang="zh-CN" sz="2800" b="1" dirty="0">
              <a:latin typeface="+mj-lt"/>
            </a:endParaRPr>
          </a:p>
          <a:p>
            <a:pPr marL="514350" indent="-514350">
              <a:spcBef>
                <a:spcPct val="50000"/>
              </a:spcBef>
              <a:defRPr/>
            </a:pPr>
            <a:r>
              <a:rPr lang="en-US" altLang="zh-CN" sz="2800" b="1" dirty="0">
                <a:latin typeface="+mj-lt"/>
              </a:rPr>
              <a:t>         </a:t>
            </a:r>
            <a:r>
              <a:rPr lang="zh-CN" altLang="en-US" sz="2800" b="1" dirty="0">
                <a:latin typeface="+mj-lt"/>
              </a:rPr>
              <a:t>填运算符号，在      里填合适的数。）</a:t>
            </a:r>
          </a:p>
        </p:txBody>
      </p:sp>
      <p:grpSp>
        <p:nvGrpSpPr>
          <p:cNvPr id="14339" name="Group 8"/>
          <p:cNvGrpSpPr>
            <a:grpSpLocks/>
          </p:cNvGrpSpPr>
          <p:nvPr/>
        </p:nvGrpSpPr>
        <p:grpSpPr bwMode="auto">
          <a:xfrm>
            <a:off x="6443663" y="188913"/>
            <a:ext cx="2411412" cy="1008062"/>
            <a:chOff x="0" y="0"/>
            <a:chExt cx="1633" cy="635"/>
          </a:xfrm>
        </p:grpSpPr>
        <p:pic>
          <p:nvPicPr>
            <p:cNvPr id="14359" name="Picture 9" descr="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33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0" name="Rectangle 2"/>
            <p:cNvSpPr txBox="1">
              <a:spLocks noChangeArrowheads="1"/>
            </p:cNvSpPr>
            <p:nvPr/>
          </p:nvSpPr>
          <p:spPr bwMode="auto">
            <a:xfrm>
              <a:off x="45" y="0"/>
              <a:ext cx="1497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3" tIns="45700" rIns="91403" bIns="45700" anchor="ctr"/>
            <a:lstStyle>
              <a:lvl1pPr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buFont typeface="Arial" pitchFamily="34" charset="0"/>
                <a:buNone/>
              </a:pPr>
              <a:r>
                <a:rPr lang="zh-CN" altLang="en-US" sz="3200" b="1">
                  <a:solidFill>
                    <a:srgbClr val="FF0000"/>
                  </a:solidFill>
                  <a:ea typeface="黑体" pitchFamily="49" charset="-122"/>
                </a:rPr>
                <a:t>随堂练习</a:t>
              </a:r>
            </a:p>
          </p:txBody>
        </p:sp>
      </p:grpSp>
      <p:sp>
        <p:nvSpPr>
          <p:cNvPr id="14340" name="椭圆 24"/>
          <p:cNvSpPr>
            <a:spLocks noChangeArrowheads="1"/>
          </p:cNvSpPr>
          <p:nvPr/>
        </p:nvSpPr>
        <p:spPr bwMode="auto">
          <a:xfrm>
            <a:off x="5651500" y="836613"/>
            <a:ext cx="360363" cy="3603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4341" name="矩形 25"/>
          <p:cNvSpPr>
            <a:spLocks noChangeArrowheads="1"/>
          </p:cNvSpPr>
          <p:nvPr/>
        </p:nvSpPr>
        <p:spPr bwMode="auto">
          <a:xfrm>
            <a:off x="3779838" y="1484313"/>
            <a:ext cx="431800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611188" y="2133600"/>
            <a:ext cx="7416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zh-CN" altLang="en-US" sz="2800" b="1" dirty="0">
                <a:latin typeface="+mj-lt"/>
              </a:rPr>
              <a:t>（</a:t>
            </a:r>
            <a:r>
              <a:rPr lang="en-US" altLang="zh-CN" sz="2800" b="1" dirty="0">
                <a:latin typeface="+mj-lt"/>
              </a:rPr>
              <a:t>1</a:t>
            </a:r>
            <a:r>
              <a:rPr lang="zh-CN" altLang="en-US" sz="2800" b="1" dirty="0">
                <a:latin typeface="+mj-lt"/>
              </a:rPr>
              <a:t>）如果</a:t>
            </a:r>
            <a:r>
              <a:rPr lang="en-US" altLang="zh-CN" sz="2800" b="1" dirty="0">
                <a:latin typeface="+mj-lt"/>
              </a:rPr>
              <a:t>3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dirty="0">
                <a:latin typeface="+mj-lt"/>
              </a:rPr>
              <a:t>+6=17</a:t>
            </a:r>
            <a:r>
              <a:rPr lang="zh-CN" altLang="en-US" sz="2800" b="1" dirty="0">
                <a:latin typeface="+mj-lt"/>
              </a:rPr>
              <a:t>，那么</a:t>
            </a:r>
            <a:r>
              <a:rPr lang="en-US" altLang="zh-CN" sz="2800" b="1" dirty="0">
                <a:latin typeface="+mj-lt"/>
              </a:rPr>
              <a:t>3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dirty="0">
                <a:latin typeface="+mj-lt"/>
              </a:rPr>
              <a:t>+6-6=17</a:t>
            </a:r>
          </a:p>
          <a:p>
            <a:pPr marL="514350" indent="-514350">
              <a:spcBef>
                <a:spcPct val="50000"/>
              </a:spcBef>
              <a:defRPr/>
            </a:pPr>
            <a:r>
              <a:rPr lang="zh-CN" altLang="en-US" sz="2800" b="1" dirty="0">
                <a:latin typeface="+mj-lt"/>
              </a:rPr>
              <a:t>（</a:t>
            </a:r>
            <a:r>
              <a:rPr lang="en-US" altLang="zh-CN" sz="2800" b="1" dirty="0">
                <a:latin typeface="+mj-lt"/>
              </a:rPr>
              <a:t>2</a:t>
            </a:r>
            <a:r>
              <a:rPr lang="zh-CN" altLang="en-US" sz="2800" b="1" dirty="0">
                <a:latin typeface="+mj-lt"/>
              </a:rPr>
              <a:t>）</a:t>
            </a:r>
            <a:r>
              <a:rPr lang="zh-CN" altLang="en-US" sz="2800" b="1" dirty="0"/>
              <a:t>如果</a:t>
            </a:r>
            <a:r>
              <a:rPr lang="en-US" altLang="zh-CN" sz="2800" b="1" dirty="0"/>
              <a:t>7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dirty="0"/>
              <a:t>-3=12</a:t>
            </a:r>
            <a:r>
              <a:rPr lang="zh-CN" altLang="en-US" sz="2800" b="1" dirty="0"/>
              <a:t>，那么</a:t>
            </a:r>
            <a:r>
              <a:rPr lang="en-US" altLang="zh-CN" sz="2800" b="1" dirty="0"/>
              <a:t>7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dirty="0"/>
              <a:t>-3+3=12</a:t>
            </a:r>
          </a:p>
          <a:p>
            <a:pPr marL="514350" indent="-514350">
              <a:spcBef>
                <a:spcPct val="50000"/>
              </a:spcBef>
              <a:defRPr/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3</a:t>
            </a:r>
            <a:r>
              <a:rPr lang="zh-CN" altLang="en-US" sz="2800" b="1" dirty="0"/>
              <a:t>）如果</a:t>
            </a:r>
            <a:r>
              <a:rPr lang="en-US" altLang="zh-CN" sz="2800" b="1" dirty="0"/>
              <a:t>4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dirty="0"/>
              <a:t>=28</a:t>
            </a:r>
            <a:r>
              <a:rPr lang="zh-CN" altLang="en-US" sz="2800" b="1" dirty="0"/>
              <a:t>，那么</a:t>
            </a:r>
            <a:r>
              <a:rPr lang="en-US" altLang="zh-CN" sz="2800" b="1" dirty="0"/>
              <a:t>4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dirty="0"/>
              <a:t>÷4=12</a:t>
            </a:r>
          </a:p>
          <a:p>
            <a:pPr marL="514350" indent="-514350">
              <a:spcBef>
                <a:spcPct val="50000"/>
              </a:spcBef>
              <a:defRPr/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4</a:t>
            </a:r>
            <a:r>
              <a:rPr lang="zh-CN" altLang="en-US" sz="2800" b="1" dirty="0"/>
              <a:t>）如果</a:t>
            </a:r>
            <a:r>
              <a:rPr lang="en-US" altLang="zh-CN" sz="2800" b="1" dirty="0"/>
              <a:t>3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dirty="0"/>
              <a:t>=15</a:t>
            </a:r>
            <a:r>
              <a:rPr lang="zh-CN" altLang="en-US" sz="2800" b="1" dirty="0"/>
              <a:t>，那么</a:t>
            </a:r>
            <a:r>
              <a:rPr lang="en-US" altLang="zh-CN" sz="2800" b="1" dirty="0"/>
              <a:t>3</a:t>
            </a:r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800" b="1" dirty="0"/>
              <a:t>×2=15</a:t>
            </a:r>
            <a:endParaRPr lang="en-US" altLang="zh-CN" sz="2800" b="1" dirty="0">
              <a:latin typeface="宋体" pitchFamily="2" charset="-122"/>
            </a:endParaRPr>
          </a:p>
          <a:p>
            <a:pPr marL="514350" indent="-514350">
              <a:spcBef>
                <a:spcPct val="50000"/>
              </a:spcBef>
              <a:defRPr/>
            </a:pPr>
            <a:endParaRPr lang="en-US" altLang="zh-CN" sz="2800" b="1" dirty="0"/>
          </a:p>
          <a:p>
            <a:pPr marL="514350" indent="-514350">
              <a:spcBef>
                <a:spcPct val="50000"/>
              </a:spcBef>
              <a:defRPr/>
            </a:pPr>
            <a:endParaRPr lang="en-US" altLang="zh-CN" sz="2800" b="1" dirty="0"/>
          </a:p>
          <a:p>
            <a:pPr marL="514350" indent="-514350">
              <a:spcBef>
                <a:spcPct val="50000"/>
              </a:spcBef>
              <a:defRPr/>
            </a:pPr>
            <a:endParaRPr lang="zh-CN" altLang="en-US" sz="2800" b="1" dirty="0">
              <a:latin typeface="+mj-lt"/>
            </a:endParaRPr>
          </a:p>
        </p:txBody>
      </p:sp>
      <p:sp>
        <p:nvSpPr>
          <p:cNvPr id="14343" name="椭圆 27"/>
          <p:cNvSpPr>
            <a:spLocks noChangeArrowheads="1"/>
          </p:cNvSpPr>
          <p:nvPr/>
        </p:nvSpPr>
        <p:spPr bwMode="auto">
          <a:xfrm>
            <a:off x="6588125" y="2205038"/>
            <a:ext cx="360363" cy="3603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4344" name="矩形 28"/>
          <p:cNvSpPr>
            <a:spLocks noChangeArrowheads="1"/>
          </p:cNvSpPr>
          <p:nvPr/>
        </p:nvSpPr>
        <p:spPr bwMode="auto">
          <a:xfrm>
            <a:off x="7019925" y="2205038"/>
            <a:ext cx="431800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4345" name="椭圆 29"/>
          <p:cNvSpPr>
            <a:spLocks noChangeArrowheads="1"/>
          </p:cNvSpPr>
          <p:nvPr/>
        </p:nvSpPr>
        <p:spPr bwMode="auto">
          <a:xfrm>
            <a:off x="6588125" y="2852738"/>
            <a:ext cx="360363" cy="3603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4346" name="矩形 30"/>
          <p:cNvSpPr>
            <a:spLocks noChangeArrowheads="1"/>
          </p:cNvSpPr>
          <p:nvPr/>
        </p:nvSpPr>
        <p:spPr bwMode="auto">
          <a:xfrm>
            <a:off x="7019925" y="2852738"/>
            <a:ext cx="431800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4347" name="椭圆 32"/>
          <p:cNvSpPr>
            <a:spLocks noChangeArrowheads="1"/>
          </p:cNvSpPr>
          <p:nvPr/>
        </p:nvSpPr>
        <p:spPr bwMode="auto">
          <a:xfrm>
            <a:off x="6084888" y="3500438"/>
            <a:ext cx="358775" cy="3603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4348" name="矩形 33"/>
          <p:cNvSpPr>
            <a:spLocks noChangeArrowheads="1"/>
          </p:cNvSpPr>
          <p:nvPr/>
        </p:nvSpPr>
        <p:spPr bwMode="auto">
          <a:xfrm>
            <a:off x="6516688" y="3500438"/>
            <a:ext cx="431800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4349" name="椭圆 34"/>
          <p:cNvSpPr>
            <a:spLocks noChangeArrowheads="1"/>
          </p:cNvSpPr>
          <p:nvPr/>
        </p:nvSpPr>
        <p:spPr bwMode="auto">
          <a:xfrm>
            <a:off x="6084888" y="4149725"/>
            <a:ext cx="358775" cy="3587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14350" name="矩形 35"/>
          <p:cNvSpPr>
            <a:spLocks noChangeArrowheads="1"/>
          </p:cNvSpPr>
          <p:nvPr/>
        </p:nvSpPr>
        <p:spPr bwMode="auto">
          <a:xfrm>
            <a:off x="6516688" y="4149725"/>
            <a:ext cx="431800" cy="3587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6494463" y="2093913"/>
            <a:ext cx="431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rgbClr val="FF0000"/>
                </a:solidFill>
                <a:latin typeface="+mj-lt"/>
                <a:ea typeface="黑体" pitchFamily="49" charset="-122"/>
              </a:rPr>
              <a:t>－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88175" y="2122488"/>
            <a:ext cx="431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6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99225" y="2719388"/>
            <a:ext cx="4318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rgbClr val="FF0000"/>
                </a:solidFill>
                <a:latin typeface="+mj-lt"/>
                <a:ea typeface="黑体" pitchFamily="49" charset="-122"/>
              </a:rPr>
              <a:t>＋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91350" y="2747963"/>
            <a:ext cx="4318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3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89638" y="3367088"/>
            <a:ext cx="4333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j-lt"/>
                <a:ea typeface="黑体" pitchFamily="49" charset="-122"/>
              </a:rPr>
              <a:t>÷</a:t>
            </a:r>
            <a:endParaRPr lang="zh-CN" altLang="en-US" sz="3200" dirty="0">
              <a:solidFill>
                <a:srgbClr val="FF0000"/>
              </a:solidFill>
              <a:latin typeface="+mj-lt"/>
              <a:ea typeface="黑体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83350" y="3395663"/>
            <a:ext cx="4318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4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11863" y="4048125"/>
            <a:ext cx="4318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j-lt"/>
                <a:ea typeface="黑体" pitchFamily="49" charset="-122"/>
              </a:rPr>
              <a:t>×</a:t>
            </a:r>
            <a:endParaRPr lang="zh-CN" altLang="en-US" sz="3200" dirty="0">
              <a:solidFill>
                <a:srgbClr val="FF0000"/>
              </a:solidFill>
              <a:latin typeface="+mj-lt"/>
              <a:ea typeface="黑体" pitchFamily="49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05575" y="4044950"/>
            <a:ext cx="431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itchFamily="49" charset="-122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黑体" pitchFamily="49" charset="-122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11"/>
          <p:cNvSpPr txBox="1">
            <a:spLocks noChangeArrowheads="1"/>
          </p:cNvSpPr>
          <p:nvPr/>
        </p:nvSpPr>
        <p:spPr bwMode="auto">
          <a:xfrm>
            <a:off x="827088" y="836613"/>
            <a:ext cx="77057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en-US" altLang="zh-CN" sz="3200" b="1" dirty="0">
                <a:latin typeface="+mj-lt"/>
              </a:rPr>
              <a:t>2.</a:t>
            </a:r>
            <a:r>
              <a:rPr lang="zh-CN" altLang="en-US" sz="3200" b="1" dirty="0">
                <a:latin typeface="+mj-lt"/>
              </a:rPr>
              <a:t>天平的左边放有两袋</a:t>
            </a:r>
            <a:r>
              <a:rPr lang="en-US" altLang="zh-CN" sz="3200" b="1" dirty="0">
                <a:latin typeface="+mj-lt"/>
              </a:rPr>
              <a:t>1</a:t>
            </a:r>
            <a:r>
              <a:rPr lang="zh-CN" altLang="en-US" sz="3200" b="1" dirty="0">
                <a:latin typeface="+mj-lt"/>
              </a:rPr>
              <a:t>千克的白糖，右边</a:t>
            </a:r>
          </a:p>
          <a:p>
            <a:pPr marL="514350" indent="-514350">
              <a:spcBef>
                <a:spcPct val="50000"/>
              </a:spcBef>
              <a:defRPr/>
            </a:pPr>
            <a:r>
              <a:rPr lang="zh-CN" altLang="en-US" sz="3200" b="1" dirty="0">
                <a:latin typeface="+mj-lt"/>
              </a:rPr>
              <a:t>放有</a:t>
            </a:r>
            <a:r>
              <a:rPr lang="en-US" altLang="zh-CN" sz="3200" b="1" dirty="0">
                <a:latin typeface="+mj-lt"/>
              </a:rPr>
              <a:t>4</a:t>
            </a:r>
            <a:r>
              <a:rPr lang="zh-CN" altLang="en-US" sz="3200" b="1" dirty="0">
                <a:latin typeface="+mj-lt"/>
              </a:rPr>
              <a:t>袋</a:t>
            </a:r>
            <a:r>
              <a:rPr lang="en-US" altLang="zh-CN" sz="3200" b="1" dirty="0">
                <a:latin typeface="+mj-lt"/>
              </a:rPr>
              <a:t>500</a:t>
            </a:r>
            <a:r>
              <a:rPr lang="zh-CN" altLang="en-US" sz="3200" b="1" dirty="0">
                <a:latin typeface="+mj-lt"/>
              </a:rPr>
              <a:t>克 的 盐，则 一 袋 白 糖 与 几 </a:t>
            </a:r>
            <a:endParaRPr lang="en-US" altLang="zh-CN" sz="3200" b="1" dirty="0">
              <a:latin typeface="+mj-lt"/>
            </a:endParaRPr>
          </a:p>
          <a:p>
            <a:pPr marL="514350" indent="-514350">
              <a:spcBef>
                <a:spcPct val="50000"/>
              </a:spcBef>
              <a:defRPr/>
            </a:pPr>
            <a:r>
              <a:rPr lang="zh-CN" altLang="en-US" sz="3200" b="1" dirty="0">
                <a:latin typeface="+mj-lt"/>
              </a:rPr>
              <a:t>袋 盐 同样重？</a:t>
            </a:r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2268538" y="3716338"/>
            <a:ext cx="47513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</a:rPr>
              <a:t>一袋白糖与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</a:rPr>
              <a:t>袋盐同样重？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500563" y="4572000"/>
            <a:ext cx="4248150" cy="1555750"/>
            <a:chOff x="884" y="1933"/>
            <a:chExt cx="3012" cy="980"/>
          </a:xfrm>
        </p:grpSpPr>
        <p:pic>
          <p:nvPicPr>
            <p:cNvPr id="24585" name="Picture 15" descr="男天使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1933"/>
              <a:ext cx="1276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AutoShape 27"/>
            <p:cNvSpPr>
              <a:spLocks noChangeArrowheads="1"/>
            </p:cNvSpPr>
            <p:nvPr/>
          </p:nvSpPr>
          <p:spPr bwMode="auto">
            <a:xfrm>
              <a:off x="884" y="1933"/>
              <a:ext cx="1451" cy="499"/>
            </a:xfrm>
            <a:prstGeom prst="wedgeRoundRectCallout">
              <a:avLst>
                <a:gd name="adj1" fmla="val 68606"/>
                <a:gd name="adj2" fmla="val 6222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3399"/>
                  </a:solidFill>
                  <a:latin typeface="楷体_GB2312" pitchFamily="49" charset="-122"/>
                  <a:ea typeface="楷体_GB2312" pitchFamily="49" charset="-122"/>
                </a:rPr>
                <a:t>要认真呦。</a:t>
              </a:r>
              <a:endParaRPr lang="en-US" altLang="zh-CN" sz="2800" b="1">
                <a:solidFill>
                  <a:srgbClr val="FF3399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784142" y="764704"/>
            <a:ext cx="3647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A3EA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挑战任务二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8688" y="1857375"/>
            <a:ext cx="73580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自主完成课本</a:t>
            </a:r>
            <a:r>
              <a:rPr lang="en-US" altLang="zh-CN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66</a:t>
            </a:r>
            <a:r>
              <a:rPr lang="zh-CN" alt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页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做一做</a:t>
            </a:r>
            <a:r>
              <a:rPr lang="zh-CN" alt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题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3200" b="1" dirty="0">
              <a:solidFill>
                <a:schemeClr val="accent4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组长对照答案快速批改组员作业。</a:t>
            </a:r>
            <a:endParaRPr lang="en-US" altLang="zh-CN" sz="3200" b="1" dirty="0">
              <a:solidFill>
                <a:schemeClr val="accent4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2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组长汇报小组答题情况。</a:t>
            </a:r>
          </a:p>
        </p:txBody>
      </p:sp>
    </p:spTree>
    <p:extLst>
      <p:ext uri="{BB962C8B-B14F-4D97-AF65-F5344CB8AC3E}">
        <p14:creationId xmlns:p14="http://schemas.microsoft.com/office/powerpoint/2010/main" val="3177873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 idx="4294967295"/>
          </p:nvPr>
        </p:nvSpPr>
        <p:spPr>
          <a:xfrm>
            <a:off x="636588" y="908050"/>
            <a:ext cx="8112125" cy="1584325"/>
          </a:xfrm>
        </p:spPr>
        <p:txBody>
          <a:bodyPr/>
          <a:lstStyle/>
          <a:p>
            <a:pPr algn="l" eaLnBrk="1" hangingPunct="1">
              <a:lnSpc>
                <a:spcPct val="125000"/>
              </a:lnSpc>
            </a:pPr>
            <a:r>
              <a:rPr lang="zh-CN" altLang="en-US" sz="3200" b="1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教材第</a:t>
            </a:r>
            <a:r>
              <a:rPr lang="en-US" altLang="zh-CN" sz="3200" b="1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66</a:t>
            </a:r>
            <a:r>
              <a:rPr lang="zh-CN" altLang="en-US" sz="3200" b="1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页练习十四第</a:t>
            </a:r>
            <a:r>
              <a:rPr lang="en-US" altLang="zh-CN" sz="3200" b="1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3200" b="1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en-US" altLang="zh-CN" sz="3200" b="1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3200" b="1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题。</a:t>
            </a:r>
            <a:r>
              <a:rPr lang="en-US" altLang="zh-CN" sz="3200" b="1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200" smtClean="0">
                <a:solidFill>
                  <a:srgbClr val="C00000"/>
                </a:solidFill>
              </a:rPr>
              <a:t/>
            </a:r>
            <a:br>
              <a:rPr lang="en-US" altLang="zh-CN" sz="3200" smtClean="0">
                <a:solidFill>
                  <a:srgbClr val="C00000"/>
                </a:solidFill>
              </a:rPr>
            </a:br>
            <a:r>
              <a:rPr lang="en-US" altLang="zh-CN" sz="3200" smtClean="0">
                <a:solidFill>
                  <a:schemeClr val="tx1"/>
                </a:solidFill>
              </a:rPr>
              <a:t> </a:t>
            </a:r>
            <a:r>
              <a:rPr lang="en-US" altLang="zh-CN" sz="3200" b="1" smtClean="0">
                <a:solidFill>
                  <a:schemeClr val="tx1"/>
                </a:solidFill>
              </a:rPr>
              <a:t>4.</a:t>
            </a:r>
            <a:r>
              <a:rPr lang="zh-CN" altLang="en-US" sz="3200" b="1" smtClean="0">
                <a:solidFill>
                  <a:schemeClr val="tx1"/>
                </a:solidFill>
              </a:rPr>
              <a:t>要保持天平平衡，右边应该添加什么物品？</a:t>
            </a:r>
          </a:p>
        </p:txBody>
      </p:sp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414588"/>
            <a:ext cx="5486400" cy="2028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922963" y="2841625"/>
            <a:ext cx="576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？</a:t>
            </a:r>
          </a:p>
        </p:txBody>
      </p:sp>
      <p:grpSp>
        <p:nvGrpSpPr>
          <p:cNvPr id="3" name="组合 17"/>
          <p:cNvGrpSpPr>
            <a:grpSpLocks/>
          </p:cNvGrpSpPr>
          <p:nvPr/>
        </p:nvGrpSpPr>
        <p:grpSpPr bwMode="auto">
          <a:xfrm>
            <a:off x="1908175" y="4508500"/>
            <a:ext cx="6335713" cy="1584325"/>
            <a:chOff x="-540568" y="4509120"/>
            <a:chExt cx="8112199" cy="1584325"/>
          </a:xfrm>
        </p:grpSpPr>
        <p:sp>
          <p:nvSpPr>
            <p:cNvPr id="16" name="标题 1"/>
            <p:cNvSpPr txBox="1">
              <a:spLocks/>
            </p:cNvSpPr>
            <p:nvPr/>
          </p:nvSpPr>
          <p:spPr bwMode="auto">
            <a:xfrm>
              <a:off x="-540568" y="4509120"/>
              <a:ext cx="8112199" cy="158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5000"/>
                </a:lnSpc>
                <a:defRPr/>
              </a:pPr>
              <a:r>
                <a:rPr lang="zh-CN" altLang="en-US" sz="3200" b="1" kern="0" dirty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右边应该填上一个        。</a:t>
              </a:r>
            </a:p>
          </p:txBody>
        </p:sp>
        <p:sp>
          <p:nvSpPr>
            <p:cNvPr id="17" name="流程图: 磁盘 16"/>
            <p:cNvSpPr/>
            <p:nvPr/>
          </p:nvSpPr>
          <p:spPr bwMode="auto">
            <a:xfrm>
              <a:off x="3976453" y="4941168"/>
              <a:ext cx="645289" cy="720080"/>
            </a:xfrm>
            <a:prstGeom prst="flowChartMagneticDisk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Arial" pitchFamily="34" charset="0"/>
                <a:buNone/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575" y="1862436"/>
            <a:ext cx="5276850" cy="1838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5" name="标题 1"/>
          <p:cNvSpPr>
            <a:spLocks noGrp="1"/>
          </p:cNvSpPr>
          <p:nvPr>
            <p:ph type="title" idx="4294967295"/>
          </p:nvPr>
        </p:nvSpPr>
        <p:spPr>
          <a:xfrm>
            <a:off x="636588" y="260350"/>
            <a:ext cx="8112125" cy="1584325"/>
          </a:xfrm>
        </p:spPr>
        <p:txBody>
          <a:bodyPr/>
          <a:lstStyle/>
          <a:p>
            <a:pPr algn="l" eaLnBrk="1" hangingPunct="1">
              <a:lnSpc>
                <a:spcPct val="125000"/>
              </a:lnSpc>
            </a:pPr>
            <a:r>
              <a:rPr lang="en-US" altLang="zh-CN" sz="3200" smtClean="0">
                <a:solidFill>
                  <a:srgbClr val="C00000"/>
                </a:solidFill>
              </a:rPr>
              <a:t/>
            </a:r>
            <a:br>
              <a:rPr lang="en-US" altLang="zh-CN" sz="3200" smtClean="0">
                <a:solidFill>
                  <a:srgbClr val="C00000"/>
                </a:solidFill>
              </a:rPr>
            </a:br>
            <a:r>
              <a:rPr lang="en-US" altLang="zh-CN" sz="3200" smtClean="0">
                <a:solidFill>
                  <a:schemeClr val="tx1"/>
                </a:solidFill>
              </a:rPr>
              <a:t> </a:t>
            </a:r>
            <a:r>
              <a:rPr lang="en-US" altLang="zh-CN" sz="3200" b="1" smtClean="0">
                <a:solidFill>
                  <a:schemeClr val="tx1"/>
                </a:solidFill>
              </a:rPr>
              <a:t>4.</a:t>
            </a:r>
            <a:r>
              <a:rPr lang="zh-CN" altLang="en-US" sz="3200" b="1" smtClean="0">
                <a:solidFill>
                  <a:schemeClr val="tx1"/>
                </a:solidFill>
              </a:rPr>
              <a:t>要保持天平平衡，右边应该添加什么物品？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91238" y="2044700"/>
            <a:ext cx="576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？</a:t>
            </a:r>
          </a:p>
        </p:txBody>
      </p:sp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1908175" y="3862388"/>
            <a:ext cx="6335713" cy="1584325"/>
            <a:chOff x="1907704" y="4509120"/>
            <a:chExt cx="6336704" cy="1584325"/>
          </a:xfrm>
        </p:grpSpPr>
        <p:sp>
          <p:nvSpPr>
            <p:cNvPr id="16" name="标题 1"/>
            <p:cNvSpPr txBox="1">
              <a:spLocks/>
            </p:cNvSpPr>
            <p:nvPr/>
          </p:nvSpPr>
          <p:spPr bwMode="auto">
            <a:xfrm>
              <a:off x="1907704" y="4509120"/>
              <a:ext cx="6336704" cy="158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5000"/>
                </a:lnSpc>
                <a:defRPr/>
              </a:pPr>
              <a:r>
                <a:rPr lang="zh-CN" altLang="en-US" sz="3200" b="1" kern="0" dirty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右边应该填上两个        。</a:t>
              </a:r>
              <a:endParaRPr lang="en-US" altLang="zh-CN" sz="32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endParaRPr>
            </a:p>
            <a:p>
              <a:pPr>
                <a:lnSpc>
                  <a:spcPct val="125000"/>
                </a:lnSpc>
                <a:defRPr/>
              </a:pPr>
              <a:r>
                <a:rPr lang="zh-CN" altLang="en-US" sz="3200" b="1" kern="0" dirty="0">
                  <a:solidFill>
                    <a:srgbClr val="FF0000"/>
                  </a:solidFill>
                  <a:latin typeface="+mj-lt"/>
                  <a:ea typeface="+mj-ea"/>
                  <a:cs typeface="+mj-cs"/>
                </a:rPr>
                <a:t>或者应该填上两个        。</a:t>
              </a: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5436096" y="5373216"/>
              <a:ext cx="504056" cy="504056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3" name="立方体 12"/>
            <p:cNvSpPr/>
            <p:nvPr/>
          </p:nvSpPr>
          <p:spPr bwMode="auto">
            <a:xfrm>
              <a:off x="5508104" y="4725144"/>
              <a:ext cx="360040" cy="576064"/>
            </a:xfrm>
            <a:prstGeom prst="cub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Arial" pitchFamily="34" charset="0"/>
                <a:buNone/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43"/>
          <p:cNvSpPr txBox="1">
            <a:spLocks noChangeArrowheads="1"/>
          </p:cNvSpPr>
          <p:nvPr/>
        </p:nvSpPr>
        <p:spPr bwMode="auto">
          <a:xfrm>
            <a:off x="1042988" y="1052513"/>
            <a:ext cx="7345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latin typeface="+mj-lt"/>
              </a:rPr>
              <a:t>5.</a:t>
            </a:r>
            <a:r>
              <a:rPr lang="zh-CN" altLang="en-US" sz="3600" b="1" dirty="0">
                <a:latin typeface="+mj-lt"/>
              </a:rPr>
              <a:t>如果</a:t>
            </a:r>
            <a:r>
              <a:rPr lang="en-US" altLang="zh-CN" sz="3600" b="1" i="1" dirty="0">
                <a:latin typeface="Times New Roman" pitchFamily="18" charset="0"/>
                <a:cs typeface="Times New Roman" pitchFamily="18" charset="0"/>
              </a:rPr>
              <a:t>a=b</a:t>
            </a:r>
            <a:r>
              <a:rPr lang="zh-CN" altLang="en-US" sz="3600" b="1" dirty="0">
                <a:latin typeface="+mj-lt"/>
              </a:rPr>
              <a:t>，根据等式的性质填空。</a:t>
            </a:r>
          </a:p>
        </p:txBody>
      </p:sp>
      <p:sp>
        <p:nvSpPr>
          <p:cNvPr id="10" name="TextBox 43"/>
          <p:cNvSpPr txBox="1">
            <a:spLocks noChangeArrowheads="1"/>
          </p:cNvSpPr>
          <p:nvPr/>
        </p:nvSpPr>
        <p:spPr bwMode="auto">
          <a:xfrm>
            <a:off x="1476375" y="2133600"/>
            <a:ext cx="3671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600" b="1" dirty="0">
                <a:latin typeface="+mj-lt"/>
              </a:rPr>
              <a:t>+3=</a:t>
            </a:r>
            <a:r>
              <a:rPr lang="en-US" altLang="zh-CN" sz="36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3600" b="1" dirty="0">
                <a:latin typeface="+mj-lt"/>
              </a:rPr>
              <a:t>+</a:t>
            </a:r>
            <a:r>
              <a:rPr lang="zh-CN" altLang="en-US" sz="3600" b="1" dirty="0">
                <a:latin typeface="+mj-lt"/>
              </a:rPr>
              <a:t>（       ）</a:t>
            </a:r>
          </a:p>
        </p:txBody>
      </p:sp>
      <p:sp>
        <p:nvSpPr>
          <p:cNvPr id="19460" name="TextBox 43"/>
          <p:cNvSpPr txBox="1">
            <a:spLocks noChangeArrowheads="1"/>
          </p:cNvSpPr>
          <p:nvPr/>
        </p:nvSpPr>
        <p:spPr bwMode="auto">
          <a:xfrm>
            <a:off x="1476375" y="3141663"/>
            <a:ext cx="3527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 i="1"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zh-CN" altLang="en-US" sz="3600" b="1">
                <a:latin typeface="Times New Roman" pitchFamily="18" charset="0"/>
                <a:cs typeface="Times New Roman" pitchFamily="18" charset="0"/>
              </a:rPr>
              <a:t>（       ）</a:t>
            </a:r>
            <a:r>
              <a:rPr lang="en-US" altLang="zh-CN" sz="3600" b="1" i="1">
                <a:latin typeface="Times New Roman" pitchFamily="18" charset="0"/>
                <a:cs typeface="Times New Roman" pitchFamily="18" charset="0"/>
              </a:rPr>
              <a:t>=b-c</a:t>
            </a:r>
            <a:endParaRPr lang="zh-CN" altLang="en-US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TextBox 43"/>
          <p:cNvSpPr txBox="1">
            <a:spLocks noChangeArrowheads="1"/>
          </p:cNvSpPr>
          <p:nvPr/>
        </p:nvSpPr>
        <p:spPr bwMode="auto">
          <a:xfrm>
            <a:off x="1476375" y="4149725"/>
            <a:ext cx="3527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 i="1">
                <a:latin typeface="Times New Roman" pitchFamily="18" charset="0"/>
                <a:cs typeface="Times New Roman" pitchFamily="18" charset="0"/>
              </a:rPr>
              <a:t>a×d=b×</a:t>
            </a:r>
            <a:r>
              <a:rPr lang="zh-CN" altLang="en-US" sz="3600" b="1">
                <a:latin typeface="Times New Roman" pitchFamily="18" charset="0"/>
                <a:cs typeface="Times New Roman" pitchFamily="18" charset="0"/>
              </a:rPr>
              <a:t>（     ）</a:t>
            </a:r>
          </a:p>
        </p:txBody>
      </p:sp>
      <p:sp>
        <p:nvSpPr>
          <p:cNvPr id="19462" name="TextBox 43"/>
          <p:cNvSpPr txBox="1">
            <a:spLocks noChangeArrowheads="1"/>
          </p:cNvSpPr>
          <p:nvPr/>
        </p:nvSpPr>
        <p:spPr bwMode="auto">
          <a:xfrm>
            <a:off x="1476375" y="5084763"/>
            <a:ext cx="403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 i="1">
                <a:latin typeface="Times New Roman" pitchFamily="18" charset="0"/>
                <a:cs typeface="Times New Roman" pitchFamily="18" charset="0"/>
              </a:rPr>
              <a:t>a÷</a:t>
            </a:r>
            <a:r>
              <a:rPr lang="zh-CN" altLang="en-US" sz="3600" b="1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zh-CN" altLang="en-US" sz="3600" b="1" i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zh-CN" altLang="en-US" sz="3600" b="1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3600" b="1" i="1">
                <a:latin typeface="Times New Roman" pitchFamily="18" charset="0"/>
                <a:cs typeface="Times New Roman" pitchFamily="18" charset="0"/>
              </a:rPr>
              <a:t>=b</a:t>
            </a:r>
            <a:r>
              <a:rPr lang="en-US" altLang="zh-CN" sz="3600" b="1">
                <a:latin typeface="Times New Roman" pitchFamily="18" charset="0"/>
                <a:cs typeface="Times New Roman" pitchFamily="18" charset="0"/>
              </a:rPr>
              <a:t>÷10</a:t>
            </a:r>
            <a:endParaRPr lang="zh-CN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08400" y="2133600"/>
            <a:ext cx="719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3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55875" y="3141663"/>
            <a:ext cx="720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67175" y="4151313"/>
            <a:ext cx="720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zh-CN" altLang="en-US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27313" y="5084763"/>
            <a:ext cx="719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10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060848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等式：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等号两边完全相等的式子叫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等式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方程：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含有未知数的等式叫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方程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55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/>
          <p:cNvSpPr>
            <a:spLocks noChangeArrowheads="1"/>
          </p:cNvSpPr>
          <p:nvPr/>
        </p:nvSpPr>
        <p:spPr bwMode="auto">
          <a:xfrm>
            <a:off x="539552" y="1196752"/>
            <a:ext cx="813690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4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6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认真阅读课本</a:t>
            </a:r>
            <a:r>
              <a:rPr lang="en-US" altLang="zh-CN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64</a:t>
            </a:r>
            <a:r>
              <a:rPr lang="zh-CN" altLang="en-US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65</a:t>
            </a:r>
            <a:r>
              <a:rPr lang="zh-CN" altLang="en-US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页，</a:t>
            </a:r>
            <a:endParaRPr lang="en-US" altLang="zh-CN" sz="3600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思考：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天平两边同时加上或减去同一个数，左右两边仍然相等吗？</a:t>
            </a:r>
            <a:endParaRPr lang="en-US" altLang="zh-CN" sz="3600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en-US" altLang="zh-CN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天平两边物品的数量分别扩大到原来的</a:t>
            </a:r>
            <a:r>
              <a:rPr lang="en-US" altLang="zh-CN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倍、</a:t>
            </a:r>
            <a:r>
              <a:rPr lang="en-US" altLang="zh-CN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倍、</a:t>
            </a:r>
            <a:r>
              <a:rPr lang="en-US" altLang="zh-CN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倍</a:t>
            </a:r>
            <a:r>
              <a:rPr lang="en-US" altLang="zh-CN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……</a:t>
            </a:r>
            <a:r>
              <a:rPr lang="zh-CN" altLang="en-US" sz="36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天平还保持平衡吗？</a:t>
            </a:r>
            <a:endParaRPr lang="zh-CN" altLang="en-US" sz="36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92936" y="476672"/>
            <a:ext cx="3647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A3EA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挑战任务一</a:t>
            </a:r>
          </a:p>
        </p:txBody>
      </p:sp>
    </p:spTree>
    <p:extLst>
      <p:ext uri="{BB962C8B-B14F-4D97-AF65-F5344CB8AC3E}">
        <p14:creationId xmlns:p14="http://schemas.microsoft.com/office/powerpoint/2010/main" val="26365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533400" y="2286000"/>
            <a:ext cx="3657600" cy="2514600"/>
            <a:chOff x="0" y="0"/>
            <a:chExt cx="5777" cy="4574"/>
          </a:xfrm>
        </p:grpSpPr>
        <p:sp>
          <p:nvSpPr>
            <p:cNvPr id="6187" name="Rectangle 4"/>
            <p:cNvSpPr>
              <a:spLocks noChangeArrowheads="1"/>
            </p:cNvSpPr>
            <p:nvPr/>
          </p:nvSpPr>
          <p:spPr bwMode="auto">
            <a:xfrm>
              <a:off x="1898" y="0"/>
              <a:ext cx="1426" cy="95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zh-CN" altLang="en-US" sz="2800" b="1">
                  <a:ea typeface="楷体_GB2312" pitchFamily="49" charset="-122"/>
                </a:rPr>
                <a:t>平衡</a:t>
              </a:r>
            </a:p>
          </p:txBody>
        </p:sp>
        <p:pic>
          <p:nvPicPr>
            <p:cNvPr id="6188" name="Picture 5" descr="46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14"/>
              <a:ext cx="5777" cy="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89" name="Group 6"/>
            <p:cNvGrpSpPr>
              <a:grpSpLocks/>
            </p:cNvGrpSpPr>
            <p:nvPr/>
          </p:nvGrpSpPr>
          <p:grpSpPr bwMode="auto">
            <a:xfrm>
              <a:off x="418" y="594"/>
              <a:ext cx="4506" cy="1313"/>
              <a:chOff x="0" y="0"/>
              <a:chExt cx="1724" cy="317"/>
            </a:xfrm>
          </p:grpSpPr>
          <p:sp>
            <p:nvSpPr>
              <p:cNvPr id="6196" name="Rectangle 7"/>
              <p:cNvSpPr>
                <a:spLocks noChangeArrowheads="1"/>
              </p:cNvSpPr>
              <p:nvPr/>
            </p:nvSpPr>
            <p:spPr bwMode="auto">
              <a:xfrm>
                <a:off x="227" y="136"/>
                <a:ext cx="60" cy="181"/>
              </a:xfrm>
              <a:prstGeom prst="rect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197" name="Rectangle 8"/>
              <p:cNvSpPr>
                <a:spLocks noChangeArrowheads="1"/>
              </p:cNvSpPr>
              <p:nvPr/>
            </p:nvSpPr>
            <p:spPr bwMode="auto">
              <a:xfrm>
                <a:off x="1437" y="136"/>
                <a:ext cx="60" cy="181"/>
              </a:xfrm>
              <a:prstGeom prst="rect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6198" name="Rectangle 9"/>
              <p:cNvSpPr>
                <a:spLocks noChangeArrowheads="1"/>
              </p:cNvSpPr>
              <p:nvPr/>
            </p:nvSpPr>
            <p:spPr bwMode="auto">
              <a:xfrm>
                <a:off x="182" y="181"/>
                <a:ext cx="1406" cy="46"/>
              </a:xfrm>
              <a:prstGeom prst="rect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6199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544" cy="181"/>
                <a:chOff x="0" y="0"/>
                <a:chExt cx="499" cy="181"/>
              </a:xfrm>
            </p:grpSpPr>
            <p:sp>
              <p:nvSpPr>
                <p:cNvPr id="6203" name="Oval 11"/>
                <p:cNvSpPr>
                  <a:spLocks noChangeArrowheads="1"/>
                </p:cNvSpPr>
                <p:nvPr/>
              </p:nvSpPr>
              <p:spPr bwMode="auto">
                <a:xfrm>
                  <a:off x="1" y="45"/>
                  <a:ext cx="498" cy="136"/>
                </a:xfrm>
                <a:prstGeom prst="ellipse">
                  <a:avLst/>
                </a:prstGeom>
                <a:solidFill>
                  <a:srgbClr val="80789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3600" b="1">
                    <a:ea typeface="楷体_GB2312" pitchFamily="49" charset="-122"/>
                  </a:endParaRPr>
                </a:p>
              </p:txBody>
            </p:sp>
            <p:sp>
              <p:nvSpPr>
                <p:cNvPr id="6204" name="Oval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98" cy="136"/>
                </a:xfrm>
                <a:prstGeom prst="ellipse">
                  <a:avLst/>
                </a:prstGeom>
                <a:solidFill>
                  <a:srgbClr val="B5B1C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3600" b="1">
                    <a:ea typeface="楷体_GB2312" pitchFamily="49" charset="-122"/>
                  </a:endParaRPr>
                </a:p>
              </p:txBody>
            </p:sp>
          </p:grpSp>
          <p:grpSp>
            <p:nvGrpSpPr>
              <p:cNvPr id="6200" name="Group 13"/>
              <p:cNvGrpSpPr>
                <a:grpSpLocks/>
              </p:cNvGrpSpPr>
              <p:nvPr/>
            </p:nvGrpSpPr>
            <p:grpSpPr bwMode="auto">
              <a:xfrm>
                <a:off x="1180" y="0"/>
                <a:ext cx="544" cy="181"/>
                <a:chOff x="0" y="0"/>
                <a:chExt cx="499" cy="181"/>
              </a:xfrm>
            </p:grpSpPr>
            <p:sp>
              <p:nvSpPr>
                <p:cNvPr id="6201" name="Oval 14"/>
                <p:cNvSpPr>
                  <a:spLocks noChangeArrowheads="1"/>
                </p:cNvSpPr>
                <p:nvPr/>
              </p:nvSpPr>
              <p:spPr bwMode="auto">
                <a:xfrm>
                  <a:off x="1" y="45"/>
                  <a:ext cx="498" cy="136"/>
                </a:xfrm>
                <a:prstGeom prst="ellipse">
                  <a:avLst/>
                </a:prstGeom>
                <a:solidFill>
                  <a:srgbClr val="80789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3600" b="1">
                    <a:ea typeface="楷体_GB2312" pitchFamily="49" charset="-122"/>
                  </a:endParaRPr>
                </a:p>
              </p:txBody>
            </p:sp>
            <p:sp>
              <p:nvSpPr>
                <p:cNvPr id="6202" name="Oval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98" cy="136"/>
                </a:xfrm>
                <a:prstGeom prst="ellipse">
                  <a:avLst/>
                </a:prstGeom>
                <a:solidFill>
                  <a:srgbClr val="B5B1C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3600" b="1">
                    <a:ea typeface="楷体_GB2312" pitchFamily="49" charset="-122"/>
                  </a:endParaRPr>
                </a:p>
              </p:txBody>
            </p:sp>
          </p:grpSp>
        </p:grpSp>
        <p:grpSp>
          <p:nvGrpSpPr>
            <p:cNvPr id="6190" name="Group 16"/>
            <p:cNvGrpSpPr>
              <a:grpSpLocks/>
            </p:cNvGrpSpPr>
            <p:nvPr/>
          </p:nvGrpSpPr>
          <p:grpSpPr bwMode="auto">
            <a:xfrm>
              <a:off x="2095" y="1007"/>
              <a:ext cx="1187" cy="2440"/>
              <a:chOff x="0" y="0"/>
              <a:chExt cx="454" cy="590"/>
            </a:xfrm>
          </p:grpSpPr>
          <p:sp>
            <p:nvSpPr>
              <p:cNvPr id="6191" name="未知"/>
              <p:cNvSpPr>
                <a:spLocks/>
              </p:cNvSpPr>
              <p:nvPr/>
            </p:nvSpPr>
            <p:spPr bwMode="auto">
              <a:xfrm>
                <a:off x="0" y="454"/>
                <a:ext cx="454" cy="136"/>
              </a:xfrm>
              <a:custGeom>
                <a:avLst/>
                <a:gdLst>
                  <a:gd name="T0" fmla="*/ 136 w 454"/>
                  <a:gd name="T1" fmla="*/ 0 h 136"/>
                  <a:gd name="T2" fmla="*/ 318 w 454"/>
                  <a:gd name="T3" fmla="*/ 0 h 136"/>
                  <a:gd name="T4" fmla="*/ 454 w 454"/>
                  <a:gd name="T5" fmla="*/ 90 h 136"/>
                  <a:gd name="T6" fmla="*/ 408 w 454"/>
                  <a:gd name="T7" fmla="*/ 136 h 136"/>
                  <a:gd name="T8" fmla="*/ 46 w 454"/>
                  <a:gd name="T9" fmla="*/ 136 h 136"/>
                  <a:gd name="T10" fmla="*/ 0 w 454"/>
                  <a:gd name="T11" fmla="*/ 90 h 136"/>
                  <a:gd name="T12" fmla="*/ 136 w 454"/>
                  <a:gd name="T13" fmla="*/ 0 h 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4"/>
                  <a:gd name="T22" fmla="*/ 0 h 136"/>
                  <a:gd name="T23" fmla="*/ 454 w 454"/>
                  <a:gd name="T24" fmla="*/ 136 h 1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4" h="136">
                    <a:moveTo>
                      <a:pt x="136" y="0"/>
                    </a:moveTo>
                    <a:lnTo>
                      <a:pt x="318" y="0"/>
                    </a:lnTo>
                    <a:lnTo>
                      <a:pt x="454" y="90"/>
                    </a:lnTo>
                    <a:lnTo>
                      <a:pt x="408" y="136"/>
                    </a:lnTo>
                    <a:lnTo>
                      <a:pt x="46" y="136"/>
                    </a:lnTo>
                    <a:lnTo>
                      <a:pt x="0" y="9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807898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6192" name="未知"/>
              <p:cNvSpPr>
                <a:spLocks/>
              </p:cNvSpPr>
              <p:nvPr/>
            </p:nvSpPr>
            <p:spPr bwMode="auto">
              <a:xfrm>
                <a:off x="0" y="272"/>
                <a:ext cx="136" cy="272"/>
              </a:xfrm>
              <a:custGeom>
                <a:avLst/>
                <a:gdLst>
                  <a:gd name="T0" fmla="*/ 0 w 136"/>
                  <a:gd name="T1" fmla="*/ 272 h 272"/>
                  <a:gd name="T2" fmla="*/ 46 w 136"/>
                  <a:gd name="T3" fmla="*/ 46 h 272"/>
                  <a:gd name="T4" fmla="*/ 136 w 136"/>
                  <a:gd name="T5" fmla="*/ 0 h 272"/>
                  <a:gd name="T6" fmla="*/ 136 w 136"/>
                  <a:gd name="T7" fmla="*/ 182 h 272"/>
                  <a:gd name="T8" fmla="*/ 0 w 136"/>
                  <a:gd name="T9" fmla="*/ 272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72"/>
                  <a:gd name="T17" fmla="*/ 136 w 136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72">
                    <a:moveTo>
                      <a:pt x="0" y="272"/>
                    </a:moveTo>
                    <a:lnTo>
                      <a:pt x="46" y="46"/>
                    </a:lnTo>
                    <a:lnTo>
                      <a:pt x="136" y="0"/>
                    </a:lnTo>
                    <a:lnTo>
                      <a:pt x="136" y="18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807898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6193" name="未知"/>
              <p:cNvSpPr>
                <a:spLocks/>
              </p:cNvSpPr>
              <p:nvPr/>
            </p:nvSpPr>
            <p:spPr bwMode="auto">
              <a:xfrm>
                <a:off x="318" y="272"/>
                <a:ext cx="136" cy="272"/>
              </a:xfrm>
              <a:custGeom>
                <a:avLst/>
                <a:gdLst>
                  <a:gd name="T0" fmla="*/ 0 w 136"/>
                  <a:gd name="T1" fmla="*/ 182 h 272"/>
                  <a:gd name="T2" fmla="*/ 136 w 136"/>
                  <a:gd name="T3" fmla="*/ 272 h 272"/>
                  <a:gd name="T4" fmla="*/ 90 w 136"/>
                  <a:gd name="T5" fmla="*/ 46 h 272"/>
                  <a:gd name="T6" fmla="*/ 0 w 136"/>
                  <a:gd name="T7" fmla="*/ 0 h 272"/>
                  <a:gd name="T8" fmla="*/ 0 w 136"/>
                  <a:gd name="T9" fmla="*/ 182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72"/>
                  <a:gd name="T17" fmla="*/ 136 w 136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72">
                    <a:moveTo>
                      <a:pt x="0" y="182"/>
                    </a:moveTo>
                    <a:lnTo>
                      <a:pt x="136" y="272"/>
                    </a:lnTo>
                    <a:lnTo>
                      <a:pt x="90" y="46"/>
                    </a:lnTo>
                    <a:lnTo>
                      <a:pt x="0" y="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807898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6194" name="未知"/>
              <p:cNvSpPr>
                <a:spLocks/>
              </p:cNvSpPr>
              <p:nvPr/>
            </p:nvSpPr>
            <p:spPr bwMode="auto">
              <a:xfrm>
                <a:off x="136" y="91"/>
                <a:ext cx="182" cy="363"/>
              </a:xfrm>
              <a:custGeom>
                <a:avLst/>
                <a:gdLst>
                  <a:gd name="T0" fmla="*/ 0 w 182"/>
                  <a:gd name="T1" fmla="*/ 363 h 363"/>
                  <a:gd name="T2" fmla="*/ 182 w 182"/>
                  <a:gd name="T3" fmla="*/ 363 h 363"/>
                  <a:gd name="T4" fmla="*/ 182 w 182"/>
                  <a:gd name="T5" fmla="*/ 45 h 363"/>
                  <a:gd name="T6" fmla="*/ 91 w 182"/>
                  <a:gd name="T7" fmla="*/ 0 h 363"/>
                  <a:gd name="T8" fmla="*/ 46 w 182"/>
                  <a:gd name="T9" fmla="*/ 45 h 363"/>
                  <a:gd name="T10" fmla="*/ 0 w 182"/>
                  <a:gd name="T11" fmla="*/ 90 h 363"/>
                  <a:gd name="T12" fmla="*/ 0 w 182"/>
                  <a:gd name="T13" fmla="*/ 363 h 3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363"/>
                  <a:gd name="T23" fmla="*/ 182 w 182"/>
                  <a:gd name="T24" fmla="*/ 363 h 3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363">
                    <a:moveTo>
                      <a:pt x="0" y="363"/>
                    </a:moveTo>
                    <a:lnTo>
                      <a:pt x="182" y="363"/>
                    </a:lnTo>
                    <a:lnTo>
                      <a:pt x="182" y="45"/>
                    </a:lnTo>
                    <a:lnTo>
                      <a:pt x="91" y="0"/>
                    </a:lnTo>
                    <a:lnTo>
                      <a:pt x="46" y="45"/>
                    </a:lnTo>
                    <a:lnTo>
                      <a:pt x="0" y="90"/>
                    </a:lnTo>
                    <a:lnTo>
                      <a:pt x="0" y="363"/>
                    </a:lnTo>
                    <a:close/>
                  </a:path>
                </a:pathLst>
              </a:custGeom>
              <a:solidFill>
                <a:srgbClr val="807898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6195" name="Oval 21"/>
              <p:cNvSpPr>
                <a:spLocks noChangeArrowheads="1"/>
              </p:cNvSpPr>
              <p:nvPr/>
            </p:nvSpPr>
            <p:spPr bwMode="auto">
              <a:xfrm>
                <a:off x="136" y="0"/>
                <a:ext cx="182" cy="182"/>
              </a:xfrm>
              <a:prstGeom prst="ellipse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5711825" y="2209800"/>
            <a:ext cx="903288" cy="5254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zh-CN" altLang="en-US" sz="2800" b="1">
                <a:ea typeface="楷体_GB2312" pitchFamily="49" charset="-122"/>
              </a:rPr>
              <a:t>平衡</a:t>
            </a:r>
          </a:p>
        </p:txBody>
      </p:sp>
      <p:pic>
        <p:nvPicPr>
          <p:cNvPr id="6148" name="Picture 23" descr="4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2949575"/>
            <a:ext cx="365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4"/>
          <p:cNvGrpSpPr>
            <a:grpSpLocks/>
          </p:cNvGrpSpPr>
          <p:nvPr/>
        </p:nvGrpSpPr>
        <p:grpSpPr bwMode="auto">
          <a:xfrm>
            <a:off x="4770438" y="2554288"/>
            <a:ext cx="2854325" cy="722312"/>
            <a:chOff x="0" y="0"/>
            <a:chExt cx="1724" cy="317"/>
          </a:xfrm>
        </p:grpSpPr>
        <p:sp>
          <p:nvSpPr>
            <p:cNvPr id="6178" name="Rectangle 25"/>
            <p:cNvSpPr>
              <a:spLocks noChangeArrowheads="1"/>
            </p:cNvSpPr>
            <p:nvPr/>
          </p:nvSpPr>
          <p:spPr bwMode="auto">
            <a:xfrm>
              <a:off x="227" y="136"/>
              <a:ext cx="60" cy="181"/>
            </a:xfrm>
            <a:prstGeom prst="rect">
              <a:avLst/>
            </a:prstGeom>
            <a:solidFill>
              <a:srgbClr val="807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79" name="Rectangle 26"/>
            <p:cNvSpPr>
              <a:spLocks noChangeArrowheads="1"/>
            </p:cNvSpPr>
            <p:nvPr/>
          </p:nvSpPr>
          <p:spPr bwMode="auto">
            <a:xfrm>
              <a:off x="1437" y="136"/>
              <a:ext cx="60" cy="181"/>
            </a:xfrm>
            <a:prstGeom prst="rect">
              <a:avLst/>
            </a:prstGeom>
            <a:solidFill>
              <a:srgbClr val="807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80" name="Rectangle 27"/>
            <p:cNvSpPr>
              <a:spLocks noChangeArrowheads="1"/>
            </p:cNvSpPr>
            <p:nvPr/>
          </p:nvSpPr>
          <p:spPr bwMode="auto">
            <a:xfrm>
              <a:off x="182" y="181"/>
              <a:ext cx="1406" cy="46"/>
            </a:xfrm>
            <a:prstGeom prst="rect">
              <a:avLst/>
            </a:prstGeom>
            <a:solidFill>
              <a:srgbClr val="807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6181" name="Group 28"/>
            <p:cNvGrpSpPr>
              <a:grpSpLocks/>
            </p:cNvGrpSpPr>
            <p:nvPr/>
          </p:nvGrpSpPr>
          <p:grpSpPr bwMode="auto">
            <a:xfrm>
              <a:off x="0" y="0"/>
              <a:ext cx="544" cy="181"/>
              <a:chOff x="0" y="0"/>
              <a:chExt cx="499" cy="181"/>
            </a:xfrm>
          </p:grpSpPr>
          <p:sp>
            <p:nvSpPr>
              <p:cNvPr id="6185" name="Oval 29"/>
              <p:cNvSpPr>
                <a:spLocks noChangeArrowheads="1"/>
              </p:cNvSpPr>
              <p:nvPr/>
            </p:nvSpPr>
            <p:spPr bwMode="auto">
              <a:xfrm>
                <a:off x="1" y="45"/>
                <a:ext cx="498" cy="136"/>
              </a:xfrm>
              <a:prstGeom prst="ellipse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600" b="1">
                  <a:ea typeface="楷体_GB2312" pitchFamily="49" charset="-122"/>
                </a:endParaRPr>
              </a:p>
            </p:txBody>
          </p:sp>
          <p:sp>
            <p:nvSpPr>
              <p:cNvPr id="6186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98" cy="136"/>
              </a:xfrm>
              <a:prstGeom prst="ellipse">
                <a:avLst/>
              </a:prstGeom>
              <a:solidFill>
                <a:srgbClr val="B5B1C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600" b="1">
                  <a:ea typeface="楷体_GB2312" pitchFamily="49" charset="-122"/>
                </a:endParaRPr>
              </a:p>
            </p:txBody>
          </p:sp>
        </p:grpSp>
        <p:grpSp>
          <p:nvGrpSpPr>
            <p:cNvPr id="6182" name="Group 31"/>
            <p:cNvGrpSpPr>
              <a:grpSpLocks/>
            </p:cNvGrpSpPr>
            <p:nvPr/>
          </p:nvGrpSpPr>
          <p:grpSpPr bwMode="auto">
            <a:xfrm>
              <a:off x="1180" y="0"/>
              <a:ext cx="544" cy="181"/>
              <a:chOff x="0" y="0"/>
              <a:chExt cx="499" cy="181"/>
            </a:xfrm>
          </p:grpSpPr>
          <p:sp>
            <p:nvSpPr>
              <p:cNvPr id="6183" name="Oval 32"/>
              <p:cNvSpPr>
                <a:spLocks noChangeArrowheads="1"/>
              </p:cNvSpPr>
              <p:nvPr/>
            </p:nvSpPr>
            <p:spPr bwMode="auto">
              <a:xfrm>
                <a:off x="1" y="45"/>
                <a:ext cx="498" cy="136"/>
              </a:xfrm>
              <a:prstGeom prst="ellipse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600" b="1">
                  <a:ea typeface="楷体_GB2312" pitchFamily="49" charset="-122"/>
                </a:endParaRPr>
              </a:p>
            </p:txBody>
          </p:sp>
          <p:sp>
            <p:nvSpPr>
              <p:cNvPr id="6184" name="Oval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98" cy="136"/>
              </a:xfrm>
              <a:prstGeom prst="ellipse">
                <a:avLst/>
              </a:prstGeom>
              <a:solidFill>
                <a:srgbClr val="B5B1C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600" b="1">
                  <a:ea typeface="楷体_GB2312" pitchFamily="49" charset="-122"/>
                </a:endParaRPr>
              </a:p>
            </p:txBody>
          </p:sp>
        </p:grpSp>
      </p:grpSp>
      <p:grpSp>
        <p:nvGrpSpPr>
          <p:cNvPr id="6150" name="Group 34"/>
          <p:cNvGrpSpPr>
            <a:grpSpLocks/>
          </p:cNvGrpSpPr>
          <p:nvPr/>
        </p:nvGrpSpPr>
        <p:grpSpPr bwMode="auto">
          <a:xfrm>
            <a:off x="5832475" y="2781300"/>
            <a:ext cx="752475" cy="1339850"/>
            <a:chOff x="0" y="0"/>
            <a:chExt cx="454" cy="590"/>
          </a:xfrm>
        </p:grpSpPr>
        <p:sp>
          <p:nvSpPr>
            <p:cNvPr id="6173" name="未知"/>
            <p:cNvSpPr>
              <a:spLocks/>
            </p:cNvSpPr>
            <p:nvPr/>
          </p:nvSpPr>
          <p:spPr bwMode="auto">
            <a:xfrm>
              <a:off x="0" y="454"/>
              <a:ext cx="454" cy="136"/>
            </a:xfrm>
            <a:custGeom>
              <a:avLst/>
              <a:gdLst>
                <a:gd name="T0" fmla="*/ 136 w 454"/>
                <a:gd name="T1" fmla="*/ 0 h 136"/>
                <a:gd name="T2" fmla="*/ 318 w 454"/>
                <a:gd name="T3" fmla="*/ 0 h 136"/>
                <a:gd name="T4" fmla="*/ 454 w 454"/>
                <a:gd name="T5" fmla="*/ 90 h 136"/>
                <a:gd name="T6" fmla="*/ 408 w 454"/>
                <a:gd name="T7" fmla="*/ 136 h 136"/>
                <a:gd name="T8" fmla="*/ 46 w 454"/>
                <a:gd name="T9" fmla="*/ 136 h 136"/>
                <a:gd name="T10" fmla="*/ 0 w 454"/>
                <a:gd name="T11" fmla="*/ 90 h 136"/>
                <a:gd name="T12" fmla="*/ 136 w 454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4"/>
                <a:gd name="T22" fmla="*/ 0 h 136"/>
                <a:gd name="T23" fmla="*/ 454 w 454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4" h="136">
                  <a:moveTo>
                    <a:pt x="136" y="0"/>
                  </a:moveTo>
                  <a:lnTo>
                    <a:pt x="318" y="0"/>
                  </a:lnTo>
                  <a:lnTo>
                    <a:pt x="454" y="90"/>
                  </a:lnTo>
                  <a:lnTo>
                    <a:pt x="408" y="136"/>
                  </a:lnTo>
                  <a:lnTo>
                    <a:pt x="46" y="136"/>
                  </a:lnTo>
                  <a:lnTo>
                    <a:pt x="0" y="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807898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174" name="未知"/>
            <p:cNvSpPr>
              <a:spLocks/>
            </p:cNvSpPr>
            <p:nvPr/>
          </p:nvSpPr>
          <p:spPr bwMode="auto">
            <a:xfrm>
              <a:off x="0" y="272"/>
              <a:ext cx="136" cy="272"/>
            </a:xfrm>
            <a:custGeom>
              <a:avLst/>
              <a:gdLst>
                <a:gd name="T0" fmla="*/ 0 w 136"/>
                <a:gd name="T1" fmla="*/ 272 h 272"/>
                <a:gd name="T2" fmla="*/ 46 w 136"/>
                <a:gd name="T3" fmla="*/ 46 h 272"/>
                <a:gd name="T4" fmla="*/ 136 w 136"/>
                <a:gd name="T5" fmla="*/ 0 h 272"/>
                <a:gd name="T6" fmla="*/ 136 w 136"/>
                <a:gd name="T7" fmla="*/ 182 h 272"/>
                <a:gd name="T8" fmla="*/ 0 w 136"/>
                <a:gd name="T9" fmla="*/ 272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72"/>
                <a:gd name="T17" fmla="*/ 136 w 136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72">
                  <a:moveTo>
                    <a:pt x="0" y="272"/>
                  </a:moveTo>
                  <a:lnTo>
                    <a:pt x="46" y="46"/>
                  </a:lnTo>
                  <a:lnTo>
                    <a:pt x="136" y="0"/>
                  </a:lnTo>
                  <a:lnTo>
                    <a:pt x="136" y="18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07898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175" name="未知"/>
            <p:cNvSpPr>
              <a:spLocks/>
            </p:cNvSpPr>
            <p:nvPr/>
          </p:nvSpPr>
          <p:spPr bwMode="auto">
            <a:xfrm>
              <a:off x="318" y="272"/>
              <a:ext cx="136" cy="272"/>
            </a:xfrm>
            <a:custGeom>
              <a:avLst/>
              <a:gdLst>
                <a:gd name="T0" fmla="*/ 0 w 136"/>
                <a:gd name="T1" fmla="*/ 182 h 272"/>
                <a:gd name="T2" fmla="*/ 136 w 136"/>
                <a:gd name="T3" fmla="*/ 272 h 272"/>
                <a:gd name="T4" fmla="*/ 90 w 136"/>
                <a:gd name="T5" fmla="*/ 46 h 272"/>
                <a:gd name="T6" fmla="*/ 0 w 136"/>
                <a:gd name="T7" fmla="*/ 0 h 272"/>
                <a:gd name="T8" fmla="*/ 0 w 136"/>
                <a:gd name="T9" fmla="*/ 182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72"/>
                <a:gd name="T17" fmla="*/ 136 w 136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72">
                  <a:moveTo>
                    <a:pt x="0" y="182"/>
                  </a:moveTo>
                  <a:lnTo>
                    <a:pt x="136" y="272"/>
                  </a:lnTo>
                  <a:lnTo>
                    <a:pt x="90" y="46"/>
                  </a:lnTo>
                  <a:lnTo>
                    <a:pt x="0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807898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176" name="未知"/>
            <p:cNvSpPr>
              <a:spLocks/>
            </p:cNvSpPr>
            <p:nvPr/>
          </p:nvSpPr>
          <p:spPr bwMode="auto">
            <a:xfrm>
              <a:off x="136" y="91"/>
              <a:ext cx="182" cy="363"/>
            </a:xfrm>
            <a:custGeom>
              <a:avLst/>
              <a:gdLst>
                <a:gd name="T0" fmla="*/ 0 w 182"/>
                <a:gd name="T1" fmla="*/ 363 h 363"/>
                <a:gd name="T2" fmla="*/ 182 w 182"/>
                <a:gd name="T3" fmla="*/ 363 h 363"/>
                <a:gd name="T4" fmla="*/ 182 w 182"/>
                <a:gd name="T5" fmla="*/ 45 h 363"/>
                <a:gd name="T6" fmla="*/ 91 w 182"/>
                <a:gd name="T7" fmla="*/ 0 h 363"/>
                <a:gd name="T8" fmla="*/ 46 w 182"/>
                <a:gd name="T9" fmla="*/ 45 h 363"/>
                <a:gd name="T10" fmla="*/ 0 w 182"/>
                <a:gd name="T11" fmla="*/ 90 h 363"/>
                <a:gd name="T12" fmla="*/ 0 w 182"/>
                <a:gd name="T13" fmla="*/ 363 h 3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363"/>
                <a:gd name="T23" fmla="*/ 182 w 182"/>
                <a:gd name="T24" fmla="*/ 363 h 3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363">
                  <a:moveTo>
                    <a:pt x="0" y="363"/>
                  </a:moveTo>
                  <a:lnTo>
                    <a:pt x="182" y="363"/>
                  </a:lnTo>
                  <a:lnTo>
                    <a:pt x="182" y="45"/>
                  </a:lnTo>
                  <a:lnTo>
                    <a:pt x="91" y="0"/>
                  </a:lnTo>
                  <a:lnTo>
                    <a:pt x="46" y="45"/>
                  </a:lnTo>
                  <a:lnTo>
                    <a:pt x="0" y="90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807898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177" name="Oval 39"/>
            <p:cNvSpPr>
              <a:spLocks noChangeArrowheads="1"/>
            </p:cNvSpPr>
            <p:nvPr/>
          </p:nvSpPr>
          <p:spPr bwMode="auto">
            <a:xfrm>
              <a:off x="136" y="0"/>
              <a:ext cx="182" cy="182"/>
            </a:xfrm>
            <a:prstGeom prst="ellipse">
              <a:avLst/>
            </a:prstGeom>
            <a:solidFill>
              <a:srgbClr val="80789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pic>
        <p:nvPicPr>
          <p:cNvPr id="6151" name="Picture 4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2228850"/>
            <a:ext cx="3032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74888"/>
            <a:ext cx="304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0" name="Picture 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0"/>
            <a:ext cx="304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468313" y="1116013"/>
            <a:ext cx="8456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两边同时各放1个茶杯，天平会发生什么变化？</a:t>
            </a:r>
          </a:p>
        </p:txBody>
      </p:sp>
      <p:pic>
        <p:nvPicPr>
          <p:cNvPr id="6155" name="Picture 4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2346325"/>
            <a:ext cx="3032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4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2328863"/>
            <a:ext cx="304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5" name="AutoShape 47"/>
          <p:cNvSpPr>
            <a:spLocks noChangeArrowheads="1"/>
          </p:cNvSpPr>
          <p:nvPr/>
        </p:nvSpPr>
        <p:spPr bwMode="auto">
          <a:xfrm>
            <a:off x="539750" y="3644900"/>
            <a:ext cx="1154113" cy="990600"/>
          </a:xfrm>
          <a:prstGeom prst="cloudCallout">
            <a:avLst>
              <a:gd name="adj1" fmla="val 3333"/>
              <a:gd name="adj2" fmla="val -14431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685800" y="38100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</a:rPr>
              <a:t>1把壶重</a:t>
            </a:r>
            <a:r>
              <a:rPr lang="zh-CN" alt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b="1">
                <a:solidFill>
                  <a:srgbClr val="FF0000"/>
                </a:solidFill>
              </a:rPr>
              <a:t>克。</a:t>
            </a:r>
          </a:p>
        </p:txBody>
      </p:sp>
      <p:sp>
        <p:nvSpPr>
          <p:cNvPr id="17457" name="AutoShape 49"/>
          <p:cNvSpPr>
            <a:spLocks noChangeArrowheads="1"/>
          </p:cNvSpPr>
          <p:nvPr/>
        </p:nvSpPr>
        <p:spPr bwMode="auto">
          <a:xfrm flipV="1">
            <a:off x="3124200" y="3352800"/>
            <a:ext cx="1519238" cy="1219200"/>
          </a:xfrm>
          <a:prstGeom prst="cloudCallout">
            <a:avLst>
              <a:gd name="adj1" fmla="val -44644"/>
              <a:gd name="adj2" fmla="val 7005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7458" name="Text Box 50"/>
          <p:cNvSpPr txBox="1">
            <a:spLocks noChangeArrowheads="1"/>
          </p:cNvSpPr>
          <p:nvPr/>
        </p:nvSpPr>
        <p:spPr bwMode="auto">
          <a:xfrm>
            <a:off x="3340100" y="3657600"/>
            <a:ext cx="1231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0000"/>
                </a:solidFill>
              </a:rPr>
              <a:t>1个茶杯</a:t>
            </a:r>
            <a:endParaRPr lang="en-US" altLang="zh-CN" sz="2000" b="1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2000" b="1">
                <a:solidFill>
                  <a:srgbClr val="FF0000"/>
                </a:solidFill>
              </a:rPr>
              <a:t>重</a:t>
            </a:r>
            <a:r>
              <a:rPr lang="zh-CN" alt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000" b="1">
                <a:solidFill>
                  <a:srgbClr val="FF0000"/>
                </a:solidFill>
              </a:rPr>
              <a:t>克。</a:t>
            </a:r>
          </a:p>
        </p:txBody>
      </p:sp>
      <p:sp>
        <p:nvSpPr>
          <p:cNvPr id="17459" name="AutoShape 51"/>
          <p:cNvSpPr>
            <a:spLocks noChangeArrowheads="1"/>
          </p:cNvSpPr>
          <p:nvPr/>
        </p:nvSpPr>
        <p:spPr bwMode="auto">
          <a:xfrm>
            <a:off x="990600" y="5105400"/>
            <a:ext cx="2514600" cy="762000"/>
          </a:xfrm>
          <a:prstGeom prst="wedgeRoundRectCallout">
            <a:avLst>
              <a:gd name="adj1" fmla="val 2407"/>
              <a:gd name="adj2" fmla="val -789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7460" name="Text Box 52"/>
          <p:cNvSpPr txBox="1">
            <a:spLocks noChangeArrowheads="1"/>
          </p:cNvSpPr>
          <p:nvPr/>
        </p:nvSpPr>
        <p:spPr bwMode="auto">
          <a:xfrm>
            <a:off x="1778000" y="5214938"/>
            <a:ext cx="195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3600" b="1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zh-CN" altLang="en-US" sz="3600" b="1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461" name="AutoShape 53"/>
          <p:cNvSpPr>
            <a:spLocks noChangeArrowheads="1"/>
          </p:cNvSpPr>
          <p:nvPr/>
        </p:nvSpPr>
        <p:spPr bwMode="auto">
          <a:xfrm>
            <a:off x="5943600" y="3810000"/>
            <a:ext cx="2362200" cy="990600"/>
          </a:xfrm>
          <a:prstGeom prst="cloudCallout">
            <a:avLst>
              <a:gd name="adj1" fmla="val -58806"/>
              <a:gd name="adj2" fmla="val -8480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7462" name="Text Box 54"/>
          <p:cNvSpPr txBox="1">
            <a:spLocks noChangeArrowheads="1"/>
          </p:cNvSpPr>
          <p:nvPr/>
        </p:nvSpPr>
        <p:spPr bwMode="auto">
          <a:xfrm>
            <a:off x="6096000" y="4017963"/>
            <a:ext cx="2057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339A"/>
                </a:solidFill>
              </a:rPr>
              <a:t>同时放1个茶杯，1个茶杯重</a:t>
            </a:r>
            <a:r>
              <a:rPr lang="zh-CN" altLang="en-US" b="1" i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b="1">
                <a:solidFill>
                  <a:srgbClr val="00339A"/>
                </a:solidFill>
              </a:rPr>
              <a:t>克。</a:t>
            </a:r>
          </a:p>
        </p:txBody>
      </p:sp>
      <p:sp>
        <p:nvSpPr>
          <p:cNvPr id="17463" name="AutoShape 55"/>
          <p:cNvSpPr>
            <a:spLocks noChangeArrowheads="1"/>
          </p:cNvSpPr>
          <p:nvPr/>
        </p:nvSpPr>
        <p:spPr bwMode="auto">
          <a:xfrm>
            <a:off x="5257800" y="5029200"/>
            <a:ext cx="2743200" cy="914400"/>
          </a:xfrm>
          <a:prstGeom prst="wedgeRoundRectCallout">
            <a:avLst>
              <a:gd name="adj1" fmla="val -36380"/>
              <a:gd name="adj2" fmla="val -705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7464" name="Text Box 56"/>
          <p:cNvSpPr txBox="1">
            <a:spLocks noChangeArrowheads="1"/>
          </p:cNvSpPr>
          <p:nvPr/>
        </p:nvSpPr>
        <p:spPr bwMode="auto">
          <a:xfrm>
            <a:off x="5507038" y="5186363"/>
            <a:ext cx="211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b+b</a:t>
            </a:r>
          </a:p>
        </p:txBody>
      </p:sp>
      <p:pic>
        <p:nvPicPr>
          <p:cNvPr id="6167" name="Picture 57" descr="sh0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9800"/>
            <a:ext cx="8493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58" descr="sh0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7842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4" name="Picture 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47913"/>
            <a:ext cx="3032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70" name="Group 5"/>
          <p:cNvGrpSpPr>
            <a:grpSpLocks/>
          </p:cNvGrpSpPr>
          <p:nvPr/>
        </p:nvGrpSpPr>
        <p:grpSpPr bwMode="auto">
          <a:xfrm>
            <a:off x="6572250" y="63500"/>
            <a:ext cx="2592388" cy="1008063"/>
            <a:chOff x="0" y="0"/>
            <a:chExt cx="1633" cy="635"/>
          </a:xfrm>
        </p:grpSpPr>
        <p:pic>
          <p:nvPicPr>
            <p:cNvPr id="6171" name="Picture 6" descr="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33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2" name="Rectangle 2"/>
            <p:cNvSpPr txBox="1">
              <a:spLocks noChangeArrowheads="1"/>
            </p:cNvSpPr>
            <p:nvPr/>
          </p:nvSpPr>
          <p:spPr bwMode="auto">
            <a:xfrm>
              <a:off x="45" y="0"/>
              <a:ext cx="1497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3" tIns="45700" rIns="91403" bIns="45700" anchor="ctr"/>
            <a:lstStyle>
              <a:lvl1pPr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923925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 eaLnBrk="1" hangingPunct="1">
                <a:buFont typeface="Arial" pitchFamily="34" charset="0"/>
                <a:buNone/>
              </a:pPr>
              <a:r>
                <a:rPr lang="zh-CN" altLang="en-US" sz="3200" b="1">
                  <a:solidFill>
                    <a:srgbClr val="FF0000"/>
                  </a:solidFill>
                  <a:ea typeface="黑体" pitchFamily="49" charset="-122"/>
                </a:rPr>
                <a:t>学 习 新 知</a:t>
              </a: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 bldLvl="0" animBg="1" autoUpdateAnimBg="0"/>
      <p:bldP spid="17451" grpId="0" bldLvl="0" autoUpdateAnimBg="0"/>
      <p:bldP spid="17455" grpId="0" bldLvl="0" animBg="1" autoUpdateAnimBg="0"/>
      <p:bldP spid="17456" grpId="0" bldLvl="0" autoUpdateAnimBg="0"/>
      <p:bldP spid="17457" grpId="0" bldLvl="0" animBg="1" autoUpdateAnimBg="0"/>
      <p:bldP spid="17458" grpId="0" bldLvl="0" autoUpdateAnimBg="0"/>
      <p:bldP spid="17459" grpId="0" bldLvl="0" animBg="1" autoUpdateAnimBg="0"/>
      <p:bldP spid="17460" grpId="0" bldLvl="0" autoUpdateAnimBg="0"/>
      <p:bldP spid="17461" grpId="0" bldLvl="0" animBg="1" autoUpdateAnimBg="0"/>
      <p:bldP spid="17462" grpId="0" bldLvl="0" autoUpdateAnimBg="0"/>
      <p:bldP spid="17463" grpId="0" bldLvl="0" animBg="1" autoUpdateAnimBg="0"/>
      <p:bldP spid="17464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"/>
          <p:cNvGrpSpPr>
            <a:grpSpLocks/>
          </p:cNvGrpSpPr>
          <p:nvPr/>
        </p:nvGrpSpPr>
        <p:grpSpPr bwMode="auto">
          <a:xfrm>
            <a:off x="533400" y="2286000"/>
            <a:ext cx="3657600" cy="2514600"/>
            <a:chOff x="0" y="0"/>
            <a:chExt cx="5776" cy="4574"/>
          </a:xfrm>
        </p:grpSpPr>
        <p:sp>
          <p:nvSpPr>
            <p:cNvPr id="7210" name="Rectangle 4"/>
            <p:cNvSpPr>
              <a:spLocks noChangeArrowheads="1"/>
            </p:cNvSpPr>
            <p:nvPr/>
          </p:nvSpPr>
          <p:spPr bwMode="auto">
            <a:xfrm>
              <a:off x="1903" y="0"/>
              <a:ext cx="1416" cy="772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zh-CN" altLang="en-US" sz="2800">
                  <a:ea typeface="楷体_GB2312" pitchFamily="49" charset="-122"/>
                </a:rPr>
                <a:t>平衡</a:t>
              </a:r>
            </a:p>
          </p:txBody>
        </p:sp>
        <p:pic>
          <p:nvPicPr>
            <p:cNvPr id="7211" name="Picture 5" descr="46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14"/>
              <a:ext cx="5777" cy="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212" name="Group 6"/>
            <p:cNvGrpSpPr>
              <a:grpSpLocks/>
            </p:cNvGrpSpPr>
            <p:nvPr/>
          </p:nvGrpSpPr>
          <p:grpSpPr bwMode="auto">
            <a:xfrm>
              <a:off x="418" y="594"/>
              <a:ext cx="4506" cy="1313"/>
              <a:chOff x="0" y="0"/>
              <a:chExt cx="1724" cy="317"/>
            </a:xfrm>
          </p:grpSpPr>
          <p:sp>
            <p:nvSpPr>
              <p:cNvPr id="7219" name="Rectangle 7"/>
              <p:cNvSpPr>
                <a:spLocks noChangeArrowheads="1"/>
              </p:cNvSpPr>
              <p:nvPr/>
            </p:nvSpPr>
            <p:spPr bwMode="auto">
              <a:xfrm>
                <a:off x="227" y="136"/>
                <a:ext cx="60" cy="181"/>
              </a:xfrm>
              <a:prstGeom prst="rect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7220" name="Rectangle 8"/>
              <p:cNvSpPr>
                <a:spLocks noChangeArrowheads="1"/>
              </p:cNvSpPr>
              <p:nvPr/>
            </p:nvSpPr>
            <p:spPr bwMode="auto">
              <a:xfrm>
                <a:off x="1437" y="136"/>
                <a:ext cx="60" cy="181"/>
              </a:xfrm>
              <a:prstGeom prst="rect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7221" name="Rectangle 9"/>
              <p:cNvSpPr>
                <a:spLocks noChangeArrowheads="1"/>
              </p:cNvSpPr>
              <p:nvPr/>
            </p:nvSpPr>
            <p:spPr bwMode="auto">
              <a:xfrm>
                <a:off x="182" y="181"/>
                <a:ext cx="1406" cy="46"/>
              </a:xfrm>
              <a:prstGeom prst="rect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7222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544" cy="181"/>
                <a:chOff x="0" y="0"/>
                <a:chExt cx="499" cy="181"/>
              </a:xfrm>
            </p:grpSpPr>
            <p:sp>
              <p:nvSpPr>
                <p:cNvPr id="7226" name="Oval 11"/>
                <p:cNvSpPr>
                  <a:spLocks noChangeArrowheads="1"/>
                </p:cNvSpPr>
                <p:nvPr/>
              </p:nvSpPr>
              <p:spPr bwMode="auto">
                <a:xfrm>
                  <a:off x="1" y="45"/>
                  <a:ext cx="498" cy="136"/>
                </a:xfrm>
                <a:prstGeom prst="ellipse">
                  <a:avLst/>
                </a:prstGeom>
                <a:solidFill>
                  <a:srgbClr val="80789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3600" b="1">
                    <a:ea typeface="楷体_GB2312" pitchFamily="49" charset="-122"/>
                  </a:endParaRPr>
                </a:p>
              </p:txBody>
            </p:sp>
            <p:sp>
              <p:nvSpPr>
                <p:cNvPr id="7227" name="Oval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98" cy="136"/>
                </a:xfrm>
                <a:prstGeom prst="ellipse">
                  <a:avLst/>
                </a:prstGeom>
                <a:solidFill>
                  <a:srgbClr val="B5B1C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3600" b="1">
                    <a:ea typeface="楷体_GB2312" pitchFamily="49" charset="-122"/>
                  </a:endParaRPr>
                </a:p>
              </p:txBody>
            </p:sp>
          </p:grpSp>
          <p:grpSp>
            <p:nvGrpSpPr>
              <p:cNvPr id="7223" name="Group 13"/>
              <p:cNvGrpSpPr>
                <a:grpSpLocks/>
              </p:cNvGrpSpPr>
              <p:nvPr/>
            </p:nvGrpSpPr>
            <p:grpSpPr bwMode="auto">
              <a:xfrm>
                <a:off x="1180" y="0"/>
                <a:ext cx="544" cy="181"/>
                <a:chOff x="0" y="0"/>
                <a:chExt cx="499" cy="181"/>
              </a:xfrm>
            </p:grpSpPr>
            <p:sp>
              <p:nvSpPr>
                <p:cNvPr id="7224" name="Oval 14"/>
                <p:cNvSpPr>
                  <a:spLocks noChangeArrowheads="1"/>
                </p:cNvSpPr>
                <p:nvPr/>
              </p:nvSpPr>
              <p:spPr bwMode="auto">
                <a:xfrm>
                  <a:off x="1" y="45"/>
                  <a:ext cx="498" cy="136"/>
                </a:xfrm>
                <a:prstGeom prst="ellipse">
                  <a:avLst/>
                </a:prstGeom>
                <a:solidFill>
                  <a:srgbClr val="80789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3600" b="1">
                    <a:ea typeface="楷体_GB2312" pitchFamily="49" charset="-122"/>
                  </a:endParaRPr>
                </a:p>
              </p:txBody>
            </p:sp>
            <p:sp>
              <p:nvSpPr>
                <p:cNvPr id="7225" name="Oval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98" cy="136"/>
                </a:xfrm>
                <a:prstGeom prst="ellipse">
                  <a:avLst/>
                </a:prstGeom>
                <a:solidFill>
                  <a:srgbClr val="B5B1C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3600" b="1">
                    <a:ea typeface="楷体_GB2312" pitchFamily="49" charset="-122"/>
                  </a:endParaRPr>
                </a:p>
              </p:txBody>
            </p:sp>
          </p:grpSp>
        </p:grpSp>
        <p:grpSp>
          <p:nvGrpSpPr>
            <p:cNvPr id="7213" name="Group 16"/>
            <p:cNvGrpSpPr>
              <a:grpSpLocks/>
            </p:cNvGrpSpPr>
            <p:nvPr/>
          </p:nvGrpSpPr>
          <p:grpSpPr bwMode="auto">
            <a:xfrm>
              <a:off x="2095" y="1007"/>
              <a:ext cx="1187" cy="2440"/>
              <a:chOff x="0" y="0"/>
              <a:chExt cx="454" cy="590"/>
            </a:xfrm>
          </p:grpSpPr>
          <p:sp>
            <p:nvSpPr>
              <p:cNvPr id="7214" name="未知"/>
              <p:cNvSpPr>
                <a:spLocks/>
              </p:cNvSpPr>
              <p:nvPr/>
            </p:nvSpPr>
            <p:spPr bwMode="auto">
              <a:xfrm>
                <a:off x="0" y="454"/>
                <a:ext cx="454" cy="136"/>
              </a:xfrm>
              <a:custGeom>
                <a:avLst/>
                <a:gdLst>
                  <a:gd name="T0" fmla="*/ 136 w 454"/>
                  <a:gd name="T1" fmla="*/ 0 h 136"/>
                  <a:gd name="T2" fmla="*/ 318 w 454"/>
                  <a:gd name="T3" fmla="*/ 0 h 136"/>
                  <a:gd name="T4" fmla="*/ 454 w 454"/>
                  <a:gd name="T5" fmla="*/ 90 h 136"/>
                  <a:gd name="T6" fmla="*/ 408 w 454"/>
                  <a:gd name="T7" fmla="*/ 136 h 136"/>
                  <a:gd name="T8" fmla="*/ 46 w 454"/>
                  <a:gd name="T9" fmla="*/ 136 h 136"/>
                  <a:gd name="T10" fmla="*/ 0 w 454"/>
                  <a:gd name="T11" fmla="*/ 90 h 136"/>
                  <a:gd name="T12" fmla="*/ 136 w 454"/>
                  <a:gd name="T13" fmla="*/ 0 h 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4"/>
                  <a:gd name="T22" fmla="*/ 0 h 136"/>
                  <a:gd name="T23" fmla="*/ 454 w 454"/>
                  <a:gd name="T24" fmla="*/ 136 h 1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4" h="136">
                    <a:moveTo>
                      <a:pt x="136" y="0"/>
                    </a:moveTo>
                    <a:lnTo>
                      <a:pt x="318" y="0"/>
                    </a:lnTo>
                    <a:lnTo>
                      <a:pt x="454" y="90"/>
                    </a:lnTo>
                    <a:lnTo>
                      <a:pt x="408" y="136"/>
                    </a:lnTo>
                    <a:lnTo>
                      <a:pt x="46" y="136"/>
                    </a:lnTo>
                    <a:lnTo>
                      <a:pt x="0" y="9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807898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7215" name="未知"/>
              <p:cNvSpPr>
                <a:spLocks/>
              </p:cNvSpPr>
              <p:nvPr/>
            </p:nvSpPr>
            <p:spPr bwMode="auto">
              <a:xfrm>
                <a:off x="0" y="272"/>
                <a:ext cx="136" cy="272"/>
              </a:xfrm>
              <a:custGeom>
                <a:avLst/>
                <a:gdLst>
                  <a:gd name="T0" fmla="*/ 0 w 136"/>
                  <a:gd name="T1" fmla="*/ 272 h 272"/>
                  <a:gd name="T2" fmla="*/ 46 w 136"/>
                  <a:gd name="T3" fmla="*/ 46 h 272"/>
                  <a:gd name="T4" fmla="*/ 136 w 136"/>
                  <a:gd name="T5" fmla="*/ 0 h 272"/>
                  <a:gd name="T6" fmla="*/ 136 w 136"/>
                  <a:gd name="T7" fmla="*/ 182 h 272"/>
                  <a:gd name="T8" fmla="*/ 0 w 136"/>
                  <a:gd name="T9" fmla="*/ 272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72"/>
                  <a:gd name="T17" fmla="*/ 136 w 136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72">
                    <a:moveTo>
                      <a:pt x="0" y="272"/>
                    </a:moveTo>
                    <a:lnTo>
                      <a:pt x="46" y="46"/>
                    </a:lnTo>
                    <a:lnTo>
                      <a:pt x="136" y="0"/>
                    </a:lnTo>
                    <a:lnTo>
                      <a:pt x="136" y="18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807898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7216" name="未知"/>
              <p:cNvSpPr>
                <a:spLocks/>
              </p:cNvSpPr>
              <p:nvPr/>
            </p:nvSpPr>
            <p:spPr bwMode="auto">
              <a:xfrm>
                <a:off x="318" y="272"/>
                <a:ext cx="136" cy="272"/>
              </a:xfrm>
              <a:custGeom>
                <a:avLst/>
                <a:gdLst>
                  <a:gd name="T0" fmla="*/ 0 w 136"/>
                  <a:gd name="T1" fmla="*/ 182 h 272"/>
                  <a:gd name="T2" fmla="*/ 136 w 136"/>
                  <a:gd name="T3" fmla="*/ 272 h 272"/>
                  <a:gd name="T4" fmla="*/ 90 w 136"/>
                  <a:gd name="T5" fmla="*/ 46 h 272"/>
                  <a:gd name="T6" fmla="*/ 0 w 136"/>
                  <a:gd name="T7" fmla="*/ 0 h 272"/>
                  <a:gd name="T8" fmla="*/ 0 w 136"/>
                  <a:gd name="T9" fmla="*/ 182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72"/>
                  <a:gd name="T17" fmla="*/ 136 w 136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72">
                    <a:moveTo>
                      <a:pt x="0" y="182"/>
                    </a:moveTo>
                    <a:lnTo>
                      <a:pt x="136" y="272"/>
                    </a:lnTo>
                    <a:lnTo>
                      <a:pt x="90" y="46"/>
                    </a:lnTo>
                    <a:lnTo>
                      <a:pt x="0" y="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807898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7217" name="未知"/>
              <p:cNvSpPr>
                <a:spLocks/>
              </p:cNvSpPr>
              <p:nvPr/>
            </p:nvSpPr>
            <p:spPr bwMode="auto">
              <a:xfrm>
                <a:off x="136" y="91"/>
                <a:ext cx="182" cy="363"/>
              </a:xfrm>
              <a:custGeom>
                <a:avLst/>
                <a:gdLst>
                  <a:gd name="T0" fmla="*/ 0 w 182"/>
                  <a:gd name="T1" fmla="*/ 363 h 363"/>
                  <a:gd name="T2" fmla="*/ 182 w 182"/>
                  <a:gd name="T3" fmla="*/ 363 h 363"/>
                  <a:gd name="T4" fmla="*/ 182 w 182"/>
                  <a:gd name="T5" fmla="*/ 45 h 363"/>
                  <a:gd name="T6" fmla="*/ 91 w 182"/>
                  <a:gd name="T7" fmla="*/ 0 h 363"/>
                  <a:gd name="T8" fmla="*/ 46 w 182"/>
                  <a:gd name="T9" fmla="*/ 45 h 363"/>
                  <a:gd name="T10" fmla="*/ 0 w 182"/>
                  <a:gd name="T11" fmla="*/ 90 h 363"/>
                  <a:gd name="T12" fmla="*/ 0 w 182"/>
                  <a:gd name="T13" fmla="*/ 363 h 3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363"/>
                  <a:gd name="T23" fmla="*/ 182 w 182"/>
                  <a:gd name="T24" fmla="*/ 363 h 3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363">
                    <a:moveTo>
                      <a:pt x="0" y="363"/>
                    </a:moveTo>
                    <a:lnTo>
                      <a:pt x="182" y="363"/>
                    </a:lnTo>
                    <a:lnTo>
                      <a:pt x="182" y="45"/>
                    </a:lnTo>
                    <a:lnTo>
                      <a:pt x="91" y="0"/>
                    </a:lnTo>
                    <a:lnTo>
                      <a:pt x="46" y="45"/>
                    </a:lnTo>
                    <a:lnTo>
                      <a:pt x="0" y="90"/>
                    </a:lnTo>
                    <a:lnTo>
                      <a:pt x="0" y="363"/>
                    </a:lnTo>
                    <a:close/>
                  </a:path>
                </a:pathLst>
              </a:custGeom>
              <a:solidFill>
                <a:srgbClr val="807898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7218" name="Oval 21"/>
              <p:cNvSpPr>
                <a:spLocks noChangeArrowheads="1"/>
              </p:cNvSpPr>
              <p:nvPr/>
            </p:nvSpPr>
            <p:spPr bwMode="auto">
              <a:xfrm>
                <a:off x="136" y="0"/>
                <a:ext cx="182" cy="182"/>
              </a:xfrm>
              <a:prstGeom prst="ellipse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5715000" y="2209800"/>
            <a:ext cx="896938" cy="4254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zh-CN" altLang="en-US" sz="2800">
                <a:ea typeface="楷体_GB2312" pitchFamily="49" charset="-122"/>
              </a:rPr>
              <a:t>平衡</a:t>
            </a:r>
          </a:p>
        </p:txBody>
      </p:sp>
      <p:pic>
        <p:nvPicPr>
          <p:cNvPr id="7172" name="Picture 23" descr="4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2949575"/>
            <a:ext cx="365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3" name="Group 24"/>
          <p:cNvGrpSpPr>
            <a:grpSpLocks/>
          </p:cNvGrpSpPr>
          <p:nvPr/>
        </p:nvGrpSpPr>
        <p:grpSpPr bwMode="auto">
          <a:xfrm>
            <a:off x="4770438" y="2554288"/>
            <a:ext cx="2854325" cy="722312"/>
            <a:chOff x="0" y="0"/>
            <a:chExt cx="1724" cy="317"/>
          </a:xfrm>
        </p:grpSpPr>
        <p:sp>
          <p:nvSpPr>
            <p:cNvPr id="7201" name="Rectangle 25"/>
            <p:cNvSpPr>
              <a:spLocks noChangeArrowheads="1"/>
            </p:cNvSpPr>
            <p:nvPr/>
          </p:nvSpPr>
          <p:spPr bwMode="auto">
            <a:xfrm>
              <a:off x="227" y="136"/>
              <a:ext cx="60" cy="181"/>
            </a:xfrm>
            <a:prstGeom prst="rect">
              <a:avLst/>
            </a:prstGeom>
            <a:solidFill>
              <a:srgbClr val="807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02" name="Rectangle 26"/>
            <p:cNvSpPr>
              <a:spLocks noChangeArrowheads="1"/>
            </p:cNvSpPr>
            <p:nvPr/>
          </p:nvSpPr>
          <p:spPr bwMode="auto">
            <a:xfrm>
              <a:off x="1437" y="136"/>
              <a:ext cx="60" cy="181"/>
            </a:xfrm>
            <a:prstGeom prst="rect">
              <a:avLst/>
            </a:prstGeom>
            <a:solidFill>
              <a:srgbClr val="807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03" name="Rectangle 27"/>
            <p:cNvSpPr>
              <a:spLocks noChangeArrowheads="1"/>
            </p:cNvSpPr>
            <p:nvPr/>
          </p:nvSpPr>
          <p:spPr bwMode="auto">
            <a:xfrm>
              <a:off x="182" y="181"/>
              <a:ext cx="1406" cy="46"/>
            </a:xfrm>
            <a:prstGeom prst="rect">
              <a:avLst/>
            </a:prstGeom>
            <a:solidFill>
              <a:srgbClr val="807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7204" name="Group 28"/>
            <p:cNvGrpSpPr>
              <a:grpSpLocks/>
            </p:cNvGrpSpPr>
            <p:nvPr/>
          </p:nvGrpSpPr>
          <p:grpSpPr bwMode="auto">
            <a:xfrm>
              <a:off x="0" y="0"/>
              <a:ext cx="544" cy="181"/>
              <a:chOff x="0" y="0"/>
              <a:chExt cx="499" cy="181"/>
            </a:xfrm>
          </p:grpSpPr>
          <p:sp>
            <p:nvSpPr>
              <p:cNvPr id="7208" name="Oval 29"/>
              <p:cNvSpPr>
                <a:spLocks noChangeArrowheads="1"/>
              </p:cNvSpPr>
              <p:nvPr/>
            </p:nvSpPr>
            <p:spPr bwMode="auto">
              <a:xfrm>
                <a:off x="1" y="45"/>
                <a:ext cx="498" cy="136"/>
              </a:xfrm>
              <a:prstGeom prst="ellipse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600" b="1">
                  <a:ea typeface="楷体_GB2312" pitchFamily="49" charset="-122"/>
                </a:endParaRPr>
              </a:p>
            </p:txBody>
          </p:sp>
          <p:sp>
            <p:nvSpPr>
              <p:cNvPr id="7209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98" cy="136"/>
              </a:xfrm>
              <a:prstGeom prst="ellipse">
                <a:avLst/>
              </a:prstGeom>
              <a:solidFill>
                <a:srgbClr val="B5B1C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600" b="1">
                  <a:ea typeface="楷体_GB2312" pitchFamily="49" charset="-122"/>
                </a:endParaRPr>
              </a:p>
            </p:txBody>
          </p:sp>
        </p:grpSp>
        <p:grpSp>
          <p:nvGrpSpPr>
            <p:cNvPr id="7205" name="Group 31"/>
            <p:cNvGrpSpPr>
              <a:grpSpLocks/>
            </p:cNvGrpSpPr>
            <p:nvPr/>
          </p:nvGrpSpPr>
          <p:grpSpPr bwMode="auto">
            <a:xfrm>
              <a:off x="1180" y="0"/>
              <a:ext cx="544" cy="181"/>
              <a:chOff x="0" y="0"/>
              <a:chExt cx="499" cy="181"/>
            </a:xfrm>
          </p:grpSpPr>
          <p:sp>
            <p:nvSpPr>
              <p:cNvPr id="7206" name="Oval 32"/>
              <p:cNvSpPr>
                <a:spLocks noChangeArrowheads="1"/>
              </p:cNvSpPr>
              <p:nvPr/>
            </p:nvSpPr>
            <p:spPr bwMode="auto">
              <a:xfrm>
                <a:off x="1" y="45"/>
                <a:ext cx="498" cy="136"/>
              </a:xfrm>
              <a:prstGeom prst="ellipse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600" b="1">
                  <a:ea typeface="楷体_GB2312" pitchFamily="49" charset="-122"/>
                </a:endParaRPr>
              </a:p>
            </p:txBody>
          </p:sp>
          <p:sp>
            <p:nvSpPr>
              <p:cNvPr id="7207" name="Oval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98" cy="136"/>
              </a:xfrm>
              <a:prstGeom prst="ellipse">
                <a:avLst/>
              </a:prstGeom>
              <a:solidFill>
                <a:srgbClr val="B5B1C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600" b="1">
                  <a:ea typeface="楷体_GB2312" pitchFamily="49" charset="-122"/>
                </a:endParaRPr>
              </a:p>
            </p:txBody>
          </p:sp>
        </p:grpSp>
      </p:grpSp>
      <p:grpSp>
        <p:nvGrpSpPr>
          <p:cNvPr id="7174" name="Group 34"/>
          <p:cNvGrpSpPr>
            <a:grpSpLocks/>
          </p:cNvGrpSpPr>
          <p:nvPr/>
        </p:nvGrpSpPr>
        <p:grpSpPr bwMode="auto">
          <a:xfrm>
            <a:off x="5832475" y="2781300"/>
            <a:ext cx="752475" cy="1339850"/>
            <a:chOff x="0" y="0"/>
            <a:chExt cx="454" cy="590"/>
          </a:xfrm>
        </p:grpSpPr>
        <p:sp>
          <p:nvSpPr>
            <p:cNvPr id="7196" name="未知"/>
            <p:cNvSpPr>
              <a:spLocks/>
            </p:cNvSpPr>
            <p:nvPr/>
          </p:nvSpPr>
          <p:spPr bwMode="auto">
            <a:xfrm>
              <a:off x="0" y="454"/>
              <a:ext cx="454" cy="136"/>
            </a:xfrm>
            <a:custGeom>
              <a:avLst/>
              <a:gdLst>
                <a:gd name="T0" fmla="*/ 136 w 454"/>
                <a:gd name="T1" fmla="*/ 0 h 136"/>
                <a:gd name="T2" fmla="*/ 318 w 454"/>
                <a:gd name="T3" fmla="*/ 0 h 136"/>
                <a:gd name="T4" fmla="*/ 454 w 454"/>
                <a:gd name="T5" fmla="*/ 90 h 136"/>
                <a:gd name="T6" fmla="*/ 408 w 454"/>
                <a:gd name="T7" fmla="*/ 136 h 136"/>
                <a:gd name="T8" fmla="*/ 46 w 454"/>
                <a:gd name="T9" fmla="*/ 136 h 136"/>
                <a:gd name="T10" fmla="*/ 0 w 454"/>
                <a:gd name="T11" fmla="*/ 90 h 136"/>
                <a:gd name="T12" fmla="*/ 136 w 454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4"/>
                <a:gd name="T22" fmla="*/ 0 h 136"/>
                <a:gd name="T23" fmla="*/ 454 w 454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4" h="136">
                  <a:moveTo>
                    <a:pt x="136" y="0"/>
                  </a:moveTo>
                  <a:lnTo>
                    <a:pt x="318" y="0"/>
                  </a:lnTo>
                  <a:lnTo>
                    <a:pt x="454" y="90"/>
                  </a:lnTo>
                  <a:lnTo>
                    <a:pt x="408" y="136"/>
                  </a:lnTo>
                  <a:lnTo>
                    <a:pt x="46" y="136"/>
                  </a:lnTo>
                  <a:lnTo>
                    <a:pt x="0" y="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807898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197" name="未知"/>
            <p:cNvSpPr>
              <a:spLocks/>
            </p:cNvSpPr>
            <p:nvPr/>
          </p:nvSpPr>
          <p:spPr bwMode="auto">
            <a:xfrm>
              <a:off x="0" y="272"/>
              <a:ext cx="136" cy="272"/>
            </a:xfrm>
            <a:custGeom>
              <a:avLst/>
              <a:gdLst>
                <a:gd name="T0" fmla="*/ 0 w 136"/>
                <a:gd name="T1" fmla="*/ 272 h 272"/>
                <a:gd name="T2" fmla="*/ 46 w 136"/>
                <a:gd name="T3" fmla="*/ 46 h 272"/>
                <a:gd name="T4" fmla="*/ 136 w 136"/>
                <a:gd name="T5" fmla="*/ 0 h 272"/>
                <a:gd name="T6" fmla="*/ 136 w 136"/>
                <a:gd name="T7" fmla="*/ 182 h 272"/>
                <a:gd name="T8" fmla="*/ 0 w 136"/>
                <a:gd name="T9" fmla="*/ 272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72"/>
                <a:gd name="T17" fmla="*/ 136 w 136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72">
                  <a:moveTo>
                    <a:pt x="0" y="272"/>
                  </a:moveTo>
                  <a:lnTo>
                    <a:pt x="46" y="46"/>
                  </a:lnTo>
                  <a:lnTo>
                    <a:pt x="136" y="0"/>
                  </a:lnTo>
                  <a:lnTo>
                    <a:pt x="136" y="18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07898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198" name="未知"/>
            <p:cNvSpPr>
              <a:spLocks/>
            </p:cNvSpPr>
            <p:nvPr/>
          </p:nvSpPr>
          <p:spPr bwMode="auto">
            <a:xfrm>
              <a:off x="318" y="272"/>
              <a:ext cx="136" cy="272"/>
            </a:xfrm>
            <a:custGeom>
              <a:avLst/>
              <a:gdLst>
                <a:gd name="T0" fmla="*/ 0 w 136"/>
                <a:gd name="T1" fmla="*/ 182 h 272"/>
                <a:gd name="T2" fmla="*/ 136 w 136"/>
                <a:gd name="T3" fmla="*/ 272 h 272"/>
                <a:gd name="T4" fmla="*/ 90 w 136"/>
                <a:gd name="T5" fmla="*/ 46 h 272"/>
                <a:gd name="T6" fmla="*/ 0 w 136"/>
                <a:gd name="T7" fmla="*/ 0 h 272"/>
                <a:gd name="T8" fmla="*/ 0 w 136"/>
                <a:gd name="T9" fmla="*/ 182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72"/>
                <a:gd name="T17" fmla="*/ 136 w 136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72">
                  <a:moveTo>
                    <a:pt x="0" y="182"/>
                  </a:moveTo>
                  <a:lnTo>
                    <a:pt x="136" y="272"/>
                  </a:lnTo>
                  <a:lnTo>
                    <a:pt x="90" y="46"/>
                  </a:lnTo>
                  <a:lnTo>
                    <a:pt x="0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807898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199" name="未知"/>
            <p:cNvSpPr>
              <a:spLocks/>
            </p:cNvSpPr>
            <p:nvPr/>
          </p:nvSpPr>
          <p:spPr bwMode="auto">
            <a:xfrm>
              <a:off x="136" y="91"/>
              <a:ext cx="182" cy="363"/>
            </a:xfrm>
            <a:custGeom>
              <a:avLst/>
              <a:gdLst>
                <a:gd name="T0" fmla="*/ 0 w 182"/>
                <a:gd name="T1" fmla="*/ 363 h 363"/>
                <a:gd name="T2" fmla="*/ 182 w 182"/>
                <a:gd name="T3" fmla="*/ 363 h 363"/>
                <a:gd name="T4" fmla="*/ 182 w 182"/>
                <a:gd name="T5" fmla="*/ 45 h 363"/>
                <a:gd name="T6" fmla="*/ 91 w 182"/>
                <a:gd name="T7" fmla="*/ 0 h 363"/>
                <a:gd name="T8" fmla="*/ 46 w 182"/>
                <a:gd name="T9" fmla="*/ 45 h 363"/>
                <a:gd name="T10" fmla="*/ 0 w 182"/>
                <a:gd name="T11" fmla="*/ 90 h 363"/>
                <a:gd name="T12" fmla="*/ 0 w 182"/>
                <a:gd name="T13" fmla="*/ 363 h 3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363"/>
                <a:gd name="T23" fmla="*/ 182 w 182"/>
                <a:gd name="T24" fmla="*/ 363 h 3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363">
                  <a:moveTo>
                    <a:pt x="0" y="363"/>
                  </a:moveTo>
                  <a:lnTo>
                    <a:pt x="182" y="363"/>
                  </a:lnTo>
                  <a:lnTo>
                    <a:pt x="182" y="45"/>
                  </a:lnTo>
                  <a:lnTo>
                    <a:pt x="91" y="0"/>
                  </a:lnTo>
                  <a:lnTo>
                    <a:pt x="46" y="45"/>
                  </a:lnTo>
                  <a:lnTo>
                    <a:pt x="0" y="90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807898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200" name="Oval 39"/>
            <p:cNvSpPr>
              <a:spLocks noChangeArrowheads="1"/>
            </p:cNvSpPr>
            <p:nvPr/>
          </p:nvSpPr>
          <p:spPr bwMode="auto">
            <a:xfrm>
              <a:off x="136" y="0"/>
              <a:ext cx="182" cy="182"/>
            </a:xfrm>
            <a:prstGeom prst="ellipse">
              <a:avLst/>
            </a:prstGeom>
            <a:solidFill>
              <a:srgbClr val="80789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pic>
        <p:nvPicPr>
          <p:cNvPr id="7175" name="Picture 4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2228850"/>
            <a:ext cx="3032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304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4" name="Picture 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0"/>
            <a:ext cx="304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5" name="Text Box 43"/>
          <p:cNvSpPr txBox="1">
            <a:spLocks noChangeArrowheads="1"/>
          </p:cNvSpPr>
          <p:nvPr/>
        </p:nvSpPr>
        <p:spPr bwMode="auto">
          <a:xfrm>
            <a:off x="687388" y="687388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两边同时各放2个茶杯，天平还保持平衡吗？</a:t>
            </a:r>
          </a:p>
        </p:txBody>
      </p:sp>
      <p:pic>
        <p:nvPicPr>
          <p:cNvPr id="7179" name="Picture 4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304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4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2181225"/>
            <a:ext cx="304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AutoShape 46"/>
          <p:cNvSpPr>
            <a:spLocks noChangeArrowheads="1"/>
          </p:cNvSpPr>
          <p:nvPr/>
        </p:nvSpPr>
        <p:spPr bwMode="auto">
          <a:xfrm>
            <a:off x="609600" y="3733800"/>
            <a:ext cx="990600" cy="990600"/>
          </a:xfrm>
          <a:prstGeom prst="cloudCallout">
            <a:avLst>
              <a:gd name="adj1" fmla="val 3333"/>
              <a:gd name="adj2" fmla="val -14431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7182" name="Text Box 47"/>
          <p:cNvSpPr txBox="1">
            <a:spLocks noChangeArrowheads="1"/>
          </p:cNvSpPr>
          <p:nvPr/>
        </p:nvSpPr>
        <p:spPr bwMode="auto">
          <a:xfrm>
            <a:off x="685800" y="38100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</a:rPr>
              <a:t>1把壶重</a:t>
            </a:r>
            <a:r>
              <a:rPr lang="zh-CN" alt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b="1">
                <a:solidFill>
                  <a:srgbClr val="FF0000"/>
                </a:solidFill>
              </a:rPr>
              <a:t>克。</a:t>
            </a:r>
          </a:p>
        </p:txBody>
      </p:sp>
      <p:sp>
        <p:nvSpPr>
          <p:cNvPr id="7183" name="AutoShape 48"/>
          <p:cNvSpPr>
            <a:spLocks noChangeArrowheads="1"/>
          </p:cNvSpPr>
          <p:nvPr/>
        </p:nvSpPr>
        <p:spPr bwMode="auto">
          <a:xfrm flipV="1">
            <a:off x="3124200" y="3276600"/>
            <a:ext cx="1066800" cy="1295400"/>
          </a:xfrm>
          <a:prstGeom prst="cloudCallout">
            <a:avLst>
              <a:gd name="adj1" fmla="val -44644"/>
              <a:gd name="adj2" fmla="val 6298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7184" name="Text Box 49"/>
          <p:cNvSpPr txBox="1">
            <a:spLocks noChangeArrowheads="1"/>
          </p:cNvSpPr>
          <p:nvPr/>
        </p:nvSpPr>
        <p:spPr bwMode="auto">
          <a:xfrm>
            <a:off x="3124200" y="35814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</a:rPr>
              <a:t>1个茶杯重</a:t>
            </a:r>
            <a:r>
              <a:rPr lang="zh-CN" alt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b="1">
                <a:solidFill>
                  <a:srgbClr val="FF0000"/>
                </a:solidFill>
              </a:rPr>
              <a:t>克。</a:t>
            </a:r>
          </a:p>
        </p:txBody>
      </p:sp>
      <p:sp>
        <p:nvSpPr>
          <p:cNvPr id="7185" name="AutoShape 50"/>
          <p:cNvSpPr>
            <a:spLocks noChangeArrowheads="1"/>
          </p:cNvSpPr>
          <p:nvPr/>
        </p:nvSpPr>
        <p:spPr bwMode="auto">
          <a:xfrm>
            <a:off x="990600" y="5105400"/>
            <a:ext cx="2514600" cy="762000"/>
          </a:xfrm>
          <a:prstGeom prst="wedgeRoundRectCallout">
            <a:avLst>
              <a:gd name="adj1" fmla="val 2407"/>
              <a:gd name="adj2" fmla="val -789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7186" name="Text Box 51"/>
          <p:cNvSpPr txBox="1">
            <a:spLocks noChangeArrowheads="1"/>
          </p:cNvSpPr>
          <p:nvPr/>
        </p:nvSpPr>
        <p:spPr bwMode="auto">
          <a:xfrm>
            <a:off x="1778000" y="5214938"/>
            <a:ext cx="195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800" b="1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zh-CN" altLang="en-US" sz="2800" b="1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484" name="AutoShape 52"/>
          <p:cNvSpPr>
            <a:spLocks noChangeArrowheads="1"/>
          </p:cNvSpPr>
          <p:nvPr/>
        </p:nvSpPr>
        <p:spPr bwMode="auto">
          <a:xfrm>
            <a:off x="5943600" y="3810000"/>
            <a:ext cx="2438400" cy="990600"/>
          </a:xfrm>
          <a:prstGeom prst="cloudCallout">
            <a:avLst>
              <a:gd name="adj1" fmla="val -58806"/>
              <a:gd name="adj2" fmla="val -8480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6096000" y="4017963"/>
            <a:ext cx="2438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339A"/>
                </a:solidFill>
              </a:rPr>
              <a:t>同时放2个茶杯，2个茶杯2</a:t>
            </a:r>
            <a:r>
              <a:rPr lang="zh-CN" altLang="en-US" b="1" i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b="1">
                <a:solidFill>
                  <a:srgbClr val="00339A"/>
                </a:solidFill>
              </a:rPr>
              <a:t>克。</a:t>
            </a:r>
          </a:p>
        </p:txBody>
      </p:sp>
      <p:sp>
        <p:nvSpPr>
          <p:cNvPr id="18486" name="AutoShape 54"/>
          <p:cNvSpPr>
            <a:spLocks noChangeArrowheads="1"/>
          </p:cNvSpPr>
          <p:nvPr/>
        </p:nvSpPr>
        <p:spPr bwMode="auto">
          <a:xfrm>
            <a:off x="5257800" y="5029200"/>
            <a:ext cx="2743200" cy="914400"/>
          </a:xfrm>
          <a:prstGeom prst="wedgeRoundRectCallout">
            <a:avLst>
              <a:gd name="adj1" fmla="val -36380"/>
              <a:gd name="adj2" fmla="val -705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5507038" y="5186363"/>
            <a:ext cx="2417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a+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b=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b+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18488" name="Picture 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304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57" descr="sh0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58" descr="sh0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1" name="Picture 5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04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2" name="Picture 6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04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4" grpId="0" bldLvl="0" animBg="1" autoUpdateAnimBg="0"/>
      <p:bldP spid="18475" grpId="0" bldLvl="0" autoUpdateAnimBg="0"/>
      <p:bldP spid="18484" grpId="0" bldLvl="0" animBg="1" autoUpdateAnimBg="0"/>
      <p:bldP spid="18485" grpId="0" bldLvl="0" autoUpdateAnimBg="0"/>
      <p:bldP spid="18486" grpId="0" bldLvl="0" animBg="1" autoUpdateAnimBg="0"/>
      <p:bldP spid="18487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"/>
          <p:cNvGrpSpPr>
            <a:grpSpLocks/>
          </p:cNvGrpSpPr>
          <p:nvPr/>
        </p:nvGrpSpPr>
        <p:grpSpPr bwMode="auto">
          <a:xfrm>
            <a:off x="533400" y="2286000"/>
            <a:ext cx="3657600" cy="2514600"/>
            <a:chOff x="0" y="0"/>
            <a:chExt cx="5777" cy="4574"/>
          </a:xfrm>
        </p:grpSpPr>
        <p:sp>
          <p:nvSpPr>
            <p:cNvPr id="8234" name="Rectangle 4"/>
            <p:cNvSpPr>
              <a:spLocks noChangeArrowheads="1"/>
            </p:cNvSpPr>
            <p:nvPr/>
          </p:nvSpPr>
          <p:spPr bwMode="auto">
            <a:xfrm>
              <a:off x="1898" y="0"/>
              <a:ext cx="1426" cy="95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zh-CN" altLang="en-US" sz="2800" b="1">
                  <a:ea typeface="楷体_GB2312" pitchFamily="49" charset="-122"/>
                </a:rPr>
                <a:t>平衡</a:t>
              </a:r>
            </a:p>
          </p:txBody>
        </p:sp>
        <p:pic>
          <p:nvPicPr>
            <p:cNvPr id="8235" name="Picture 5" descr="46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14"/>
              <a:ext cx="5777" cy="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36" name="Group 6"/>
            <p:cNvGrpSpPr>
              <a:grpSpLocks/>
            </p:cNvGrpSpPr>
            <p:nvPr/>
          </p:nvGrpSpPr>
          <p:grpSpPr bwMode="auto">
            <a:xfrm>
              <a:off x="418" y="594"/>
              <a:ext cx="4506" cy="1313"/>
              <a:chOff x="0" y="0"/>
              <a:chExt cx="1724" cy="317"/>
            </a:xfrm>
          </p:grpSpPr>
          <p:sp>
            <p:nvSpPr>
              <p:cNvPr id="8243" name="Rectangle 7"/>
              <p:cNvSpPr>
                <a:spLocks noChangeArrowheads="1"/>
              </p:cNvSpPr>
              <p:nvPr/>
            </p:nvSpPr>
            <p:spPr bwMode="auto">
              <a:xfrm>
                <a:off x="227" y="136"/>
                <a:ext cx="60" cy="181"/>
              </a:xfrm>
              <a:prstGeom prst="rect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44" name="Rectangle 8"/>
              <p:cNvSpPr>
                <a:spLocks noChangeArrowheads="1"/>
              </p:cNvSpPr>
              <p:nvPr/>
            </p:nvSpPr>
            <p:spPr bwMode="auto">
              <a:xfrm>
                <a:off x="1437" y="136"/>
                <a:ext cx="60" cy="181"/>
              </a:xfrm>
              <a:prstGeom prst="rect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45" name="Rectangle 9"/>
              <p:cNvSpPr>
                <a:spLocks noChangeArrowheads="1"/>
              </p:cNvSpPr>
              <p:nvPr/>
            </p:nvSpPr>
            <p:spPr bwMode="auto">
              <a:xfrm>
                <a:off x="182" y="181"/>
                <a:ext cx="1406" cy="46"/>
              </a:xfrm>
              <a:prstGeom prst="rect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8246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544" cy="181"/>
                <a:chOff x="0" y="0"/>
                <a:chExt cx="499" cy="181"/>
              </a:xfrm>
            </p:grpSpPr>
            <p:sp>
              <p:nvSpPr>
                <p:cNvPr id="8250" name="Oval 11"/>
                <p:cNvSpPr>
                  <a:spLocks noChangeArrowheads="1"/>
                </p:cNvSpPr>
                <p:nvPr/>
              </p:nvSpPr>
              <p:spPr bwMode="auto">
                <a:xfrm>
                  <a:off x="1" y="45"/>
                  <a:ext cx="498" cy="136"/>
                </a:xfrm>
                <a:prstGeom prst="ellipse">
                  <a:avLst/>
                </a:prstGeom>
                <a:solidFill>
                  <a:srgbClr val="80789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3600" b="1">
                    <a:ea typeface="楷体_GB2312" pitchFamily="49" charset="-122"/>
                  </a:endParaRPr>
                </a:p>
              </p:txBody>
            </p:sp>
            <p:sp>
              <p:nvSpPr>
                <p:cNvPr id="8251" name="Oval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98" cy="136"/>
                </a:xfrm>
                <a:prstGeom prst="ellipse">
                  <a:avLst/>
                </a:prstGeom>
                <a:solidFill>
                  <a:srgbClr val="B5B1C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3600" b="1">
                    <a:ea typeface="楷体_GB2312" pitchFamily="49" charset="-122"/>
                  </a:endParaRPr>
                </a:p>
              </p:txBody>
            </p:sp>
          </p:grpSp>
          <p:grpSp>
            <p:nvGrpSpPr>
              <p:cNvPr id="8247" name="Group 13"/>
              <p:cNvGrpSpPr>
                <a:grpSpLocks/>
              </p:cNvGrpSpPr>
              <p:nvPr/>
            </p:nvGrpSpPr>
            <p:grpSpPr bwMode="auto">
              <a:xfrm>
                <a:off x="1180" y="0"/>
                <a:ext cx="544" cy="181"/>
                <a:chOff x="0" y="0"/>
                <a:chExt cx="499" cy="181"/>
              </a:xfrm>
            </p:grpSpPr>
            <p:sp>
              <p:nvSpPr>
                <p:cNvPr id="8248" name="Oval 14"/>
                <p:cNvSpPr>
                  <a:spLocks noChangeArrowheads="1"/>
                </p:cNvSpPr>
                <p:nvPr/>
              </p:nvSpPr>
              <p:spPr bwMode="auto">
                <a:xfrm>
                  <a:off x="1" y="45"/>
                  <a:ext cx="498" cy="136"/>
                </a:xfrm>
                <a:prstGeom prst="ellipse">
                  <a:avLst/>
                </a:prstGeom>
                <a:solidFill>
                  <a:srgbClr val="80789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3600" b="1">
                    <a:ea typeface="楷体_GB2312" pitchFamily="49" charset="-122"/>
                  </a:endParaRPr>
                </a:p>
              </p:txBody>
            </p:sp>
            <p:sp>
              <p:nvSpPr>
                <p:cNvPr id="8249" name="Oval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98" cy="136"/>
                </a:xfrm>
                <a:prstGeom prst="ellipse">
                  <a:avLst/>
                </a:prstGeom>
                <a:solidFill>
                  <a:srgbClr val="B5B1C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3600" b="1">
                    <a:ea typeface="楷体_GB2312" pitchFamily="49" charset="-122"/>
                  </a:endParaRPr>
                </a:p>
              </p:txBody>
            </p:sp>
          </p:grpSp>
        </p:grpSp>
        <p:grpSp>
          <p:nvGrpSpPr>
            <p:cNvPr id="8237" name="Group 16"/>
            <p:cNvGrpSpPr>
              <a:grpSpLocks/>
            </p:cNvGrpSpPr>
            <p:nvPr/>
          </p:nvGrpSpPr>
          <p:grpSpPr bwMode="auto">
            <a:xfrm>
              <a:off x="2095" y="1007"/>
              <a:ext cx="1187" cy="2440"/>
              <a:chOff x="0" y="0"/>
              <a:chExt cx="454" cy="590"/>
            </a:xfrm>
          </p:grpSpPr>
          <p:sp>
            <p:nvSpPr>
              <p:cNvPr id="8238" name="未知"/>
              <p:cNvSpPr>
                <a:spLocks/>
              </p:cNvSpPr>
              <p:nvPr/>
            </p:nvSpPr>
            <p:spPr bwMode="auto">
              <a:xfrm>
                <a:off x="0" y="454"/>
                <a:ext cx="454" cy="136"/>
              </a:xfrm>
              <a:custGeom>
                <a:avLst/>
                <a:gdLst>
                  <a:gd name="T0" fmla="*/ 136 w 454"/>
                  <a:gd name="T1" fmla="*/ 0 h 136"/>
                  <a:gd name="T2" fmla="*/ 318 w 454"/>
                  <a:gd name="T3" fmla="*/ 0 h 136"/>
                  <a:gd name="T4" fmla="*/ 454 w 454"/>
                  <a:gd name="T5" fmla="*/ 90 h 136"/>
                  <a:gd name="T6" fmla="*/ 408 w 454"/>
                  <a:gd name="T7" fmla="*/ 136 h 136"/>
                  <a:gd name="T8" fmla="*/ 46 w 454"/>
                  <a:gd name="T9" fmla="*/ 136 h 136"/>
                  <a:gd name="T10" fmla="*/ 0 w 454"/>
                  <a:gd name="T11" fmla="*/ 90 h 136"/>
                  <a:gd name="T12" fmla="*/ 136 w 454"/>
                  <a:gd name="T13" fmla="*/ 0 h 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4"/>
                  <a:gd name="T22" fmla="*/ 0 h 136"/>
                  <a:gd name="T23" fmla="*/ 454 w 454"/>
                  <a:gd name="T24" fmla="*/ 136 h 1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4" h="136">
                    <a:moveTo>
                      <a:pt x="136" y="0"/>
                    </a:moveTo>
                    <a:lnTo>
                      <a:pt x="318" y="0"/>
                    </a:lnTo>
                    <a:lnTo>
                      <a:pt x="454" y="90"/>
                    </a:lnTo>
                    <a:lnTo>
                      <a:pt x="408" y="136"/>
                    </a:lnTo>
                    <a:lnTo>
                      <a:pt x="46" y="136"/>
                    </a:lnTo>
                    <a:lnTo>
                      <a:pt x="0" y="9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807898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8239" name="未知"/>
              <p:cNvSpPr>
                <a:spLocks/>
              </p:cNvSpPr>
              <p:nvPr/>
            </p:nvSpPr>
            <p:spPr bwMode="auto">
              <a:xfrm>
                <a:off x="0" y="272"/>
                <a:ext cx="136" cy="272"/>
              </a:xfrm>
              <a:custGeom>
                <a:avLst/>
                <a:gdLst>
                  <a:gd name="T0" fmla="*/ 0 w 136"/>
                  <a:gd name="T1" fmla="*/ 272 h 272"/>
                  <a:gd name="T2" fmla="*/ 46 w 136"/>
                  <a:gd name="T3" fmla="*/ 46 h 272"/>
                  <a:gd name="T4" fmla="*/ 136 w 136"/>
                  <a:gd name="T5" fmla="*/ 0 h 272"/>
                  <a:gd name="T6" fmla="*/ 136 w 136"/>
                  <a:gd name="T7" fmla="*/ 182 h 272"/>
                  <a:gd name="T8" fmla="*/ 0 w 136"/>
                  <a:gd name="T9" fmla="*/ 272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72"/>
                  <a:gd name="T17" fmla="*/ 136 w 136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72">
                    <a:moveTo>
                      <a:pt x="0" y="272"/>
                    </a:moveTo>
                    <a:lnTo>
                      <a:pt x="46" y="46"/>
                    </a:lnTo>
                    <a:lnTo>
                      <a:pt x="136" y="0"/>
                    </a:lnTo>
                    <a:lnTo>
                      <a:pt x="136" y="18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807898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8240" name="未知"/>
              <p:cNvSpPr>
                <a:spLocks/>
              </p:cNvSpPr>
              <p:nvPr/>
            </p:nvSpPr>
            <p:spPr bwMode="auto">
              <a:xfrm>
                <a:off x="318" y="272"/>
                <a:ext cx="136" cy="272"/>
              </a:xfrm>
              <a:custGeom>
                <a:avLst/>
                <a:gdLst>
                  <a:gd name="T0" fmla="*/ 0 w 136"/>
                  <a:gd name="T1" fmla="*/ 182 h 272"/>
                  <a:gd name="T2" fmla="*/ 136 w 136"/>
                  <a:gd name="T3" fmla="*/ 272 h 272"/>
                  <a:gd name="T4" fmla="*/ 90 w 136"/>
                  <a:gd name="T5" fmla="*/ 46 h 272"/>
                  <a:gd name="T6" fmla="*/ 0 w 136"/>
                  <a:gd name="T7" fmla="*/ 0 h 272"/>
                  <a:gd name="T8" fmla="*/ 0 w 136"/>
                  <a:gd name="T9" fmla="*/ 182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72"/>
                  <a:gd name="T17" fmla="*/ 136 w 136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72">
                    <a:moveTo>
                      <a:pt x="0" y="182"/>
                    </a:moveTo>
                    <a:lnTo>
                      <a:pt x="136" y="272"/>
                    </a:lnTo>
                    <a:lnTo>
                      <a:pt x="90" y="46"/>
                    </a:lnTo>
                    <a:lnTo>
                      <a:pt x="0" y="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807898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8241" name="未知"/>
              <p:cNvSpPr>
                <a:spLocks/>
              </p:cNvSpPr>
              <p:nvPr/>
            </p:nvSpPr>
            <p:spPr bwMode="auto">
              <a:xfrm>
                <a:off x="136" y="91"/>
                <a:ext cx="182" cy="363"/>
              </a:xfrm>
              <a:custGeom>
                <a:avLst/>
                <a:gdLst>
                  <a:gd name="T0" fmla="*/ 0 w 182"/>
                  <a:gd name="T1" fmla="*/ 363 h 363"/>
                  <a:gd name="T2" fmla="*/ 182 w 182"/>
                  <a:gd name="T3" fmla="*/ 363 h 363"/>
                  <a:gd name="T4" fmla="*/ 182 w 182"/>
                  <a:gd name="T5" fmla="*/ 45 h 363"/>
                  <a:gd name="T6" fmla="*/ 91 w 182"/>
                  <a:gd name="T7" fmla="*/ 0 h 363"/>
                  <a:gd name="T8" fmla="*/ 46 w 182"/>
                  <a:gd name="T9" fmla="*/ 45 h 363"/>
                  <a:gd name="T10" fmla="*/ 0 w 182"/>
                  <a:gd name="T11" fmla="*/ 90 h 363"/>
                  <a:gd name="T12" fmla="*/ 0 w 182"/>
                  <a:gd name="T13" fmla="*/ 363 h 3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363"/>
                  <a:gd name="T23" fmla="*/ 182 w 182"/>
                  <a:gd name="T24" fmla="*/ 363 h 3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363">
                    <a:moveTo>
                      <a:pt x="0" y="363"/>
                    </a:moveTo>
                    <a:lnTo>
                      <a:pt x="182" y="363"/>
                    </a:lnTo>
                    <a:lnTo>
                      <a:pt x="182" y="45"/>
                    </a:lnTo>
                    <a:lnTo>
                      <a:pt x="91" y="0"/>
                    </a:lnTo>
                    <a:lnTo>
                      <a:pt x="46" y="45"/>
                    </a:lnTo>
                    <a:lnTo>
                      <a:pt x="0" y="90"/>
                    </a:lnTo>
                    <a:lnTo>
                      <a:pt x="0" y="363"/>
                    </a:lnTo>
                    <a:close/>
                  </a:path>
                </a:pathLst>
              </a:custGeom>
              <a:solidFill>
                <a:srgbClr val="807898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8242" name="Oval 21"/>
              <p:cNvSpPr>
                <a:spLocks noChangeArrowheads="1"/>
              </p:cNvSpPr>
              <p:nvPr/>
            </p:nvSpPr>
            <p:spPr bwMode="auto">
              <a:xfrm>
                <a:off x="136" y="0"/>
                <a:ext cx="182" cy="182"/>
              </a:xfrm>
              <a:prstGeom prst="ellipse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5711825" y="2209800"/>
            <a:ext cx="903288" cy="5254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zh-CN" altLang="en-US" sz="2800" b="1">
                <a:ea typeface="楷体_GB2312" pitchFamily="49" charset="-122"/>
              </a:rPr>
              <a:t>平衡</a:t>
            </a:r>
          </a:p>
        </p:txBody>
      </p:sp>
      <p:pic>
        <p:nvPicPr>
          <p:cNvPr id="8196" name="Picture 23" descr="4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2949575"/>
            <a:ext cx="365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Group 24"/>
          <p:cNvGrpSpPr>
            <a:grpSpLocks/>
          </p:cNvGrpSpPr>
          <p:nvPr/>
        </p:nvGrpSpPr>
        <p:grpSpPr bwMode="auto">
          <a:xfrm>
            <a:off x="4770438" y="2554288"/>
            <a:ext cx="2854325" cy="722312"/>
            <a:chOff x="0" y="0"/>
            <a:chExt cx="1724" cy="317"/>
          </a:xfrm>
        </p:grpSpPr>
        <p:sp>
          <p:nvSpPr>
            <p:cNvPr id="8225" name="Rectangle 25"/>
            <p:cNvSpPr>
              <a:spLocks noChangeArrowheads="1"/>
            </p:cNvSpPr>
            <p:nvPr/>
          </p:nvSpPr>
          <p:spPr bwMode="auto">
            <a:xfrm>
              <a:off x="227" y="136"/>
              <a:ext cx="60" cy="181"/>
            </a:xfrm>
            <a:prstGeom prst="rect">
              <a:avLst/>
            </a:prstGeom>
            <a:solidFill>
              <a:srgbClr val="807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26" name="Rectangle 26"/>
            <p:cNvSpPr>
              <a:spLocks noChangeArrowheads="1"/>
            </p:cNvSpPr>
            <p:nvPr/>
          </p:nvSpPr>
          <p:spPr bwMode="auto">
            <a:xfrm>
              <a:off x="1437" y="136"/>
              <a:ext cx="60" cy="181"/>
            </a:xfrm>
            <a:prstGeom prst="rect">
              <a:avLst/>
            </a:prstGeom>
            <a:solidFill>
              <a:srgbClr val="807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27" name="Rectangle 27"/>
            <p:cNvSpPr>
              <a:spLocks noChangeArrowheads="1"/>
            </p:cNvSpPr>
            <p:nvPr/>
          </p:nvSpPr>
          <p:spPr bwMode="auto">
            <a:xfrm>
              <a:off x="182" y="181"/>
              <a:ext cx="1406" cy="46"/>
            </a:xfrm>
            <a:prstGeom prst="rect">
              <a:avLst/>
            </a:prstGeom>
            <a:solidFill>
              <a:srgbClr val="807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8228" name="Group 28"/>
            <p:cNvGrpSpPr>
              <a:grpSpLocks/>
            </p:cNvGrpSpPr>
            <p:nvPr/>
          </p:nvGrpSpPr>
          <p:grpSpPr bwMode="auto">
            <a:xfrm>
              <a:off x="0" y="0"/>
              <a:ext cx="544" cy="181"/>
              <a:chOff x="0" y="0"/>
              <a:chExt cx="499" cy="181"/>
            </a:xfrm>
          </p:grpSpPr>
          <p:sp>
            <p:nvSpPr>
              <p:cNvPr id="8232" name="Oval 29"/>
              <p:cNvSpPr>
                <a:spLocks noChangeArrowheads="1"/>
              </p:cNvSpPr>
              <p:nvPr/>
            </p:nvSpPr>
            <p:spPr bwMode="auto">
              <a:xfrm>
                <a:off x="1" y="45"/>
                <a:ext cx="498" cy="136"/>
              </a:xfrm>
              <a:prstGeom prst="ellipse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600" b="1">
                  <a:ea typeface="楷体_GB2312" pitchFamily="49" charset="-122"/>
                </a:endParaRPr>
              </a:p>
            </p:txBody>
          </p:sp>
          <p:sp>
            <p:nvSpPr>
              <p:cNvPr id="8233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98" cy="136"/>
              </a:xfrm>
              <a:prstGeom prst="ellipse">
                <a:avLst/>
              </a:prstGeom>
              <a:solidFill>
                <a:srgbClr val="B5B1C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600" b="1">
                  <a:ea typeface="楷体_GB2312" pitchFamily="49" charset="-122"/>
                </a:endParaRPr>
              </a:p>
            </p:txBody>
          </p:sp>
        </p:grpSp>
        <p:grpSp>
          <p:nvGrpSpPr>
            <p:cNvPr id="8229" name="Group 31"/>
            <p:cNvGrpSpPr>
              <a:grpSpLocks/>
            </p:cNvGrpSpPr>
            <p:nvPr/>
          </p:nvGrpSpPr>
          <p:grpSpPr bwMode="auto">
            <a:xfrm>
              <a:off x="1180" y="0"/>
              <a:ext cx="544" cy="181"/>
              <a:chOff x="0" y="0"/>
              <a:chExt cx="499" cy="181"/>
            </a:xfrm>
          </p:grpSpPr>
          <p:sp>
            <p:nvSpPr>
              <p:cNvPr id="8230" name="Oval 32"/>
              <p:cNvSpPr>
                <a:spLocks noChangeArrowheads="1"/>
              </p:cNvSpPr>
              <p:nvPr/>
            </p:nvSpPr>
            <p:spPr bwMode="auto">
              <a:xfrm>
                <a:off x="1" y="45"/>
                <a:ext cx="498" cy="136"/>
              </a:xfrm>
              <a:prstGeom prst="ellipse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600" b="1">
                  <a:ea typeface="楷体_GB2312" pitchFamily="49" charset="-122"/>
                </a:endParaRPr>
              </a:p>
            </p:txBody>
          </p:sp>
          <p:sp>
            <p:nvSpPr>
              <p:cNvPr id="8231" name="Oval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98" cy="136"/>
              </a:xfrm>
              <a:prstGeom prst="ellipse">
                <a:avLst/>
              </a:prstGeom>
              <a:solidFill>
                <a:srgbClr val="B5B1C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600" b="1">
                  <a:ea typeface="楷体_GB2312" pitchFamily="49" charset="-122"/>
                </a:endParaRPr>
              </a:p>
            </p:txBody>
          </p:sp>
        </p:grpSp>
      </p:grpSp>
      <p:grpSp>
        <p:nvGrpSpPr>
          <p:cNvPr id="8198" name="Group 34"/>
          <p:cNvGrpSpPr>
            <a:grpSpLocks/>
          </p:cNvGrpSpPr>
          <p:nvPr/>
        </p:nvGrpSpPr>
        <p:grpSpPr bwMode="auto">
          <a:xfrm>
            <a:off x="5832475" y="2781300"/>
            <a:ext cx="752475" cy="1339850"/>
            <a:chOff x="0" y="0"/>
            <a:chExt cx="454" cy="590"/>
          </a:xfrm>
        </p:grpSpPr>
        <p:sp>
          <p:nvSpPr>
            <p:cNvPr id="8220" name="未知"/>
            <p:cNvSpPr>
              <a:spLocks/>
            </p:cNvSpPr>
            <p:nvPr/>
          </p:nvSpPr>
          <p:spPr bwMode="auto">
            <a:xfrm>
              <a:off x="0" y="454"/>
              <a:ext cx="454" cy="136"/>
            </a:xfrm>
            <a:custGeom>
              <a:avLst/>
              <a:gdLst>
                <a:gd name="T0" fmla="*/ 136 w 454"/>
                <a:gd name="T1" fmla="*/ 0 h 136"/>
                <a:gd name="T2" fmla="*/ 318 w 454"/>
                <a:gd name="T3" fmla="*/ 0 h 136"/>
                <a:gd name="T4" fmla="*/ 454 w 454"/>
                <a:gd name="T5" fmla="*/ 90 h 136"/>
                <a:gd name="T6" fmla="*/ 408 w 454"/>
                <a:gd name="T7" fmla="*/ 136 h 136"/>
                <a:gd name="T8" fmla="*/ 46 w 454"/>
                <a:gd name="T9" fmla="*/ 136 h 136"/>
                <a:gd name="T10" fmla="*/ 0 w 454"/>
                <a:gd name="T11" fmla="*/ 90 h 136"/>
                <a:gd name="T12" fmla="*/ 136 w 454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4"/>
                <a:gd name="T22" fmla="*/ 0 h 136"/>
                <a:gd name="T23" fmla="*/ 454 w 454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4" h="136">
                  <a:moveTo>
                    <a:pt x="136" y="0"/>
                  </a:moveTo>
                  <a:lnTo>
                    <a:pt x="318" y="0"/>
                  </a:lnTo>
                  <a:lnTo>
                    <a:pt x="454" y="90"/>
                  </a:lnTo>
                  <a:lnTo>
                    <a:pt x="408" y="136"/>
                  </a:lnTo>
                  <a:lnTo>
                    <a:pt x="46" y="136"/>
                  </a:lnTo>
                  <a:lnTo>
                    <a:pt x="0" y="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807898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8221" name="未知"/>
            <p:cNvSpPr>
              <a:spLocks/>
            </p:cNvSpPr>
            <p:nvPr/>
          </p:nvSpPr>
          <p:spPr bwMode="auto">
            <a:xfrm>
              <a:off x="0" y="272"/>
              <a:ext cx="136" cy="272"/>
            </a:xfrm>
            <a:custGeom>
              <a:avLst/>
              <a:gdLst>
                <a:gd name="T0" fmla="*/ 0 w 136"/>
                <a:gd name="T1" fmla="*/ 272 h 272"/>
                <a:gd name="T2" fmla="*/ 46 w 136"/>
                <a:gd name="T3" fmla="*/ 46 h 272"/>
                <a:gd name="T4" fmla="*/ 136 w 136"/>
                <a:gd name="T5" fmla="*/ 0 h 272"/>
                <a:gd name="T6" fmla="*/ 136 w 136"/>
                <a:gd name="T7" fmla="*/ 182 h 272"/>
                <a:gd name="T8" fmla="*/ 0 w 136"/>
                <a:gd name="T9" fmla="*/ 272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72"/>
                <a:gd name="T17" fmla="*/ 136 w 136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72">
                  <a:moveTo>
                    <a:pt x="0" y="272"/>
                  </a:moveTo>
                  <a:lnTo>
                    <a:pt x="46" y="46"/>
                  </a:lnTo>
                  <a:lnTo>
                    <a:pt x="136" y="0"/>
                  </a:lnTo>
                  <a:lnTo>
                    <a:pt x="136" y="18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07898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8222" name="未知"/>
            <p:cNvSpPr>
              <a:spLocks/>
            </p:cNvSpPr>
            <p:nvPr/>
          </p:nvSpPr>
          <p:spPr bwMode="auto">
            <a:xfrm>
              <a:off x="318" y="272"/>
              <a:ext cx="136" cy="272"/>
            </a:xfrm>
            <a:custGeom>
              <a:avLst/>
              <a:gdLst>
                <a:gd name="T0" fmla="*/ 0 w 136"/>
                <a:gd name="T1" fmla="*/ 182 h 272"/>
                <a:gd name="T2" fmla="*/ 136 w 136"/>
                <a:gd name="T3" fmla="*/ 272 h 272"/>
                <a:gd name="T4" fmla="*/ 90 w 136"/>
                <a:gd name="T5" fmla="*/ 46 h 272"/>
                <a:gd name="T6" fmla="*/ 0 w 136"/>
                <a:gd name="T7" fmla="*/ 0 h 272"/>
                <a:gd name="T8" fmla="*/ 0 w 136"/>
                <a:gd name="T9" fmla="*/ 182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72"/>
                <a:gd name="T17" fmla="*/ 136 w 136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72">
                  <a:moveTo>
                    <a:pt x="0" y="182"/>
                  </a:moveTo>
                  <a:lnTo>
                    <a:pt x="136" y="272"/>
                  </a:lnTo>
                  <a:lnTo>
                    <a:pt x="90" y="46"/>
                  </a:lnTo>
                  <a:lnTo>
                    <a:pt x="0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807898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8223" name="未知"/>
            <p:cNvSpPr>
              <a:spLocks/>
            </p:cNvSpPr>
            <p:nvPr/>
          </p:nvSpPr>
          <p:spPr bwMode="auto">
            <a:xfrm>
              <a:off x="136" y="91"/>
              <a:ext cx="182" cy="363"/>
            </a:xfrm>
            <a:custGeom>
              <a:avLst/>
              <a:gdLst>
                <a:gd name="T0" fmla="*/ 0 w 182"/>
                <a:gd name="T1" fmla="*/ 363 h 363"/>
                <a:gd name="T2" fmla="*/ 182 w 182"/>
                <a:gd name="T3" fmla="*/ 363 h 363"/>
                <a:gd name="T4" fmla="*/ 182 w 182"/>
                <a:gd name="T5" fmla="*/ 45 h 363"/>
                <a:gd name="T6" fmla="*/ 91 w 182"/>
                <a:gd name="T7" fmla="*/ 0 h 363"/>
                <a:gd name="T8" fmla="*/ 46 w 182"/>
                <a:gd name="T9" fmla="*/ 45 h 363"/>
                <a:gd name="T10" fmla="*/ 0 w 182"/>
                <a:gd name="T11" fmla="*/ 90 h 363"/>
                <a:gd name="T12" fmla="*/ 0 w 182"/>
                <a:gd name="T13" fmla="*/ 363 h 3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363"/>
                <a:gd name="T23" fmla="*/ 182 w 182"/>
                <a:gd name="T24" fmla="*/ 363 h 3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363">
                  <a:moveTo>
                    <a:pt x="0" y="363"/>
                  </a:moveTo>
                  <a:lnTo>
                    <a:pt x="182" y="363"/>
                  </a:lnTo>
                  <a:lnTo>
                    <a:pt x="182" y="45"/>
                  </a:lnTo>
                  <a:lnTo>
                    <a:pt x="91" y="0"/>
                  </a:lnTo>
                  <a:lnTo>
                    <a:pt x="46" y="45"/>
                  </a:lnTo>
                  <a:lnTo>
                    <a:pt x="0" y="90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807898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8224" name="Oval 39"/>
            <p:cNvSpPr>
              <a:spLocks noChangeArrowheads="1"/>
            </p:cNvSpPr>
            <p:nvPr/>
          </p:nvSpPr>
          <p:spPr bwMode="auto">
            <a:xfrm>
              <a:off x="136" y="0"/>
              <a:ext cx="182" cy="182"/>
            </a:xfrm>
            <a:prstGeom prst="ellipse">
              <a:avLst/>
            </a:prstGeom>
            <a:solidFill>
              <a:srgbClr val="80789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pic>
        <p:nvPicPr>
          <p:cNvPr id="8199" name="Picture 4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0"/>
            <a:ext cx="304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687388" y="8890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两边同时各放1把茶壶呢？</a:t>
            </a:r>
            <a:endParaRPr lang="zh-CN" altLang="en-US"/>
          </a:p>
        </p:txBody>
      </p:sp>
      <p:pic>
        <p:nvPicPr>
          <p:cNvPr id="8201" name="Picture 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304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304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AutoShape 44"/>
          <p:cNvSpPr>
            <a:spLocks noChangeArrowheads="1"/>
          </p:cNvSpPr>
          <p:nvPr/>
        </p:nvSpPr>
        <p:spPr bwMode="auto">
          <a:xfrm>
            <a:off x="609600" y="3733800"/>
            <a:ext cx="990600" cy="990600"/>
          </a:xfrm>
          <a:prstGeom prst="cloudCallout">
            <a:avLst>
              <a:gd name="adj1" fmla="val 3333"/>
              <a:gd name="adj2" fmla="val -14431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8204" name="Text Box 45"/>
          <p:cNvSpPr txBox="1">
            <a:spLocks noChangeArrowheads="1"/>
          </p:cNvSpPr>
          <p:nvPr/>
        </p:nvSpPr>
        <p:spPr bwMode="auto">
          <a:xfrm>
            <a:off x="685800" y="38100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</a:rPr>
              <a:t>1把壶重</a:t>
            </a:r>
            <a:r>
              <a:rPr lang="zh-CN" alt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b="1">
                <a:solidFill>
                  <a:srgbClr val="FF0000"/>
                </a:solidFill>
              </a:rPr>
              <a:t>克。</a:t>
            </a:r>
          </a:p>
        </p:txBody>
      </p:sp>
      <p:sp>
        <p:nvSpPr>
          <p:cNvPr id="8205" name="AutoShape 46"/>
          <p:cNvSpPr>
            <a:spLocks noChangeArrowheads="1"/>
          </p:cNvSpPr>
          <p:nvPr/>
        </p:nvSpPr>
        <p:spPr bwMode="auto">
          <a:xfrm flipV="1">
            <a:off x="3059113" y="3284538"/>
            <a:ext cx="1231900" cy="1219200"/>
          </a:xfrm>
          <a:prstGeom prst="cloudCallout">
            <a:avLst>
              <a:gd name="adj1" fmla="val -44644"/>
              <a:gd name="adj2" fmla="val 7005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8206" name="Text Box 47"/>
          <p:cNvSpPr txBox="1">
            <a:spLocks noChangeArrowheads="1"/>
          </p:cNvSpPr>
          <p:nvPr/>
        </p:nvSpPr>
        <p:spPr bwMode="auto">
          <a:xfrm>
            <a:off x="3124200" y="35814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</a:rPr>
              <a:t>1个茶杯重</a:t>
            </a:r>
            <a:r>
              <a:rPr lang="zh-CN" alt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b="1">
                <a:solidFill>
                  <a:srgbClr val="FF0000"/>
                </a:solidFill>
              </a:rPr>
              <a:t>克。</a:t>
            </a:r>
          </a:p>
        </p:txBody>
      </p:sp>
      <p:sp>
        <p:nvSpPr>
          <p:cNvPr id="8207" name="AutoShape 48"/>
          <p:cNvSpPr>
            <a:spLocks noChangeArrowheads="1"/>
          </p:cNvSpPr>
          <p:nvPr/>
        </p:nvSpPr>
        <p:spPr bwMode="auto">
          <a:xfrm>
            <a:off x="990600" y="5105400"/>
            <a:ext cx="2514600" cy="762000"/>
          </a:xfrm>
          <a:prstGeom prst="wedgeRoundRectCallout">
            <a:avLst>
              <a:gd name="adj1" fmla="val 2407"/>
              <a:gd name="adj2" fmla="val -789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8208" name="Text Box 49"/>
          <p:cNvSpPr txBox="1">
            <a:spLocks noChangeArrowheads="1"/>
          </p:cNvSpPr>
          <p:nvPr/>
        </p:nvSpPr>
        <p:spPr bwMode="auto">
          <a:xfrm>
            <a:off x="1778000" y="5214938"/>
            <a:ext cx="195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800" b="1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zh-CN" altLang="en-US" sz="2800" b="1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209" name="AutoShape 50"/>
          <p:cNvSpPr>
            <a:spLocks noChangeArrowheads="1"/>
          </p:cNvSpPr>
          <p:nvPr/>
        </p:nvSpPr>
        <p:spPr bwMode="auto">
          <a:xfrm>
            <a:off x="5943600" y="3810000"/>
            <a:ext cx="2438400" cy="990600"/>
          </a:xfrm>
          <a:prstGeom prst="cloudCallout">
            <a:avLst>
              <a:gd name="adj1" fmla="val -58806"/>
              <a:gd name="adj2" fmla="val -848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8210" name="Text Box 51"/>
          <p:cNvSpPr txBox="1">
            <a:spLocks noChangeArrowheads="1"/>
          </p:cNvSpPr>
          <p:nvPr/>
        </p:nvSpPr>
        <p:spPr bwMode="auto">
          <a:xfrm>
            <a:off x="6096000" y="4017963"/>
            <a:ext cx="2438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339A"/>
                </a:solidFill>
              </a:rPr>
              <a:t>同时放1个茶壶，1把茶壶a克</a:t>
            </a:r>
          </a:p>
        </p:txBody>
      </p:sp>
      <p:sp>
        <p:nvSpPr>
          <p:cNvPr id="19508" name="AutoShape 52"/>
          <p:cNvSpPr>
            <a:spLocks noChangeArrowheads="1"/>
          </p:cNvSpPr>
          <p:nvPr/>
        </p:nvSpPr>
        <p:spPr bwMode="auto">
          <a:xfrm>
            <a:off x="5257800" y="5029200"/>
            <a:ext cx="2743200" cy="914400"/>
          </a:xfrm>
          <a:prstGeom prst="wedgeRoundRectCallout">
            <a:avLst>
              <a:gd name="adj1" fmla="val -36380"/>
              <a:gd name="adj2" fmla="val -705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5507038" y="5186363"/>
            <a:ext cx="2417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a+a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b+a</a:t>
            </a:r>
          </a:p>
        </p:txBody>
      </p:sp>
      <p:pic>
        <p:nvPicPr>
          <p:cNvPr id="8213" name="Picture 5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0"/>
            <a:ext cx="304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11" name="AutoShape 55"/>
          <p:cNvSpPr>
            <a:spLocks noChangeArrowheads="1"/>
          </p:cNvSpPr>
          <p:nvPr/>
        </p:nvSpPr>
        <p:spPr bwMode="auto">
          <a:xfrm>
            <a:off x="5943600" y="3795713"/>
            <a:ext cx="2438400" cy="990600"/>
          </a:xfrm>
          <a:prstGeom prst="cloudCallout">
            <a:avLst>
              <a:gd name="adj1" fmla="val -58806"/>
              <a:gd name="adj2" fmla="val -8480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6096000" y="4003675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339A"/>
                </a:solidFill>
              </a:rPr>
              <a:t>同时放1个茶壶，1把茶壶</a:t>
            </a:r>
            <a:r>
              <a:rPr lang="zh-CN" altLang="en-US" b="1" i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b="1">
                <a:solidFill>
                  <a:srgbClr val="00339A"/>
                </a:solidFill>
              </a:rPr>
              <a:t>克。</a:t>
            </a:r>
          </a:p>
        </p:txBody>
      </p:sp>
      <p:pic>
        <p:nvPicPr>
          <p:cNvPr id="8216" name="Picture 57" descr="sh0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58" descr="sh0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15" name="Picture 59" descr="sh0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16" name="Picture 60" descr="sh0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098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8" grpId="0" bldLvl="0" animBg="1" autoUpdateAnimBg="0"/>
      <p:bldP spid="19497" grpId="0" bldLvl="0" autoUpdateAnimBg="0"/>
      <p:bldP spid="19508" grpId="0" bldLvl="0" animBg="1" autoUpdateAnimBg="0"/>
      <p:bldP spid="19509" grpId="0" bldLvl="0" autoUpdateAnimBg="0"/>
      <p:bldP spid="19511" grpId="0" bldLvl="0" animBg="1" autoUpdateAnimBg="0"/>
      <p:bldP spid="19512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"/>
          <p:cNvGrpSpPr>
            <a:grpSpLocks/>
          </p:cNvGrpSpPr>
          <p:nvPr/>
        </p:nvGrpSpPr>
        <p:grpSpPr bwMode="auto">
          <a:xfrm>
            <a:off x="533400" y="1676400"/>
            <a:ext cx="3657600" cy="2514600"/>
            <a:chOff x="0" y="0"/>
            <a:chExt cx="5777" cy="4574"/>
          </a:xfrm>
        </p:grpSpPr>
        <p:sp>
          <p:nvSpPr>
            <p:cNvPr id="9262" name="Rectangle 4"/>
            <p:cNvSpPr>
              <a:spLocks noChangeArrowheads="1"/>
            </p:cNvSpPr>
            <p:nvPr/>
          </p:nvSpPr>
          <p:spPr bwMode="auto">
            <a:xfrm>
              <a:off x="1898" y="0"/>
              <a:ext cx="1426" cy="95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zh-CN" altLang="en-US" sz="2800" b="1">
                  <a:ea typeface="楷体_GB2312" pitchFamily="49" charset="-122"/>
                </a:rPr>
                <a:t>平衡</a:t>
              </a:r>
            </a:p>
          </p:txBody>
        </p:sp>
        <p:pic>
          <p:nvPicPr>
            <p:cNvPr id="9263" name="Picture 5" descr="4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14"/>
              <a:ext cx="5777" cy="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64" name="Group 6"/>
            <p:cNvGrpSpPr>
              <a:grpSpLocks/>
            </p:cNvGrpSpPr>
            <p:nvPr/>
          </p:nvGrpSpPr>
          <p:grpSpPr bwMode="auto">
            <a:xfrm>
              <a:off x="418" y="594"/>
              <a:ext cx="4506" cy="1313"/>
              <a:chOff x="0" y="0"/>
              <a:chExt cx="1724" cy="317"/>
            </a:xfrm>
          </p:grpSpPr>
          <p:sp>
            <p:nvSpPr>
              <p:cNvPr id="9271" name="Rectangle 7"/>
              <p:cNvSpPr>
                <a:spLocks noChangeArrowheads="1"/>
              </p:cNvSpPr>
              <p:nvPr/>
            </p:nvSpPr>
            <p:spPr bwMode="auto">
              <a:xfrm>
                <a:off x="227" y="136"/>
                <a:ext cx="60" cy="181"/>
              </a:xfrm>
              <a:prstGeom prst="rect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9272" name="Rectangle 8"/>
              <p:cNvSpPr>
                <a:spLocks noChangeArrowheads="1"/>
              </p:cNvSpPr>
              <p:nvPr/>
            </p:nvSpPr>
            <p:spPr bwMode="auto">
              <a:xfrm>
                <a:off x="1437" y="136"/>
                <a:ext cx="60" cy="181"/>
              </a:xfrm>
              <a:prstGeom prst="rect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9273" name="Rectangle 9"/>
              <p:cNvSpPr>
                <a:spLocks noChangeArrowheads="1"/>
              </p:cNvSpPr>
              <p:nvPr/>
            </p:nvSpPr>
            <p:spPr bwMode="auto">
              <a:xfrm>
                <a:off x="182" y="181"/>
                <a:ext cx="1406" cy="46"/>
              </a:xfrm>
              <a:prstGeom prst="rect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9274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544" cy="181"/>
                <a:chOff x="0" y="0"/>
                <a:chExt cx="499" cy="181"/>
              </a:xfrm>
            </p:grpSpPr>
            <p:sp>
              <p:nvSpPr>
                <p:cNvPr id="9278" name="Oval 11"/>
                <p:cNvSpPr>
                  <a:spLocks noChangeArrowheads="1"/>
                </p:cNvSpPr>
                <p:nvPr/>
              </p:nvSpPr>
              <p:spPr bwMode="auto">
                <a:xfrm>
                  <a:off x="1" y="45"/>
                  <a:ext cx="498" cy="136"/>
                </a:xfrm>
                <a:prstGeom prst="ellipse">
                  <a:avLst/>
                </a:prstGeom>
                <a:solidFill>
                  <a:srgbClr val="80789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3600" b="1">
                    <a:ea typeface="楷体_GB2312" pitchFamily="49" charset="-122"/>
                  </a:endParaRPr>
                </a:p>
              </p:txBody>
            </p:sp>
            <p:sp>
              <p:nvSpPr>
                <p:cNvPr id="9279" name="Oval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98" cy="136"/>
                </a:xfrm>
                <a:prstGeom prst="ellipse">
                  <a:avLst/>
                </a:prstGeom>
                <a:solidFill>
                  <a:srgbClr val="B5B1C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3600" b="1">
                    <a:ea typeface="楷体_GB2312" pitchFamily="49" charset="-122"/>
                  </a:endParaRPr>
                </a:p>
              </p:txBody>
            </p:sp>
          </p:grpSp>
          <p:grpSp>
            <p:nvGrpSpPr>
              <p:cNvPr id="9275" name="Group 13"/>
              <p:cNvGrpSpPr>
                <a:grpSpLocks/>
              </p:cNvGrpSpPr>
              <p:nvPr/>
            </p:nvGrpSpPr>
            <p:grpSpPr bwMode="auto">
              <a:xfrm>
                <a:off x="1180" y="0"/>
                <a:ext cx="544" cy="181"/>
                <a:chOff x="0" y="0"/>
                <a:chExt cx="499" cy="181"/>
              </a:xfrm>
            </p:grpSpPr>
            <p:sp>
              <p:nvSpPr>
                <p:cNvPr id="9276" name="Oval 14"/>
                <p:cNvSpPr>
                  <a:spLocks noChangeArrowheads="1"/>
                </p:cNvSpPr>
                <p:nvPr/>
              </p:nvSpPr>
              <p:spPr bwMode="auto">
                <a:xfrm>
                  <a:off x="1" y="45"/>
                  <a:ext cx="498" cy="136"/>
                </a:xfrm>
                <a:prstGeom prst="ellipse">
                  <a:avLst/>
                </a:prstGeom>
                <a:solidFill>
                  <a:srgbClr val="80789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3600" b="1">
                    <a:ea typeface="楷体_GB2312" pitchFamily="49" charset="-122"/>
                  </a:endParaRPr>
                </a:p>
              </p:txBody>
            </p:sp>
            <p:sp>
              <p:nvSpPr>
                <p:cNvPr id="9277" name="Oval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98" cy="136"/>
                </a:xfrm>
                <a:prstGeom prst="ellipse">
                  <a:avLst/>
                </a:prstGeom>
                <a:solidFill>
                  <a:srgbClr val="B5B1C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3600" b="1">
                    <a:ea typeface="楷体_GB2312" pitchFamily="49" charset="-122"/>
                  </a:endParaRPr>
                </a:p>
              </p:txBody>
            </p:sp>
          </p:grpSp>
        </p:grpSp>
        <p:grpSp>
          <p:nvGrpSpPr>
            <p:cNvPr id="9265" name="Group 16"/>
            <p:cNvGrpSpPr>
              <a:grpSpLocks/>
            </p:cNvGrpSpPr>
            <p:nvPr/>
          </p:nvGrpSpPr>
          <p:grpSpPr bwMode="auto">
            <a:xfrm>
              <a:off x="2095" y="1007"/>
              <a:ext cx="1187" cy="2440"/>
              <a:chOff x="0" y="0"/>
              <a:chExt cx="454" cy="590"/>
            </a:xfrm>
          </p:grpSpPr>
          <p:sp>
            <p:nvSpPr>
              <p:cNvPr id="9266" name="未知"/>
              <p:cNvSpPr>
                <a:spLocks/>
              </p:cNvSpPr>
              <p:nvPr/>
            </p:nvSpPr>
            <p:spPr bwMode="auto">
              <a:xfrm>
                <a:off x="0" y="454"/>
                <a:ext cx="454" cy="136"/>
              </a:xfrm>
              <a:custGeom>
                <a:avLst/>
                <a:gdLst>
                  <a:gd name="T0" fmla="*/ 136 w 454"/>
                  <a:gd name="T1" fmla="*/ 0 h 136"/>
                  <a:gd name="T2" fmla="*/ 318 w 454"/>
                  <a:gd name="T3" fmla="*/ 0 h 136"/>
                  <a:gd name="T4" fmla="*/ 454 w 454"/>
                  <a:gd name="T5" fmla="*/ 90 h 136"/>
                  <a:gd name="T6" fmla="*/ 408 w 454"/>
                  <a:gd name="T7" fmla="*/ 136 h 136"/>
                  <a:gd name="T8" fmla="*/ 46 w 454"/>
                  <a:gd name="T9" fmla="*/ 136 h 136"/>
                  <a:gd name="T10" fmla="*/ 0 w 454"/>
                  <a:gd name="T11" fmla="*/ 90 h 136"/>
                  <a:gd name="T12" fmla="*/ 136 w 454"/>
                  <a:gd name="T13" fmla="*/ 0 h 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4"/>
                  <a:gd name="T22" fmla="*/ 0 h 136"/>
                  <a:gd name="T23" fmla="*/ 454 w 454"/>
                  <a:gd name="T24" fmla="*/ 136 h 1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4" h="136">
                    <a:moveTo>
                      <a:pt x="136" y="0"/>
                    </a:moveTo>
                    <a:lnTo>
                      <a:pt x="318" y="0"/>
                    </a:lnTo>
                    <a:lnTo>
                      <a:pt x="454" y="90"/>
                    </a:lnTo>
                    <a:lnTo>
                      <a:pt x="408" y="136"/>
                    </a:lnTo>
                    <a:lnTo>
                      <a:pt x="46" y="136"/>
                    </a:lnTo>
                    <a:lnTo>
                      <a:pt x="0" y="9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807898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9267" name="未知"/>
              <p:cNvSpPr>
                <a:spLocks/>
              </p:cNvSpPr>
              <p:nvPr/>
            </p:nvSpPr>
            <p:spPr bwMode="auto">
              <a:xfrm>
                <a:off x="0" y="272"/>
                <a:ext cx="136" cy="272"/>
              </a:xfrm>
              <a:custGeom>
                <a:avLst/>
                <a:gdLst>
                  <a:gd name="T0" fmla="*/ 0 w 136"/>
                  <a:gd name="T1" fmla="*/ 272 h 272"/>
                  <a:gd name="T2" fmla="*/ 46 w 136"/>
                  <a:gd name="T3" fmla="*/ 46 h 272"/>
                  <a:gd name="T4" fmla="*/ 136 w 136"/>
                  <a:gd name="T5" fmla="*/ 0 h 272"/>
                  <a:gd name="T6" fmla="*/ 136 w 136"/>
                  <a:gd name="T7" fmla="*/ 182 h 272"/>
                  <a:gd name="T8" fmla="*/ 0 w 136"/>
                  <a:gd name="T9" fmla="*/ 272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72"/>
                  <a:gd name="T17" fmla="*/ 136 w 136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72">
                    <a:moveTo>
                      <a:pt x="0" y="272"/>
                    </a:moveTo>
                    <a:lnTo>
                      <a:pt x="46" y="46"/>
                    </a:lnTo>
                    <a:lnTo>
                      <a:pt x="136" y="0"/>
                    </a:lnTo>
                    <a:lnTo>
                      <a:pt x="136" y="18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807898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9268" name="未知"/>
              <p:cNvSpPr>
                <a:spLocks/>
              </p:cNvSpPr>
              <p:nvPr/>
            </p:nvSpPr>
            <p:spPr bwMode="auto">
              <a:xfrm>
                <a:off x="318" y="272"/>
                <a:ext cx="136" cy="272"/>
              </a:xfrm>
              <a:custGeom>
                <a:avLst/>
                <a:gdLst>
                  <a:gd name="T0" fmla="*/ 0 w 136"/>
                  <a:gd name="T1" fmla="*/ 182 h 272"/>
                  <a:gd name="T2" fmla="*/ 136 w 136"/>
                  <a:gd name="T3" fmla="*/ 272 h 272"/>
                  <a:gd name="T4" fmla="*/ 90 w 136"/>
                  <a:gd name="T5" fmla="*/ 46 h 272"/>
                  <a:gd name="T6" fmla="*/ 0 w 136"/>
                  <a:gd name="T7" fmla="*/ 0 h 272"/>
                  <a:gd name="T8" fmla="*/ 0 w 136"/>
                  <a:gd name="T9" fmla="*/ 182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72"/>
                  <a:gd name="T17" fmla="*/ 136 w 136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72">
                    <a:moveTo>
                      <a:pt x="0" y="182"/>
                    </a:moveTo>
                    <a:lnTo>
                      <a:pt x="136" y="272"/>
                    </a:lnTo>
                    <a:lnTo>
                      <a:pt x="90" y="46"/>
                    </a:lnTo>
                    <a:lnTo>
                      <a:pt x="0" y="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807898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9269" name="未知"/>
              <p:cNvSpPr>
                <a:spLocks/>
              </p:cNvSpPr>
              <p:nvPr/>
            </p:nvSpPr>
            <p:spPr bwMode="auto">
              <a:xfrm>
                <a:off x="136" y="91"/>
                <a:ext cx="182" cy="363"/>
              </a:xfrm>
              <a:custGeom>
                <a:avLst/>
                <a:gdLst>
                  <a:gd name="T0" fmla="*/ 0 w 182"/>
                  <a:gd name="T1" fmla="*/ 363 h 363"/>
                  <a:gd name="T2" fmla="*/ 182 w 182"/>
                  <a:gd name="T3" fmla="*/ 363 h 363"/>
                  <a:gd name="T4" fmla="*/ 182 w 182"/>
                  <a:gd name="T5" fmla="*/ 45 h 363"/>
                  <a:gd name="T6" fmla="*/ 91 w 182"/>
                  <a:gd name="T7" fmla="*/ 0 h 363"/>
                  <a:gd name="T8" fmla="*/ 46 w 182"/>
                  <a:gd name="T9" fmla="*/ 45 h 363"/>
                  <a:gd name="T10" fmla="*/ 0 w 182"/>
                  <a:gd name="T11" fmla="*/ 90 h 363"/>
                  <a:gd name="T12" fmla="*/ 0 w 182"/>
                  <a:gd name="T13" fmla="*/ 363 h 3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363"/>
                  <a:gd name="T23" fmla="*/ 182 w 182"/>
                  <a:gd name="T24" fmla="*/ 363 h 3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363">
                    <a:moveTo>
                      <a:pt x="0" y="363"/>
                    </a:moveTo>
                    <a:lnTo>
                      <a:pt x="182" y="363"/>
                    </a:lnTo>
                    <a:lnTo>
                      <a:pt x="182" y="45"/>
                    </a:lnTo>
                    <a:lnTo>
                      <a:pt x="91" y="0"/>
                    </a:lnTo>
                    <a:lnTo>
                      <a:pt x="46" y="45"/>
                    </a:lnTo>
                    <a:lnTo>
                      <a:pt x="0" y="90"/>
                    </a:lnTo>
                    <a:lnTo>
                      <a:pt x="0" y="363"/>
                    </a:lnTo>
                    <a:close/>
                  </a:path>
                </a:pathLst>
              </a:custGeom>
              <a:solidFill>
                <a:srgbClr val="807898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9270" name="Oval 21"/>
              <p:cNvSpPr>
                <a:spLocks noChangeArrowheads="1"/>
              </p:cNvSpPr>
              <p:nvPr/>
            </p:nvSpPr>
            <p:spPr bwMode="auto">
              <a:xfrm>
                <a:off x="136" y="0"/>
                <a:ext cx="182" cy="182"/>
              </a:xfrm>
              <a:prstGeom prst="ellipse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5711825" y="1600200"/>
            <a:ext cx="903288" cy="5254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zh-CN" altLang="en-US" sz="2800" b="1">
                <a:ea typeface="楷体_GB2312" pitchFamily="49" charset="-122"/>
              </a:rPr>
              <a:t>平衡</a:t>
            </a:r>
          </a:p>
        </p:txBody>
      </p:sp>
      <p:pic>
        <p:nvPicPr>
          <p:cNvPr id="9220" name="Picture 23" descr="4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2339975"/>
            <a:ext cx="365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Group 24"/>
          <p:cNvGrpSpPr>
            <a:grpSpLocks/>
          </p:cNvGrpSpPr>
          <p:nvPr/>
        </p:nvGrpSpPr>
        <p:grpSpPr bwMode="auto">
          <a:xfrm>
            <a:off x="4800600" y="1981200"/>
            <a:ext cx="2854325" cy="722313"/>
            <a:chOff x="0" y="0"/>
            <a:chExt cx="1724" cy="317"/>
          </a:xfrm>
        </p:grpSpPr>
        <p:sp>
          <p:nvSpPr>
            <p:cNvPr id="9253" name="Rectangle 25"/>
            <p:cNvSpPr>
              <a:spLocks noChangeArrowheads="1"/>
            </p:cNvSpPr>
            <p:nvPr/>
          </p:nvSpPr>
          <p:spPr bwMode="auto">
            <a:xfrm>
              <a:off x="227" y="136"/>
              <a:ext cx="60" cy="181"/>
            </a:xfrm>
            <a:prstGeom prst="rect">
              <a:avLst/>
            </a:prstGeom>
            <a:solidFill>
              <a:srgbClr val="807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4" name="Rectangle 26"/>
            <p:cNvSpPr>
              <a:spLocks noChangeArrowheads="1"/>
            </p:cNvSpPr>
            <p:nvPr/>
          </p:nvSpPr>
          <p:spPr bwMode="auto">
            <a:xfrm>
              <a:off x="1437" y="136"/>
              <a:ext cx="60" cy="181"/>
            </a:xfrm>
            <a:prstGeom prst="rect">
              <a:avLst/>
            </a:prstGeom>
            <a:solidFill>
              <a:srgbClr val="807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255" name="Rectangle 27"/>
            <p:cNvSpPr>
              <a:spLocks noChangeArrowheads="1"/>
            </p:cNvSpPr>
            <p:nvPr/>
          </p:nvSpPr>
          <p:spPr bwMode="auto">
            <a:xfrm>
              <a:off x="182" y="181"/>
              <a:ext cx="1406" cy="46"/>
            </a:xfrm>
            <a:prstGeom prst="rect">
              <a:avLst/>
            </a:prstGeom>
            <a:solidFill>
              <a:srgbClr val="807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9256" name="Group 28"/>
            <p:cNvGrpSpPr>
              <a:grpSpLocks/>
            </p:cNvGrpSpPr>
            <p:nvPr/>
          </p:nvGrpSpPr>
          <p:grpSpPr bwMode="auto">
            <a:xfrm>
              <a:off x="0" y="0"/>
              <a:ext cx="544" cy="181"/>
              <a:chOff x="0" y="0"/>
              <a:chExt cx="499" cy="181"/>
            </a:xfrm>
          </p:grpSpPr>
          <p:sp>
            <p:nvSpPr>
              <p:cNvPr id="9260" name="Oval 29"/>
              <p:cNvSpPr>
                <a:spLocks noChangeArrowheads="1"/>
              </p:cNvSpPr>
              <p:nvPr/>
            </p:nvSpPr>
            <p:spPr bwMode="auto">
              <a:xfrm>
                <a:off x="1" y="45"/>
                <a:ext cx="498" cy="136"/>
              </a:xfrm>
              <a:prstGeom prst="ellipse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600" b="1">
                  <a:ea typeface="楷体_GB2312" pitchFamily="49" charset="-122"/>
                </a:endParaRPr>
              </a:p>
            </p:txBody>
          </p:sp>
          <p:sp>
            <p:nvSpPr>
              <p:cNvPr id="9261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98" cy="136"/>
              </a:xfrm>
              <a:prstGeom prst="ellipse">
                <a:avLst/>
              </a:prstGeom>
              <a:solidFill>
                <a:srgbClr val="B5B1C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600" b="1">
                  <a:ea typeface="楷体_GB2312" pitchFamily="49" charset="-122"/>
                </a:endParaRPr>
              </a:p>
            </p:txBody>
          </p:sp>
        </p:grpSp>
        <p:grpSp>
          <p:nvGrpSpPr>
            <p:cNvPr id="9257" name="Group 31"/>
            <p:cNvGrpSpPr>
              <a:grpSpLocks/>
            </p:cNvGrpSpPr>
            <p:nvPr/>
          </p:nvGrpSpPr>
          <p:grpSpPr bwMode="auto">
            <a:xfrm>
              <a:off x="1180" y="0"/>
              <a:ext cx="544" cy="181"/>
              <a:chOff x="0" y="0"/>
              <a:chExt cx="499" cy="181"/>
            </a:xfrm>
          </p:grpSpPr>
          <p:sp>
            <p:nvSpPr>
              <p:cNvPr id="9258" name="Oval 32"/>
              <p:cNvSpPr>
                <a:spLocks noChangeArrowheads="1"/>
              </p:cNvSpPr>
              <p:nvPr/>
            </p:nvSpPr>
            <p:spPr bwMode="auto">
              <a:xfrm>
                <a:off x="1" y="45"/>
                <a:ext cx="498" cy="136"/>
              </a:xfrm>
              <a:prstGeom prst="ellipse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600" b="1">
                  <a:ea typeface="楷体_GB2312" pitchFamily="49" charset="-122"/>
                </a:endParaRPr>
              </a:p>
            </p:txBody>
          </p:sp>
          <p:sp>
            <p:nvSpPr>
              <p:cNvPr id="9259" name="Oval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98" cy="136"/>
              </a:xfrm>
              <a:prstGeom prst="ellipse">
                <a:avLst/>
              </a:prstGeom>
              <a:solidFill>
                <a:srgbClr val="B5B1C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600" b="1">
                  <a:ea typeface="楷体_GB2312" pitchFamily="49" charset="-122"/>
                </a:endParaRPr>
              </a:p>
            </p:txBody>
          </p:sp>
        </p:grpSp>
      </p:grpSp>
      <p:grpSp>
        <p:nvGrpSpPr>
          <p:cNvPr id="9222" name="Group 34"/>
          <p:cNvGrpSpPr>
            <a:grpSpLocks/>
          </p:cNvGrpSpPr>
          <p:nvPr/>
        </p:nvGrpSpPr>
        <p:grpSpPr bwMode="auto">
          <a:xfrm>
            <a:off x="5832475" y="2171700"/>
            <a:ext cx="752475" cy="1339850"/>
            <a:chOff x="0" y="0"/>
            <a:chExt cx="454" cy="590"/>
          </a:xfrm>
        </p:grpSpPr>
        <p:sp>
          <p:nvSpPr>
            <p:cNvPr id="9248" name="未知"/>
            <p:cNvSpPr>
              <a:spLocks/>
            </p:cNvSpPr>
            <p:nvPr/>
          </p:nvSpPr>
          <p:spPr bwMode="auto">
            <a:xfrm>
              <a:off x="0" y="454"/>
              <a:ext cx="454" cy="136"/>
            </a:xfrm>
            <a:custGeom>
              <a:avLst/>
              <a:gdLst>
                <a:gd name="T0" fmla="*/ 136 w 454"/>
                <a:gd name="T1" fmla="*/ 0 h 136"/>
                <a:gd name="T2" fmla="*/ 318 w 454"/>
                <a:gd name="T3" fmla="*/ 0 h 136"/>
                <a:gd name="T4" fmla="*/ 454 w 454"/>
                <a:gd name="T5" fmla="*/ 90 h 136"/>
                <a:gd name="T6" fmla="*/ 408 w 454"/>
                <a:gd name="T7" fmla="*/ 136 h 136"/>
                <a:gd name="T8" fmla="*/ 46 w 454"/>
                <a:gd name="T9" fmla="*/ 136 h 136"/>
                <a:gd name="T10" fmla="*/ 0 w 454"/>
                <a:gd name="T11" fmla="*/ 90 h 136"/>
                <a:gd name="T12" fmla="*/ 136 w 454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4"/>
                <a:gd name="T22" fmla="*/ 0 h 136"/>
                <a:gd name="T23" fmla="*/ 454 w 454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4" h="136">
                  <a:moveTo>
                    <a:pt x="136" y="0"/>
                  </a:moveTo>
                  <a:lnTo>
                    <a:pt x="318" y="0"/>
                  </a:lnTo>
                  <a:lnTo>
                    <a:pt x="454" y="90"/>
                  </a:lnTo>
                  <a:lnTo>
                    <a:pt x="408" y="136"/>
                  </a:lnTo>
                  <a:lnTo>
                    <a:pt x="46" y="136"/>
                  </a:lnTo>
                  <a:lnTo>
                    <a:pt x="0" y="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807898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9249" name="未知"/>
            <p:cNvSpPr>
              <a:spLocks/>
            </p:cNvSpPr>
            <p:nvPr/>
          </p:nvSpPr>
          <p:spPr bwMode="auto">
            <a:xfrm>
              <a:off x="0" y="272"/>
              <a:ext cx="136" cy="272"/>
            </a:xfrm>
            <a:custGeom>
              <a:avLst/>
              <a:gdLst>
                <a:gd name="T0" fmla="*/ 0 w 136"/>
                <a:gd name="T1" fmla="*/ 272 h 272"/>
                <a:gd name="T2" fmla="*/ 46 w 136"/>
                <a:gd name="T3" fmla="*/ 46 h 272"/>
                <a:gd name="T4" fmla="*/ 136 w 136"/>
                <a:gd name="T5" fmla="*/ 0 h 272"/>
                <a:gd name="T6" fmla="*/ 136 w 136"/>
                <a:gd name="T7" fmla="*/ 182 h 272"/>
                <a:gd name="T8" fmla="*/ 0 w 136"/>
                <a:gd name="T9" fmla="*/ 272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72"/>
                <a:gd name="T17" fmla="*/ 136 w 136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72">
                  <a:moveTo>
                    <a:pt x="0" y="272"/>
                  </a:moveTo>
                  <a:lnTo>
                    <a:pt x="46" y="46"/>
                  </a:lnTo>
                  <a:lnTo>
                    <a:pt x="136" y="0"/>
                  </a:lnTo>
                  <a:lnTo>
                    <a:pt x="136" y="18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07898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9250" name="未知"/>
            <p:cNvSpPr>
              <a:spLocks/>
            </p:cNvSpPr>
            <p:nvPr/>
          </p:nvSpPr>
          <p:spPr bwMode="auto">
            <a:xfrm>
              <a:off x="318" y="272"/>
              <a:ext cx="136" cy="272"/>
            </a:xfrm>
            <a:custGeom>
              <a:avLst/>
              <a:gdLst>
                <a:gd name="T0" fmla="*/ 0 w 136"/>
                <a:gd name="T1" fmla="*/ 182 h 272"/>
                <a:gd name="T2" fmla="*/ 136 w 136"/>
                <a:gd name="T3" fmla="*/ 272 h 272"/>
                <a:gd name="T4" fmla="*/ 90 w 136"/>
                <a:gd name="T5" fmla="*/ 46 h 272"/>
                <a:gd name="T6" fmla="*/ 0 w 136"/>
                <a:gd name="T7" fmla="*/ 0 h 272"/>
                <a:gd name="T8" fmla="*/ 0 w 136"/>
                <a:gd name="T9" fmla="*/ 182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72"/>
                <a:gd name="T17" fmla="*/ 136 w 136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72">
                  <a:moveTo>
                    <a:pt x="0" y="182"/>
                  </a:moveTo>
                  <a:lnTo>
                    <a:pt x="136" y="272"/>
                  </a:lnTo>
                  <a:lnTo>
                    <a:pt x="90" y="46"/>
                  </a:lnTo>
                  <a:lnTo>
                    <a:pt x="0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807898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9251" name="未知"/>
            <p:cNvSpPr>
              <a:spLocks/>
            </p:cNvSpPr>
            <p:nvPr/>
          </p:nvSpPr>
          <p:spPr bwMode="auto">
            <a:xfrm>
              <a:off x="136" y="91"/>
              <a:ext cx="182" cy="363"/>
            </a:xfrm>
            <a:custGeom>
              <a:avLst/>
              <a:gdLst>
                <a:gd name="T0" fmla="*/ 0 w 182"/>
                <a:gd name="T1" fmla="*/ 363 h 363"/>
                <a:gd name="T2" fmla="*/ 182 w 182"/>
                <a:gd name="T3" fmla="*/ 363 h 363"/>
                <a:gd name="T4" fmla="*/ 182 w 182"/>
                <a:gd name="T5" fmla="*/ 45 h 363"/>
                <a:gd name="T6" fmla="*/ 91 w 182"/>
                <a:gd name="T7" fmla="*/ 0 h 363"/>
                <a:gd name="T8" fmla="*/ 46 w 182"/>
                <a:gd name="T9" fmla="*/ 45 h 363"/>
                <a:gd name="T10" fmla="*/ 0 w 182"/>
                <a:gd name="T11" fmla="*/ 90 h 363"/>
                <a:gd name="T12" fmla="*/ 0 w 182"/>
                <a:gd name="T13" fmla="*/ 363 h 3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363"/>
                <a:gd name="T23" fmla="*/ 182 w 182"/>
                <a:gd name="T24" fmla="*/ 363 h 3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363">
                  <a:moveTo>
                    <a:pt x="0" y="363"/>
                  </a:moveTo>
                  <a:lnTo>
                    <a:pt x="182" y="363"/>
                  </a:lnTo>
                  <a:lnTo>
                    <a:pt x="182" y="45"/>
                  </a:lnTo>
                  <a:lnTo>
                    <a:pt x="91" y="0"/>
                  </a:lnTo>
                  <a:lnTo>
                    <a:pt x="46" y="45"/>
                  </a:lnTo>
                  <a:lnTo>
                    <a:pt x="0" y="90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807898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9252" name="Oval 39"/>
            <p:cNvSpPr>
              <a:spLocks noChangeArrowheads="1"/>
            </p:cNvSpPr>
            <p:nvPr/>
          </p:nvSpPr>
          <p:spPr bwMode="auto">
            <a:xfrm>
              <a:off x="136" y="0"/>
              <a:ext cx="182" cy="182"/>
            </a:xfrm>
            <a:prstGeom prst="ellipse">
              <a:avLst/>
            </a:prstGeom>
            <a:solidFill>
              <a:srgbClr val="80789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687388" y="687388"/>
            <a:ext cx="784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两边都拿掉1个花瓶，天平还平衡吗？</a:t>
            </a:r>
          </a:p>
        </p:txBody>
      </p:sp>
      <p:sp>
        <p:nvSpPr>
          <p:cNvPr id="20521" name="AutoShape 41"/>
          <p:cNvSpPr>
            <a:spLocks noChangeArrowheads="1"/>
          </p:cNvSpPr>
          <p:nvPr/>
        </p:nvSpPr>
        <p:spPr bwMode="auto">
          <a:xfrm>
            <a:off x="609600" y="3805238"/>
            <a:ext cx="1524000" cy="533400"/>
          </a:xfrm>
          <a:prstGeom prst="cloudCallout">
            <a:avLst>
              <a:gd name="adj1" fmla="val 3333"/>
              <a:gd name="adj2" fmla="val -14431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762000" y="3881438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</a:rPr>
              <a:t>花盆重</a:t>
            </a:r>
            <a:r>
              <a:rPr lang="zh-CN" alt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b="1">
                <a:solidFill>
                  <a:srgbClr val="FF0000"/>
                </a:solidFill>
              </a:rPr>
              <a:t>克。</a:t>
            </a:r>
          </a:p>
        </p:txBody>
      </p:sp>
      <p:sp>
        <p:nvSpPr>
          <p:cNvPr id="20523" name="AutoShape 43"/>
          <p:cNvSpPr>
            <a:spLocks noChangeArrowheads="1"/>
          </p:cNvSpPr>
          <p:nvPr/>
        </p:nvSpPr>
        <p:spPr bwMode="auto">
          <a:xfrm flipV="1">
            <a:off x="2822575" y="3651250"/>
            <a:ext cx="1447800" cy="6858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2822575" y="3803650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</a:rPr>
              <a:t>花瓶重</a:t>
            </a:r>
            <a:r>
              <a:rPr lang="zh-CN" alt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b="1">
                <a:solidFill>
                  <a:srgbClr val="FF0000"/>
                </a:solidFill>
              </a:rPr>
              <a:t>克。</a:t>
            </a:r>
          </a:p>
        </p:txBody>
      </p:sp>
      <p:sp>
        <p:nvSpPr>
          <p:cNvPr id="20525" name="AutoShape 45"/>
          <p:cNvSpPr>
            <a:spLocks noChangeArrowheads="1"/>
          </p:cNvSpPr>
          <p:nvPr/>
        </p:nvSpPr>
        <p:spPr bwMode="auto">
          <a:xfrm>
            <a:off x="990600" y="4572000"/>
            <a:ext cx="2514600" cy="458788"/>
          </a:xfrm>
          <a:prstGeom prst="wedgeRoundRectCallout">
            <a:avLst>
              <a:gd name="adj1" fmla="val 2407"/>
              <a:gd name="adj2" fmla="val -789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1371600" y="4573588"/>
            <a:ext cx="195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i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zh-CN" altLang="en-US" sz="2800" b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zh-CN" altLang="en-US" sz="2800" b="1" i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527" name="AutoShape 47"/>
          <p:cNvSpPr>
            <a:spLocks noChangeArrowheads="1"/>
          </p:cNvSpPr>
          <p:nvPr/>
        </p:nvSpPr>
        <p:spPr bwMode="auto">
          <a:xfrm>
            <a:off x="5943600" y="3200400"/>
            <a:ext cx="2514600" cy="990600"/>
          </a:xfrm>
          <a:prstGeom prst="cloudCallout">
            <a:avLst>
              <a:gd name="adj1" fmla="val -58269"/>
              <a:gd name="adj2" fmla="val -8477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6096000" y="3408363"/>
            <a:ext cx="2057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339A"/>
                </a:solidFill>
              </a:rPr>
              <a:t>两边都拿掉一个花瓶，都去掉一个</a:t>
            </a:r>
            <a:r>
              <a:rPr lang="zh-CN" altLang="en-US" b="1" i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b="1">
                <a:solidFill>
                  <a:srgbClr val="00339A"/>
                </a:solidFill>
              </a:rPr>
              <a:t>。</a:t>
            </a:r>
          </a:p>
        </p:txBody>
      </p:sp>
      <p:sp>
        <p:nvSpPr>
          <p:cNvPr id="20529" name="AutoShape 49"/>
          <p:cNvSpPr>
            <a:spLocks noChangeArrowheads="1"/>
          </p:cNvSpPr>
          <p:nvPr/>
        </p:nvSpPr>
        <p:spPr bwMode="auto">
          <a:xfrm>
            <a:off x="5257800" y="4419600"/>
            <a:ext cx="2743200" cy="611188"/>
          </a:xfrm>
          <a:prstGeom prst="wedgeRoundRectCallout">
            <a:avLst>
              <a:gd name="adj1" fmla="val -36380"/>
              <a:gd name="adj2" fmla="val -705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5508625" y="4425950"/>
            <a:ext cx="2492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a+b-b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b-b</a:t>
            </a:r>
          </a:p>
        </p:txBody>
      </p:sp>
      <p:pic>
        <p:nvPicPr>
          <p:cNvPr id="9234" name="Picture 5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381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5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5365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5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600200"/>
            <a:ext cx="381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5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1600200"/>
            <a:ext cx="5349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5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1585913"/>
            <a:ext cx="381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5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585913"/>
            <a:ext cx="381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7" name="Picture 5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1600200"/>
            <a:ext cx="381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5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1557338"/>
            <a:ext cx="381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5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1585913"/>
            <a:ext cx="381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6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1585913"/>
            <a:ext cx="381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6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1585913"/>
            <a:ext cx="381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2" name="Picture 6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81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3" name="AutoShape 63"/>
          <p:cNvSpPr>
            <a:spLocks noChangeArrowheads="1"/>
          </p:cNvSpPr>
          <p:nvPr/>
        </p:nvSpPr>
        <p:spPr bwMode="auto">
          <a:xfrm>
            <a:off x="1066800" y="5032375"/>
            <a:ext cx="6172200" cy="10668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544" name="Text Box 64"/>
          <p:cNvSpPr txBox="1">
            <a:spLocks noChangeArrowheads="1"/>
          </p:cNvSpPr>
          <p:nvPr/>
        </p:nvSpPr>
        <p:spPr bwMode="auto">
          <a:xfrm>
            <a:off x="1314450" y="5186363"/>
            <a:ext cx="5695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平衡的天平两边同时加上（减去）同样的物品，天平还保持平衡。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0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2" grpId="0" bldLvl="0" animBg="1" autoUpdateAnimBg="0"/>
      <p:bldP spid="20520" grpId="0" bldLvl="0" autoUpdateAnimBg="0"/>
      <p:bldP spid="20521" grpId="0" bldLvl="0" animBg="1" autoUpdateAnimBg="0"/>
      <p:bldP spid="20522" grpId="0" bldLvl="0" autoUpdateAnimBg="0"/>
      <p:bldP spid="20523" grpId="0" bldLvl="0" animBg="1" autoUpdateAnimBg="0"/>
      <p:bldP spid="20524" grpId="0" bldLvl="0" autoUpdateAnimBg="0"/>
      <p:bldP spid="20525" grpId="0" bldLvl="0" animBg="1" autoUpdateAnimBg="0"/>
      <p:bldP spid="20526" grpId="0" bldLvl="0" autoUpdateAnimBg="0"/>
      <p:bldP spid="20527" grpId="0" bldLvl="0" animBg="1" autoUpdateAnimBg="0"/>
      <p:bldP spid="20528" grpId="0" bldLvl="0" autoUpdateAnimBg="0"/>
      <p:bldP spid="20529" grpId="0" bldLvl="0" animBg="1" autoUpdateAnimBg="0"/>
      <p:bldP spid="20530" grpId="0" bldLvl="0" autoUpdateAnimBg="0"/>
      <p:bldP spid="20543" grpId="0" animBg="1"/>
      <p:bldP spid="20544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1208088" y="1066800"/>
            <a:ext cx="6172200" cy="10668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bevel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455738" y="1220788"/>
            <a:ext cx="56959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平衡的天平两边同时加上（减去）同样的物品，天平还保持平衡。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3429000" y="2257425"/>
            <a:ext cx="1676400" cy="1243013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547813" y="3789363"/>
            <a:ext cx="59039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等式的左右两边同时加上或减去相同的数，左右两边仍然相等。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948113" y="2349500"/>
            <a:ext cx="768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bg1"/>
                </a:solidFill>
              </a:rPr>
              <a:t>同理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bldLvl="0" autoUpdateAnimBg="0"/>
      <p:bldP spid="23557" grpId="0" animBg="1"/>
      <p:bldP spid="23559" grpId="0" bldLvl="0" autoUpdateAnimBg="0"/>
      <p:bldP spid="23560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/>
          <p:cNvGrpSpPr>
            <a:grpSpLocks/>
          </p:cNvGrpSpPr>
          <p:nvPr/>
        </p:nvGrpSpPr>
        <p:grpSpPr bwMode="auto">
          <a:xfrm>
            <a:off x="533400" y="2286000"/>
            <a:ext cx="3657600" cy="2514600"/>
            <a:chOff x="0" y="0"/>
            <a:chExt cx="5777" cy="4574"/>
          </a:xfrm>
        </p:grpSpPr>
        <p:sp>
          <p:nvSpPr>
            <p:cNvPr id="11303" name="Rectangle 4"/>
            <p:cNvSpPr>
              <a:spLocks noChangeArrowheads="1"/>
            </p:cNvSpPr>
            <p:nvPr/>
          </p:nvSpPr>
          <p:spPr bwMode="auto">
            <a:xfrm>
              <a:off x="1898" y="0"/>
              <a:ext cx="1426" cy="95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zh-CN" altLang="en-US" sz="2800" b="1">
                  <a:ea typeface="楷体_GB2312" pitchFamily="49" charset="-122"/>
                </a:rPr>
                <a:t>平衡</a:t>
              </a:r>
            </a:p>
          </p:txBody>
        </p:sp>
        <p:pic>
          <p:nvPicPr>
            <p:cNvPr id="11304" name="Picture 5" descr="46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14"/>
              <a:ext cx="5777" cy="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305" name="Group 6"/>
            <p:cNvGrpSpPr>
              <a:grpSpLocks/>
            </p:cNvGrpSpPr>
            <p:nvPr/>
          </p:nvGrpSpPr>
          <p:grpSpPr bwMode="auto">
            <a:xfrm>
              <a:off x="418" y="594"/>
              <a:ext cx="4506" cy="1313"/>
              <a:chOff x="0" y="0"/>
              <a:chExt cx="1724" cy="317"/>
            </a:xfrm>
          </p:grpSpPr>
          <p:sp>
            <p:nvSpPr>
              <p:cNvPr id="11312" name="Rectangle 7"/>
              <p:cNvSpPr>
                <a:spLocks noChangeArrowheads="1"/>
              </p:cNvSpPr>
              <p:nvPr/>
            </p:nvSpPr>
            <p:spPr bwMode="auto">
              <a:xfrm>
                <a:off x="227" y="136"/>
                <a:ext cx="60" cy="181"/>
              </a:xfrm>
              <a:prstGeom prst="rect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1313" name="Rectangle 8"/>
              <p:cNvSpPr>
                <a:spLocks noChangeArrowheads="1"/>
              </p:cNvSpPr>
              <p:nvPr/>
            </p:nvSpPr>
            <p:spPr bwMode="auto">
              <a:xfrm>
                <a:off x="1437" y="136"/>
                <a:ext cx="60" cy="181"/>
              </a:xfrm>
              <a:prstGeom prst="rect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1314" name="Rectangle 9"/>
              <p:cNvSpPr>
                <a:spLocks noChangeArrowheads="1"/>
              </p:cNvSpPr>
              <p:nvPr/>
            </p:nvSpPr>
            <p:spPr bwMode="auto">
              <a:xfrm>
                <a:off x="182" y="181"/>
                <a:ext cx="1406" cy="46"/>
              </a:xfrm>
              <a:prstGeom prst="rect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11315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544" cy="181"/>
                <a:chOff x="0" y="0"/>
                <a:chExt cx="499" cy="181"/>
              </a:xfrm>
            </p:grpSpPr>
            <p:sp>
              <p:nvSpPr>
                <p:cNvPr id="11319" name="Oval 11"/>
                <p:cNvSpPr>
                  <a:spLocks noChangeArrowheads="1"/>
                </p:cNvSpPr>
                <p:nvPr/>
              </p:nvSpPr>
              <p:spPr bwMode="auto">
                <a:xfrm>
                  <a:off x="1" y="45"/>
                  <a:ext cx="498" cy="136"/>
                </a:xfrm>
                <a:prstGeom prst="ellipse">
                  <a:avLst/>
                </a:prstGeom>
                <a:solidFill>
                  <a:srgbClr val="80789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3600" b="1">
                    <a:ea typeface="楷体_GB2312" pitchFamily="49" charset="-122"/>
                  </a:endParaRPr>
                </a:p>
              </p:txBody>
            </p:sp>
            <p:sp>
              <p:nvSpPr>
                <p:cNvPr id="11320" name="Oval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98" cy="136"/>
                </a:xfrm>
                <a:prstGeom prst="ellipse">
                  <a:avLst/>
                </a:prstGeom>
                <a:solidFill>
                  <a:srgbClr val="B5B1C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3600" b="1">
                    <a:ea typeface="楷体_GB2312" pitchFamily="49" charset="-122"/>
                  </a:endParaRPr>
                </a:p>
              </p:txBody>
            </p:sp>
          </p:grpSp>
          <p:grpSp>
            <p:nvGrpSpPr>
              <p:cNvPr id="11316" name="Group 13"/>
              <p:cNvGrpSpPr>
                <a:grpSpLocks/>
              </p:cNvGrpSpPr>
              <p:nvPr/>
            </p:nvGrpSpPr>
            <p:grpSpPr bwMode="auto">
              <a:xfrm>
                <a:off x="1180" y="0"/>
                <a:ext cx="544" cy="181"/>
                <a:chOff x="0" y="0"/>
                <a:chExt cx="499" cy="181"/>
              </a:xfrm>
            </p:grpSpPr>
            <p:sp>
              <p:nvSpPr>
                <p:cNvPr id="11317" name="Oval 14"/>
                <p:cNvSpPr>
                  <a:spLocks noChangeArrowheads="1"/>
                </p:cNvSpPr>
                <p:nvPr/>
              </p:nvSpPr>
              <p:spPr bwMode="auto">
                <a:xfrm>
                  <a:off x="1" y="45"/>
                  <a:ext cx="498" cy="136"/>
                </a:xfrm>
                <a:prstGeom prst="ellipse">
                  <a:avLst/>
                </a:prstGeom>
                <a:solidFill>
                  <a:srgbClr val="80789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3600" b="1">
                    <a:ea typeface="楷体_GB2312" pitchFamily="49" charset="-122"/>
                  </a:endParaRPr>
                </a:p>
              </p:txBody>
            </p:sp>
            <p:sp>
              <p:nvSpPr>
                <p:cNvPr id="11318" name="Oval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98" cy="136"/>
                </a:xfrm>
                <a:prstGeom prst="ellipse">
                  <a:avLst/>
                </a:prstGeom>
                <a:solidFill>
                  <a:srgbClr val="B5B1C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 sz="3600" b="1">
                    <a:ea typeface="楷体_GB2312" pitchFamily="49" charset="-122"/>
                  </a:endParaRPr>
                </a:p>
              </p:txBody>
            </p:sp>
          </p:grpSp>
        </p:grpSp>
        <p:grpSp>
          <p:nvGrpSpPr>
            <p:cNvPr id="11306" name="Group 16"/>
            <p:cNvGrpSpPr>
              <a:grpSpLocks/>
            </p:cNvGrpSpPr>
            <p:nvPr/>
          </p:nvGrpSpPr>
          <p:grpSpPr bwMode="auto">
            <a:xfrm>
              <a:off x="2095" y="1007"/>
              <a:ext cx="1187" cy="2440"/>
              <a:chOff x="0" y="0"/>
              <a:chExt cx="454" cy="590"/>
            </a:xfrm>
          </p:grpSpPr>
          <p:sp>
            <p:nvSpPr>
              <p:cNvPr id="11307" name="未知"/>
              <p:cNvSpPr>
                <a:spLocks/>
              </p:cNvSpPr>
              <p:nvPr/>
            </p:nvSpPr>
            <p:spPr bwMode="auto">
              <a:xfrm>
                <a:off x="0" y="454"/>
                <a:ext cx="454" cy="136"/>
              </a:xfrm>
              <a:custGeom>
                <a:avLst/>
                <a:gdLst>
                  <a:gd name="T0" fmla="*/ 136 w 454"/>
                  <a:gd name="T1" fmla="*/ 0 h 136"/>
                  <a:gd name="T2" fmla="*/ 318 w 454"/>
                  <a:gd name="T3" fmla="*/ 0 h 136"/>
                  <a:gd name="T4" fmla="*/ 454 w 454"/>
                  <a:gd name="T5" fmla="*/ 90 h 136"/>
                  <a:gd name="T6" fmla="*/ 408 w 454"/>
                  <a:gd name="T7" fmla="*/ 136 h 136"/>
                  <a:gd name="T8" fmla="*/ 46 w 454"/>
                  <a:gd name="T9" fmla="*/ 136 h 136"/>
                  <a:gd name="T10" fmla="*/ 0 w 454"/>
                  <a:gd name="T11" fmla="*/ 90 h 136"/>
                  <a:gd name="T12" fmla="*/ 136 w 454"/>
                  <a:gd name="T13" fmla="*/ 0 h 1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4"/>
                  <a:gd name="T22" fmla="*/ 0 h 136"/>
                  <a:gd name="T23" fmla="*/ 454 w 454"/>
                  <a:gd name="T24" fmla="*/ 136 h 1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4" h="136">
                    <a:moveTo>
                      <a:pt x="136" y="0"/>
                    </a:moveTo>
                    <a:lnTo>
                      <a:pt x="318" y="0"/>
                    </a:lnTo>
                    <a:lnTo>
                      <a:pt x="454" y="90"/>
                    </a:lnTo>
                    <a:lnTo>
                      <a:pt x="408" y="136"/>
                    </a:lnTo>
                    <a:lnTo>
                      <a:pt x="46" y="136"/>
                    </a:lnTo>
                    <a:lnTo>
                      <a:pt x="0" y="9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807898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1308" name="未知"/>
              <p:cNvSpPr>
                <a:spLocks/>
              </p:cNvSpPr>
              <p:nvPr/>
            </p:nvSpPr>
            <p:spPr bwMode="auto">
              <a:xfrm>
                <a:off x="0" y="272"/>
                <a:ext cx="136" cy="272"/>
              </a:xfrm>
              <a:custGeom>
                <a:avLst/>
                <a:gdLst>
                  <a:gd name="T0" fmla="*/ 0 w 136"/>
                  <a:gd name="T1" fmla="*/ 272 h 272"/>
                  <a:gd name="T2" fmla="*/ 46 w 136"/>
                  <a:gd name="T3" fmla="*/ 46 h 272"/>
                  <a:gd name="T4" fmla="*/ 136 w 136"/>
                  <a:gd name="T5" fmla="*/ 0 h 272"/>
                  <a:gd name="T6" fmla="*/ 136 w 136"/>
                  <a:gd name="T7" fmla="*/ 182 h 272"/>
                  <a:gd name="T8" fmla="*/ 0 w 136"/>
                  <a:gd name="T9" fmla="*/ 272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72"/>
                  <a:gd name="T17" fmla="*/ 136 w 136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72">
                    <a:moveTo>
                      <a:pt x="0" y="272"/>
                    </a:moveTo>
                    <a:lnTo>
                      <a:pt x="46" y="46"/>
                    </a:lnTo>
                    <a:lnTo>
                      <a:pt x="136" y="0"/>
                    </a:lnTo>
                    <a:lnTo>
                      <a:pt x="136" y="18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807898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1309" name="未知"/>
              <p:cNvSpPr>
                <a:spLocks/>
              </p:cNvSpPr>
              <p:nvPr/>
            </p:nvSpPr>
            <p:spPr bwMode="auto">
              <a:xfrm>
                <a:off x="318" y="272"/>
                <a:ext cx="136" cy="272"/>
              </a:xfrm>
              <a:custGeom>
                <a:avLst/>
                <a:gdLst>
                  <a:gd name="T0" fmla="*/ 0 w 136"/>
                  <a:gd name="T1" fmla="*/ 182 h 272"/>
                  <a:gd name="T2" fmla="*/ 136 w 136"/>
                  <a:gd name="T3" fmla="*/ 272 h 272"/>
                  <a:gd name="T4" fmla="*/ 90 w 136"/>
                  <a:gd name="T5" fmla="*/ 46 h 272"/>
                  <a:gd name="T6" fmla="*/ 0 w 136"/>
                  <a:gd name="T7" fmla="*/ 0 h 272"/>
                  <a:gd name="T8" fmla="*/ 0 w 136"/>
                  <a:gd name="T9" fmla="*/ 182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72"/>
                  <a:gd name="T17" fmla="*/ 136 w 136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72">
                    <a:moveTo>
                      <a:pt x="0" y="182"/>
                    </a:moveTo>
                    <a:lnTo>
                      <a:pt x="136" y="272"/>
                    </a:lnTo>
                    <a:lnTo>
                      <a:pt x="90" y="46"/>
                    </a:lnTo>
                    <a:lnTo>
                      <a:pt x="0" y="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807898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1310" name="未知"/>
              <p:cNvSpPr>
                <a:spLocks/>
              </p:cNvSpPr>
              <p:nvPr/>
            </p:nvSpPr>
            <p:spPr bwMode="auto">
              <a:xfrm>
                <a:off x="136" y="91"/>
                <a:ext cx="182" cy="363"/>
              </a:xfrm>
              <a:custGeom>
                <a:avLst/>
                <a:gdLst>
                  <a:gd name="T0" fmla="*/ 0 w 182"/>
                  <a:gd name="T1" fmla="*/ 363 h 363"/>
                  <a:gd name="T2" fmla="*/ 182 w 182"/>
                  <a:gd name="T3" fmla="*/ 363 h 363"/>
                  <a:gd name="T4" fmla="*/ 182 w 182"/>
                  <a:gd name="T5" fmla="*/ 45 h 363"/>
                  <a:gd name="T6" fmla="*/ 91 w 182"/>
                  <a:gd name="T7" fmla="*/ 0 h 363"/>
                  <a:gd name="T8" fmla="*/ 46 w 182"/>
                  <a:gd name="T9" fmla="*/ 45 h 363"/>
                  <a:gd name="T10" fmla="*/ 0 w 182"/>
                  <a:gd name="T11" fmla="*/ 90 h 363"/>
                  <a:gd name="T12" fmla="*/ 0 w 182"/>
                  <a:gd name="T13" fmla="*/ 363 h 3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363"/>
                  <a:gd name="T23" fmla="*/ 182 w 182"/>
                  <a:gd name="T24" fmla="*/ 363 h 3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363">
                    <a:moveTo>
                      <a:pt x="0" y="363"/>
                    </a:moveTo>
                    <a:lnTo>
                      <a:pt x="182" y="363"/>
                    </a:lnTo>
                    <a:lnTo>
                      <a:pt x="182" y="45"/>
                    </a:lnTo>
                    <a:lnTo>
                      <a:pt x="91" y="0"/>
                    </a:lnTo>
                    <a:lnTo>
                      <a:pt x="46" y="45"/>
                    </a:lnTo>
                    <a:lnTo>
                      <a:pt x="0" y="90"/>
                    </a:lnTo>
                    <a:lnTo>
                      <a:pt x="0" y="363"/>
                    </a:lnTo>
                    <a:close/>
                  </a:path>
                </a:pathLst>
              </a:custGeom>
              <a:solidFill>
                <a:srgbClr val="807898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1311" name="Oval 21"/>
              <p:cNvSpPr>
                <a:spLocks noChangeArrowheads="1"/>
              </p:cNvSpPr>
              <p:nvPr/>
            </p:nvSpPr>
            <p:spPr bwMode="auto">
              <a:xfrm>
                <a:off x="136" y="0"/>
                <a:ext cx="182" cy="182"/>
              </a:xfrm>
              <a:prstGeom prst="ellipse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5711825" y="2209800"/>
            <a:ext cx="903288" cy="5254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zh-CN" altLang="en-US" sz="2800" b="1">
                <a:ea typeface="楷体_GB2312" pitchFamily="49" charset="-122"/>
              </a:rPr>
              <a:t>平衡</a:t>
            </a:r>
          </a:p>
        </p:txBody>
      </p:sp>
      <p:pic>
        <p:nvPicPr>
          <p:cNvPr id="11268" name="Picture 23" descr="4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2949575"/>
            <a:ext cx="3657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24"/>
          <p:cNvGrpSpPr>
            <a:grpSpLocks/>
          </p:cNvGrpSpPr>
          <p:nvPr/>
        </p:nvGrpSpPr>
        <p:grpSpPr bwMode="auto">
          <a:xfrm>
            <a:off x="4770438" y="2554288"/>
            <a:ext cx="2854325" cy="722312"/>
            <a:chOff x="0" y="0"/>
            <a:chExt cx="1724" cy="317"/>
          </a:xfrm>
        </p:grpSpPr>
        <p:sp>
          <p:nvSpPr>
            <p:cNvPr id="11294" name="Rectangle 25"/>
            <p:cNvSpPr>
              <a:spLocks noChangeArrowheads="1"/>
            </p:cNvSpPr>
            <p:nvPr/>
          </p:nvSpPr>
          <p:spPr bwMode="auto">
            <a:xfrm>
              <a:off x="227" y="136"/>
              <a:ext cx="60" cy="181"/>
            </a:xfrm>
            <a:prstGeom prst="rect">
              <a:avLst/>
            </a:prstGeom>
            <a:solidFill>
              <a:srgbClr val="807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295" name="Rectangle 26"/>
            <p:cNvSpPr>
              <a:spLocks noChangeArrowheads="1"/>
            </p:cNvSpPr>
            <p:nvPr/>
          </p:nvSpPr>
          <p:spPr bwMode="auto">
            <a:xfrm>
              <a:off x="1437" y="136"/>
              <a:ext cx="60" cy="181"/>
            </a:xfrm>
            <a:prstGeom prst="rect">
              <a:avLst/>
            </a:prstGeom>
            <a:solidFill>
              <a:srgbClr val="807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296" name="Rectangle 27"/>
            <p:cNvSpPr>
              <a:spLocks noChangeArrowheads="1"/>
            </p:cNvSpPr>
            <p:nvPr/>
          </p:nvSpPr>
          <p:spPr bwMode="auto">
            <a:xfrm>
              <a:off x="182" y="181"/>
              <a:ext cx="1406" cy="46"/>
            </a:xfrm>
            <a:prstGeom prst="rect">
              <a:avLst/>
            </a:prstGeom>
            <a:solidFill>
              <a:srgbClr val="80789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1297" name="Group 28"/>
            <p:cNvGrpSpPr>
              <a:grpSpLocks/>
            </p:cNvGrpSpPr>
            <p:nvPr/>
          </p:nvGrpSpPr>
          <p:grpSpPr bwMode="auto">
            <a:xfrm>
              <a:off x="0" y="0"/>
              <a:ext cx="544" cy="181"/>
              <a:chOff x="0" y="0"/>
              <a:chExt cx="499" cy="181"/>
            </a:xfrm>
          </p:grpSpPr>
          <p:sp>
            <p:nvSpPr>
              <p:cNvPr id="11301" name="Oval 29"/>
              <p:cNvSpPr>
                <a:spLocks noChangeArrowheads="1"/>
              </p:cNvSpPr>
              <p:nvPr/>
            </p:nvSpPr>
            <p:spPr bwMode="auto">
              <a:xfrm>
                <a:off x="1" y="45"/>
                <a:ext cx="498" cy="136"/>
              </a:xfrm>
              <a:prstGeom prst="ellipse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600" b="1">
                  <a:ea typeface="楷体_GB2312" pitchFamily="49" charset="-122"/>
                </a:endParaRPr>
              </a:p>
            </p:txBody>
          </p:sp>
          <p:sp>
            <p:nvSpPr>
              <p:cNvPr id="1130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98" cy="136"/>
              </a:xfrm>
              <a:prstGeom prst="ellipse">
                <a:avLst/>
              </a:prstGeom>
              <a:solidFill>
                <a:srgbClr val="B5B1C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600" b="1">
                  <a:ea typeface="楷体_GB2312" pitchFamily="49" charset="-122"/>
                </a:endParaRPr>
              </a:p>
            </p:txBody>
          </p:sp>
        </p:grpSp>
        <p:grpSp>
          <p:nvGrpSpPr>
            <p:cNvPr id="11298" name="Group 31"/>
            <p:cNvGrpSpPr>
              <a:grpSpLocks/>
            </p:cNvGrpSpPr>
            <p:nvPr/>
          </p:nvGrpSpPr>
          <p:grpSpPr bwMode="auto">
            <a:xfrm>
              <a:off x="1180" y="0"/>
              <a:ext cx="544" cy="181"/>
              <a:chOff x="0" y="0"/>
              <a:chExt cx="499" cy="181"/>
            </a:xfrm>
          </p:grpSpPr>
          <p:sp>
            <p:nvSpPr>
              <p:cNvPr id="11299" name="Oval 32"/>
              <p:cNvSpPr>
                <a:spLocks noChangeArrowheads="1"/>
              </p:cNvSpPr>
              <p:nvPr/>
            </p:nvSpPr>
            <p:spPr bwMode="auto">
              <a:xfrm>
                <a:off x="1" y="45"/>
                <a:ext cx="498" cy="136"/>
              </a:xfrm>
              <a:prstGeom prst="ellipse">
                <a:avLst/>
              </a:prstGeom>
              <a:solidFill>
                <a:srgbClr val="80789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600" b="1">
                  <a:ea typeface="楷体_GB2312" pitchFamily="49" charset="-122"/>
                </a:endParaRPr>
              </a:p>
            </p:txBody>
          </p:sp>
          <p:sp>
            <p:nvSpPr>
              <p:cNvPr id="11300" name="Oval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98" cy="136"/>
              </a:xfrm>
              <a:prstGeom prst="ellipse">
                <a:avLst/>
              </a:prstGeom>
              <a:solidFill>
                <a:srgbClr val="B5B1C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en-US" sz="3600" b="1">
                  <a:ea typeface="楷体_GB2312" pitchFamily="49" charset="-122"/>
                </a:endParaRPr>
              </a:p>
            </p:txBody>
          </p:sp>
        </p:grpSp>
      </p:grpSp>
      <p:grpSp>
        <p:nvGrpSpPr>
          <p:cNvPr id="11270" name="Group 34"/>
          <p:cNvGrpSpPr>
            <a:grpSpLocks/>
          </p:cNvGrpSpPr>
          <p:nvPr/>
        </p:nvGrpSpPr>
        <p:grpSpPr bwMode="auto">
          <a:xfrm>
            <a:off x="5832475" y="2781300"/>
            <a:ext cx="752475" cy="1339850"/>
            <a:chOff x="0" y="0"/>
            <a:chExt cx="454" cy="590"/>
          </a:xfrm>
        </p:grpSpPr>
        <p:sp>
          <p:nvSpPr>
            <p:cNvPr id="11289" name="未知"/>
            <p:cNvSpPr>
              <a:spLocks/>
            </p:cNvSpPr>
            <p:nvPr/>
          </p:nvSpPr>
          <p:spPr bwMode="auto">
            <a:xfrm>
              <a:off x="0" y="454"/>
              <a:ext cx="454" cy="136"/>
            </a:xfrm>
            <a:custGeom>
              <a:avLst/>
              <a:gdLst>
                <a:gd name="T0" fmla="*/ 136 w 454"/>
                <a:gd name="T1" fmla="*/ 0 h 136"/>
                <a:gd name="T2" fmla="*/ 318 w 454"/>
                <a:gd name="T3" fmla="*/ 0 h 136"/>
                <a:gd name="T4" fmla="*/ 454 w 454"/>
                <a:gd name="T5" fmla="*/ 90 h 136"/>
                <a:gd name="T6" fmla="*/ 408 w 454"/>
                <a:gd name="T7" fmla="*/ 136 h 136"/>
                <a:gd name="T8" fmla="*/ 46 w 454"/>
                <a:gd name="T9" fmla="*/ 136 h 136"/>
                <a:gd name="T10" fmla="*/ 0 w 454"/>
                <a:gd name="T11" fmla="*/ 90 h 136"/>
                <a:gd name="T12" fmla="*/ 136 w 454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4"/>
                <a:gd name="T22" fmla="*/ 0 h 136"/>
                <a:gd name="T23" fmla="*/ 454 w 454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4" h="136">
                  <a:moveTo>
                    <a:pt x="136" y="0"/>
                  </a:moveTo>
                  <a:lnTo>
                    <a:pt x="318" y="0"/>
                  </a:lnTo>
                  <a:lnTo>
                    <a:pt x="454" y="90"/>
                  </a:lnTo>
                  <a:lnTo>
                    <a:pt x="408" y="136"/>
                  </a:lnTo>
                  <a:lnTo>
                    <a:pt x="46" y="136"/>
                  </a:lnTo>
                  <a:lnTo>
                    <a:pt x="0" y="9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807898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1290" name="未知"/>
            <p:cNvSpPr>
              <a:spLocks/>
            </p:cNvSpPr>
            <p:nvPr/>
          </p:nvSpPr>
          <p:spPr bwMode="auto">
            <a:xfrm>
              <a:off x="0" y="272"/>
              <a:ext cx="136" cy="272"/>
            </a:xfrm>
            <a:custGeom>
              <a:avLst/>
              <a:gdLst>
                <a:gd name="T0" fmla="*/ 0 w 136"/>
                <a:gd name="T1" fmla="*/ 272 h 272"/>
                <a:gd name="T2" fmla="*/ 46 w 136"/>
                <a:gd name="T3" fmla="*/ 46 h 272"/>
                <a:gd name="T4" fmla="*/ 136 w 136"/>
                <a:gd name="T5" fmla="*/ 0 h 272"/>
                <a:gd name="T6" fmla="*/ 136 w 136"/>
                <a:gd name="T7" fmla="*/ 182 h 272"/>
                <a:gd name="T8" fmla="*/ 0 w 136"/>
                <a:gd name="T9" fmla="*/ 272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72"/>
                <a:gd name="T17" fmla="*/ 136 w 136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72">
                  <a:moveTo>
                    <a:pt x="0" y="272"/>
                  </a:moveTo>
                  <a:lnTo>
                    <a:pt x="46" y="46"/>
                  </a:lnTo>
                  <a:lnTo>
                    <a:pt x="136" y="0"/>
                  </a:lnTo>
                  <a:lnTo>
                    <a:pt x="136" y="18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807898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1291" name="未知"/>
            <p:cNvSpPr>
              <a:spLocks/>
            </p:cNvSpPr>
            <p:nvPr/>
          </p:nvSpPr>
          <p:spPr bwMode="auto">
            <a:xfrm>
              <a:off x="318" y="272"/>
              <a:ext cx="136" cy="272"/>
            </a:xfrm>
            <a:custGeom>
              <a:avLst/>
              <a:gdLst>
                <a:gd name="T0" fmla="*/ 0 w 136"/>
                <a:gd name="T1" fmla="*/ 182 h 272"/>
                <a:gd name="T2" fmla="*/ 136 w 136"/>
                <a:gd name="T3" fmla="*/ 272 h 272"/>
                <a:gd name="T4" fmla="*/ 90 w 136"/>
                <a:gd name="T5" fmla="*/ 46 h 272"/>
                <a:gd name="T6" fmla="*/ 0 w 136"/>
                <a:gd name="T7" fmla="*/ 0 h 272"/>
                <a:gd name="T8" fmla="*/ 0 w 136"/>
                <a:gd name="T9" fmla="*/ 182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72"/>
                <a:gd name="T17" fmla="*/ 136 w 136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72">
                  <a:moveTo>
                    <a:pt x="0" y="182"/>
                  </a:moveTo>
                  <a:lnTo>
                    <a:pt x="136" y="272"/>
                  </a:lnTo>
                  <a:lnTo>
                    <a:pt x="90" y="46"/>
                  </a:lnTo>
                  <a:lnTo>
                    <a:pt x="0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807898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1292" name="未知"/>
            <p:cNvSpPr>
              <a:spLocks/>
            </p:cNvSpPr>
            <p:nvPr/>
          </p:nvSpPr>
          <p:spPr bwMode="auto">
            <a:xfrm>
              <a:off x="136" y="91"/>
              <a:ext cx="182" cy="363"/>
            </a:xfrm>
            <a:custGeom>
              <a:avLst/>
              <a:gdLst>
                <a:gd name="T0" fmla="*/ 0 w 182"/>
                <a:gd name="T1" fmla="*/ 363 h 363"/>
                <a:gd name="T2" fmla="*/ 182 w 182"/>
                <a:gd name="T3" fmla="*/ 363 h 363"/>
                <a:gd name="T4" fmla="*/ 182 w 182"/>
                <a:gd name="T5" fmla="*/ 45 h 363"/>
                <a:gd name="T6" fmla="*/ 91 w 182"/>
                <a:gd name="T7" fmla="*/ 0 h 363"/>
                <a:gd name="T8" fmla="*/ 46 w 182"/>
                <a:gd name="T9" fmla="*/ 45 h 363"/>
                <a:gd name="T10" fmla="*/ 0 w 182"/>
                <a:gd name="T11" fmla="*/ 90 h 363"/>
                <a:gd name="T12" fmla="*/ 0 w 182"/>
                <a:gd name="T13" fmla="*/ 363 h 3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363"/>
                <a:gd name="T23" fmla="*/ 182 w 182"/>
                <a:gd name="T24" fmla="*/ 363 h 3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363">
                  <a:moveTo>
                    <a:pt x="0" y="363"/>
                  </a:moveTo>
                  <a:lnTo>
                    <a:pt x="182" y="363"/>
                  </a:lnTo>
                  <a:lnTo>
                    <a:pt x="182" y="45"/>
                  </a:lnTo>
                  <a:lnTo>
                    <a:pt x="91" y="0"/>
                  </a:lnTo>
                  <a:lnTo>
                    <a:pt x="46" y="45"/>
                  </a:lnTo>
                  <a:lnTo>
                    <a:pt x="0" y="90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807898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1293" name="Oval 39"/>
            <p:cNvSpPr>
              <a:spLocks noChangeArrowheads="1"/>
            </p:cNvSpPr>
            <p:nvPr/>
          </p:nvSpPr>
          <p:spPr bwMode="auto">
            <a:xfrm>
              <a:off x="136" y="0"/>
              <a:ext cx="182" cy="182"/>
            </a:xfrm>
            <a:prstGeom prst="ellipse">
              <a:avLst/>
            </a:prstGeom>
            <a:solidFill>
              <a:srgbClr val="80789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687388" y="333375"/>
            <a:ext cx="7848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339A"/>
                </a:solidFill>
              </a:rPr>
              <a:t>       </a:t>
            </a:r>
            <a:r>
              <a:rPr lang="zh-CN" altLang="en-US" sz="3200" b="1"/>
              <a:t>左边墨水的数量扩大到原来的2倍，右边铅笔盒的数量也扩大到原来的2倍，天平还保持平衡吗？</a:t>
            </a:r>
            <a:endParaRPr lang="zh-CN" altLang="en-US" sz="2800" b="1"/>
          </a:p>
        </p:txBody>
      </p:sp>
      <p:sp>
        <p:nvSpPr>
          <p:cNvPr id="21545" name="AutoShape 41"/>
          <p:cNvSpPr>
            <a:spLocks noChangeArrowheads="1"/>
          </p:cNvSpPr>
          <p:nvPr/>
        </p:nvSpPr>
        <p:spPr bwMode="auto">
          <a:xfrm>
            <a:off x="533400" y="3733800"/>
            <a:ext cx="1295400" cy="990600"/>
          </a:xfrm>
          <a:prstGeom prst="cloudCallout">
            <a:avLst>
              <a:gd name="adj1" fmla="val 3333"/>
              <a:gd name="adj2" fmla="val -14431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687388" y="3811588"/>
            <a:ext cx="11414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</a:rPr>
              <a:t>1瓶墨水重</a:t>
            </a:r>
            <a:r>
              <a:rPr lang="zh-CN" alt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b="1">
                <a:solidFill>
                  <a:srgbClr val="FF0000"/>
                </a:solidFill>
              </a:rPr>
              <a:t>克。</a:t>
            </a:r>
          </a:p>
        </p:txBody>
      </p:sp>
      <p:sp>
        <p:nvSpPr>
          <p:cNvPr id="21547" name="AutoShape 43"/>
          <p:cNvSpPr>
            <a:spLocks noChangeArrowheads="1"/>
          </p:cNvSpPr>
          <p:nvPr/>
        </p:nvSpPr>
        <p:spPr bwMode="auto">
          <a:xfrm flipV="1">
            <a:off x="2987675" y="3352800"/>
            <a:ext cx="1376363" cy="12192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1548" name="Text Box 44"/>
          <p:cNvSpPr txBox="1">
            <a:spLocks noChangeArrowheads="1"/>
          </p:cNvSpPr>
          <p:nvPr/>
        </p:nvSpPr>
        <p:spPr bwMode="auto">
          <a:xfrm>
            <a:off x="3124200" y="3581400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</a:rPr>
              <a:t>1个文具盒重</a:t>
            </a:r>
            <a:r>
              <a:rPr lang="zh-CN" alt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b="1">
                <a:solidFill>
                  <a:srgbClr val="FF0000"/>
                </a:solidFill>
              </a:rPr>
              <a:t>克。</a:t>
            </a:r>
          </a:p>
        </p:txBody>
      </p:sp>
      <p:sp>
        <p:nvSpPr>
          <p:cNvPr id="21549" name="AutoShape 45"/>
          <p:cNvSpPr>
            <a:spLocks noChangeArrowheads="1"/>
          </p:cNvSpPr>
          <p:nvPr/>
        </p:nvSpPr>
        <p:spPr bwMode="auto">
          <a:xfrm>
            <a:off x="1524000" y="4953000"/>
            <a:ext cx="1981200" cy="457200"/>
          </a:xfrm>
          <a:prstGeom prst="wedgeRoundRectCallout">
            <a:avLst>
              <a:gd name="adj1" fmla="val 2407"/>
              <a:gd name="adj2" fmla="val -789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1778000" y="4913313"/>
            <a:ext cx="195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i="1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a=b</a:t>
            </a:r>
          </a:p>
        </p:txBody>
      </p:sp>
      <p:sp>
        <p:nvSpPr>
          <p:cNvPr id="21551" name="AutoShape 47"/>
          <p:cNvSpPr>
            <a:spLocks noChangeArrowheads="1"/>
          </p:cNvSpPr>
          <p:nvPr/>
        </p:nvSpPr>
        <p:spPr bwMode="auto">
          <a:xfrm>
            <a:off x="5943600" y="3733800"/>
            <a:ext cx="2590800" cy="1219200"/>
          </a:xfrm>
          <a:prstGeom prst="cloudCallout">
            <a:avLst>
              <a:gd name="adj1" fmla="val -57231"/>
              <a:gd name="adj2" fmla="val -7200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1552" name="Text Box 48"/>
          <p:cNvSpPr txBox="1">
            <a:spLocks noChangeArrowheads="1"/>
          </p:cNvSpPr>
          <p:nvPr/>
        </p:nvSpPr>
        <p:spPr bwMode="auto">
          <a:xfrm>
            <a:off x="6096000" y="4017963"/>
            <a:ext cx="23622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339A"/>
                </a:solidFill>
              </a:rPr>
              <a:t>左边再放1瓶墨水，右边再放</a:t>
            </a:r>
            <a:r>
              <a:rPr lang="en-US" altLang="zh-CN" b="1">
                <a:solidFill>
                  <a:srgbClr val="00339A"/>
                </a:solidFill>
              </a:rPr>
              <a:t>1</a:t>
            </a:r>
            <a:r>
              <a:rPr lang="zh-CN" altLang="en-US" b="1">
                <a:solidFill>
                  <a:srgbClr val="00339A"/>
                </a:solidFill>
              </a:rPr>
              <a:t>个文具盒。</a:t>
            </a:r>
          </a:p>
        </p:txBody>
      </p:sp>
      <p:sp>
        <p:nvSpPr>
          <p:cNvPr id="21553" name="AutoShape 49"/>
          <p:cNvSpPr>
            <a:spLocks noChangeArrowheads="1"/>
          </p:cNvSpPr>
          <p:nvPr/>
        </p:nvSpPr>
        <p:spPr bwMode="auto">
          <a:xfrm>
            <a:off x="5257800" y="4954588"/>
            <a:ext cx="1752600" cy="533400"/>
          </a:xfrm>
          <a:prstGeom prst="wedgeRoundRectCallout">
            <a:avLst>
              <a:gd name="adj1" fmla="val -36380"/>
              <a:gd name="adj2" fmla="val -705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21554" name="Text Box 50"/>
          <p:cNvSpPr txBox="1">
            <a:spLocks noChangeArrowheads="1"/>
          </p:cNvSpPr>
          <p:nvPr/>
        </p:nvSpPr>
        <p:spPr bwMode="auto">
          <a:xfrm>
            <a:off x="5508625" y="4959350"/>
            <a:ext cx="1425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11282" name="Picture 51" descr="ws0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93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52" descr="ws06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6397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54" descr="ws0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2286000"/>
            <a:ext cx="393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9" name="Picture 55" descr="ws0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2316163"/>
            <a:ext cx="3937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56" descr="ws06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2519363"/>
            <a:ext cx="6397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61" name="Picture 57" descr="ws06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2589213"/>
            <a:ext cx="6397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64" name="Text Box 60"/>
          <p:cNvSpPr txBox="1">
            <a:spLocks noChangeArrowheads="1"/>
          </p:cNvSpPr>
          <p:nvPr/>
        </p:nvSpPr>
        <p:spPr bwMode="auto">
          <a:xfrm>
            <a:off x="701675" y="5640388"/>
            <a:ext cx="7299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宋体" pitchFamily="2" charset="-122"/>
              </a:rPr>
              <a:t>     如果天平两边物品的数量分别扩大到原来的3倍、4倍、5倍……天平还能保持平衡吗？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6" grpId="0" bldLvl="0" animBg="1" autoUpdateAnimBg="0"/>
      <p:bldP spid="21544" grpId="0" bldLvl="0" autoUpdateAnimBg="0"/>
      <p:bldP spid="21545" grpId="0" bldLvl="0" animBg="1" autoUpdateAnimBg="0"/>
      <p:bldP spid="21546" grpId="0" bldLvl="0" autoUpdateAnimBg="0"/>
      <p:bldP spid="21547" grpId="0" bldLvl="0" animBg="1" autoUpdateAnimBg="0"/>
      <p:bldP spid="21548" grpId="0" bldLvl="0" autoUpdateAnimBg="0"/>
      <p:bldP spid="21549" grpId="0" bldLvl="0" animBg="1" autoUpdateAnimBg="0"/>
      <p:bldP spid="21550" grpId="0" bldLvl="0" autoUpdateAnimBg="0"/>
      <p:bldP spid="21551" grpId="0" bldLvl="0" animBg="1" autoUpdateAnimBg="0"/>
      <p:bldP spid="21552" grpId="0" bldLvl="0" autoUpdateAnimBg="0"/>
      <p:bldP spid="21553" grpId="0" bldLvl="0" animBg="1" autoUpdateAnimBg="0"/>
      <p:bldP spid="21554" grpId="0" bldLvl="0" autoUpdateAnimBg="0"/>
      <p:bldP spid="21564" grpId="0" bldLvl="0" autoUpdateAnimBg="0"/>
    </p:bldLst>
  </p:timing>
</p:sld>
</file>

<file path=ppt/theme/theme1.xml><?xml version="1.0" encoding="utf-8"?>
<a:theme xmlns:a="http://schemas.openxmlformats.org/drawingml/2006/main" name="第5单元第1节++平行四边形的面积（1）">
  <a:themeElements>
    <a:clrScheme name="第5单元第1节++平行四边形的面积（1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第5单元第1节++平行四边形的面积（1）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第5单元第1节++平行四边形的面积（1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第5单元第1节++平行四边形的面积（1）">
  <a:themeElements>
    <a:clrScheme name="第5单元第1节++平行四边形的面积（1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第5单元第1节++平行四边形的面积（1）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第5单元第1节++平行四边形的面积（1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第5单元第1节++平行四边形的面积（1）</Template>
  <TotalTime>2676</TotalTime>
  <Pages>0</Pages>
  <Words>861</Words>
  <Characters>0</Characters>
  <Application>Microsoft Office PowerPoint</Application>
  <DocSecurity>0</DocSecurity>
  <PresentationFormat>全屏显示(4:3)</PresentationFormat>
  <Lines>0</Lines>
  <Paragraphs>116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第5单元第1节++平行四边形的面积（1）</vt:lpstr>
      <vt:lpstr>1_第5单元第1节++平行四边形的面积（1）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教材第66页练习十四第4，5题。   4.要保持天平平衡，右边应该添加什么物品？</vt:lpstr>
      <vt:lpstr>  4.要保持天平平衡，右边应该添加什么物品？</vt:lpstr>
      <vt:lpstr>PowerPoint 演示文稿</vt:lpstr>
    </vt:vector>
  </TitlesOfParts>
  <Company>Microsoft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人教版五年级数学上第5单元</dc:title>
  <dc:creator>吉林梓翰教育图书有限公司</dc:creator>
  <cp:lastModifiedBy>Sky123.Org</cp:lastModifiedBy>
  <cp:revision>364</cp:revision>
  <dcterms:created xsi:type="dcterms:W3CDTF">2013-01-23T19:27:21Z</dcterms:created>
  <dcterms:modified xsi:type="dcterms:W3CDTF">2017-11-09T14:05:12Z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2052-9.1.0.4468</vt:lpwstr>
  </property>
</Properties>
</file>