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42" r:id="rId2"/>
  </p:sldMasterIdLst>
  <p:notesMasterIdLst>
    <p:notesMasterId r:id="rId13"/>
  </p:notesMasterIdLst>
  <p:sldIdLst>
    <p:sldId id="285" r:id="rId3"/>
    <p:sldId id="454" r:id="rId4"/>
    <p:sldId id="443" r:id="rId5"/>
    <p:sldId id="445" r:id="rId6"/>
    <p:sldId id="446" r:id="rId7"/>
    <p:sldId id="447" r:id="rId8"/>
    <p:sldId id="455" r:id="rId9"/>
    <p:sldId id="305" r:id="rId10"/>
    <p:sldId id="448" r:id="rId11"/>
    <p:sldId id="408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33CC"/>
    <a:srgbClr val="FF9900"/>
    <a:srgbClr val="FF66CC"/>
    <a:srgbClr val="FF00FF"/>
    <a:srgbClr val="CC3399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1" autoAdjust="0"/>
    <p:restoredTop sz="94660"/>
  </p:normalViewPr>
  <p:slideViewPr>
    <p:cSldViewPr>
      <p:cViewPr varScale="1">
        <p:scale>
          <a:sx n="66" d="100"/>
          <a:sy n="66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7E32968-7F9F-4708-81C6-B4101BCF4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02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BB57D-79C0-4991-B2E3-A6F9682AA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1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43C9E-5AF8-471E-BD9B-CBEB5ED35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9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B429C-5392-4467-AD2F-B31E01FDA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36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16786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72D1B-D4A3-4E4E-BAE7-6FE2CD93DC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60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D4F77-6E6D-4CED-A72C-7075A2DBAD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79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493FE-282D-46B3-BB53-2FD81BEB2F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11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0755C-015E-46E4-99BB-C5B232F2AE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65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109C1-37BC-40F3-9110-E96CFA7947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19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DAA08-47F6-4709-988C-953A2CDE84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95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FD380-96D1-41E7-B27F-904C719B39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5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AB715-4463-408B-83A7-440AEC2A4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69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08B99-56C1-4098-B256-4D4DA8F58C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61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6E44D-973D-4265-920F-D0ECEDCCD8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98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C85FD-CBBE-40EA-B73C-431F763CEA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36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F0819-1212-4409-A483-988040E9F2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51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26777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C31FC-7D50-4033-A07F-A47442E27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1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18AFB-D159-4927-9ADF-313BEA513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6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50E42-333D-4926-9B8A-8B3FB77B5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0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40008-19D5-4FDC-9093-37AAAA56D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5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03B94-ED67-40CE-BA4B-91B43F4D4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1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EF89D-A1D7-478E-9D88-3EE3EE339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6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C3FEA-9DE0-4767-BA6B-64AA87491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7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EE3B0A10-B667-4932-8C80-72BF9BABD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59A8DC1-6BAC-460D-98F1-2B177B86CC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1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6"/>
          <p:cNvSpPr txBox="1">
            <a:spLocks noChangeArrowheads="1"/>
          </p:cNvSpPr>
          <p:nvPr/>
        </p:nvSpPr>
        <p:spPr bwMode="auto">
          <a:xfrm>
            <a:off x="2051050" y="1189038"/>
            <a:ext cx="51133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4400" b="1">
                <a:solidFill>
                  <a:srgbClr val="FF0000"/>
                </a:solidFill>
                <a:latin typeface="Calibri" pitchFamily="34" charset="0"/>
              </a:rPr>
              <a:t>第</a:t>
            </a:r>
            <a:r>
              <a:rPr lang="en-US" altLang="zh-CN" sz="4400" b="1">
                <a:solidFill>
                  <a:srgbClr val="FF0000"/>
                </a:solidFill>
                <a:latin typeface="Calibri" pitchFamily="34" charset="0"/>
              </a:rPr>
              <a:t>5</a:t>
            </a:r>
            <a:r>
              <a:rPr lang="zh-CN" altLang="en-US" sz="4400" b="1">
                <a:solidFill>
                  <a:srgbClr val="FF0000"/>
                </a:solidFill>
                <a:latin typeface="Calibri" pitchFamily="34" charset="0"/>
              </a:rPr>
              <a:t>单元   简易方程</a:t>
            </a:r>
          </a:p>
        </p:txBody>
      </p:sp>
      <p:sp>
        <p:nvSpPr>
          <p:cNvPr id="16" name="WordArt 38"/>
          <p:cNvSpPr>
            <a:spLocks noChangeArrowheads="1" noChangeShapeType="1" noTextEdit="1"/>
          </p:cNvSpPr>
          <p:nvPr/>
        </p:nvSpPr>
        <p:spPr bwMode="auto">
          <a:xfrm>
            <a:off x="2339752" y="2564904"/>
            <a:ext cx="4824536" cy="57606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89359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2 </a:t>
            </a:r>
            <a:r>
              <a:rPr lang="zh-CN" alt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89359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解简易方程</a:t>
            </a:r>
          </a:p>
        </p:txBody>
      </p:sp>
      <p:sp>
        <p:nvSpPr>
          <p:cNvPr id="4103" name="TextBox 16"/>
          <p:cNvSpPr txBox="1">
            <a:spLocks noChangeArrowheads="1"/>
          </p:cNvSpPr>
          <p:nvPr/>
        </p:nvSpPr>
        <p:spPr bwMode="auto">
          <a:xfrm>
            <a:off x="2122488" y="3708400"/>
            <a:ext cx="6194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第</a:t>
            </a:r>
            <a:r>
              <a:rPr lang="en-US" altLang="zh-CN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7</a:t>
            </a:r>
            <a:r>
              <a:rPr lang="zh-CN" altLang="en-US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课时      实际问题与方程（</a:t>
            </a:r>
            <a:r>
              <a:rPr lang="en-US" altLang="zh-CN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）</a:t>
            </a:r>
          </a:p>
        </p:txBody>
      </p:sp>
      <p:sp>
        <p:nvSpPr>
          <p:cNvPr id="4104" name="Text Box 3"/>
          <p:cNvSpPr txBox="1">
            <a:spLocks noChangeArrowheads="1"/>
          </p:cNvSpPr>
          <p:nvPr/>
        </p:nvSpPr>
        <p:spPr bwMode="auto">
          <a:xfrm>
            <a:off x="1331913" y="188913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五年级数学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·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上    新课标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[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人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]</a:t>
            </a:r>
            <a:endParaRPr lang="zh-CN" altLang="en-US" sz="24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26232" y="5013003"/>
            <a:ext cx="6395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桂平市西山镇城西小学    黄春燕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3"/>
          <p:cNvSpPr txBox="1">
            <a:spLocks noChangeArrowheads="1"/>
          </p:cNvSpPr>
          <p:nvPr/>
        </p:nvSpPr>
        <p:spPr bwMode="auto">
          <a:xfrm>
            <a:off x="900113" y="490538"/>
            <a:ext cx="76327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13.</a:t>
            </a:r>
            <a:r>
              <a:rPr lang="zh-CN" altLang="en-US" sz="3200" b="1"/>
              <a:t>两个工程队同时开凿一条</a:t>
            </a:r>
            <a:r>
              <a:rPr lang="en-US" altLang="zh-CN" sz="3200" b="1"/>
              <a:t>675m</a:t>
            </a:r>
            <a:r>
              <a:rPr lang="zh-CN" altLang="en-US" sz="3200" b="1"/>
              <a:t>长的隧道，各从一端相向施工，</a:t>
            </a:r>
            <a:r>
              <a:rPr lang="en-US" altLang="zh-CN" sz="3200" b="1"/>
              <a:t>25</a:t>
            </a:r>
            <a:r>
              <a:rPr lang="zh-CN" altLang="en-US" sz="3200" b="1"/>
              <a:t>天打通。甲队每天开凿</a:t>
            </a:r>
            <a:r>
              <a:rPr lang="en-US" altLang="zh-CN" sz="3200" b="1"/>
              <a:t>12.6m</a:t>
            </a:r>
            <a:r>
              <a:rPr lang="zh-CN" altLang="en-US" sz="3200" b="1"/>
              <a:t>，乙队每天开凿多少米？</a:t>
            </a:r>
          </a:p>
        </p:txBody>
      </p:sp>
      <p:sp>
        <p:nvSpPr>
          <p:cNvPr id="17" name="TextBox 73"/>
          <p:cNvSpPr txBox="1">
            <a:spLocks noChangeArrowheads="1"/>
          </p:cNvSpPr>
          <p:nvPr/>
        </p:nvSpPr>
        <p:spPr bwMode="auto">
          <a:xfrm>
            <a:off x="539750" y="2052638"/>
            <a:ext cx="5832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解：设乙队每天开凿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3200" b="1">
                <a:solidFill>
                  <a:srgbClr val="FF0000"/>
                </a:solidFill>
              </a:rPr>
              <a:t>米。</a:t>
            </a:r>
          </a:p>
        </p:txBody>
      </p:sp>
      <p:pic>
        <p:nvPicPr>
          <p:cNvPr id="1331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05038"/>
            <a:ext cx="30956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3"/>
          <p:cNvSpPr txBox="1">
            <a:spLocks noChangeArrowheads="1"/>
          </p:cNvSpPr>
          <p:nvPr/>
        </p:nvSpPr>
        <p:spPr bwMode="auto">
          <a:xfrm>
            <a:off x="539750" y="2555875"/>
            <a:ext cx="5832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（</a:t>
            </a:r>
            <a:r>
              <a:rPr lang="en-US" altLang="zh-CN" sz="3200" b="1">
                <a:solidFill>
                  <a:srgbClr val="FF0000"/>
                </a:solidFill>
              </a:rPr>
              <a:t>12.6+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zh-CN" altLang="en-US" sz="3200" b="1">
                <a:solidFill>
                  <a:srgbClr val="FF0000"/>
                </a:solidFill>
              </a:rPr>
              <a:t>）</a:t>
            </a:r>
            <a:r>
              <a:rPr lang="en-US" altLang="zh-CN" sz="3200" b="1">
                <a:solidFill>
                  <a:srgbClr val="FF0000"/>
                </a:solidFill>
              </a:rPr>
              <a:t>×25=675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4" name="TextBox 73"/>
          <p:cNvSpPr txBox="1">
            <a:spLocks noChangeArrowheads="1"/>
          </p:cNvSpPr>
          <p:nvPr/>
        </p:nvSpPr>
        <p:spPr bwMode="auto">
          <a:xfrm>
            <a:off x="1189038" y="3122613"/>
            <a:ext cx="58324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ea"/>
                <a:ea typeface="+mj-ea"/>
              </a:rPr>
              <a:t>   (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12.6+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altLang="zh-CN" sz="3200" b="1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=675÷25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18" name="TextBox 73"/>
          <p:cNvSpPr txBox="1">
            <a:spLocks noChangeArrowheads="1"/>
          </p:cNvSpPr>
          <p:nvPr/>
        </p:nvSpPr>
        <p:spPr bwMode="auto">
          <a:xfrm>
            <a:off x="1765300" y="3627438"/>
            <a:ext cx="3743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    12.6+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zh-CN" sz="3200" b="1">
                <a:solidFill>
                  <a:srgbClr val="FF0000"/>
                </a:solidFill>
              </a:rPr>
              <a:t>=27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9" name="TextBox 73"/>
          <p:cNvSpPr txBox="1">
            <a:spLocks noChangeArrowheads="1"/>
          </p:cNvSpPr>
          <p:nvPr/>
        </p:nvSpPr>
        <p:spPr bwMode="auto">
          <a:xfrm>
            <a:off x="1189038" y="4203700"/>
            <a:ext cx="648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3200" b="1">
                <a:solidFill>
                  <a:srgbClr val="FF0000"/>
                </a:solidFill>
              </a:rPr>
              <a:t>+12.6-12.6=27-12.6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0" name="TextBox 73"/>
          <p:cNvSpPr txBox="1">
            <a:spLocks noChangeArrowheads="1"/>
          </p:cNvSpPr>
          <p:nvPr/>
        </p:nvSpPr>
        <p:spPr bwMode="auto">
          <a:xfrm>
            <a:off x="3205163" y="4708525"/>
            <a:ext cx="2232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3200" b="1">
                <a:solidFill>
                  <a:srgbClr val="FF0000"/>
                </a:solidFill>
              </a:rPr>
              <a:t>=14.4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1" name="TextBox 73"/>
          <p:cNvSpPr txBox="1">
            <a:spLocks noChangeArrowheads="1"/>
          </p:cNvSpPr>
          <p:nvPr/>
        </p:nvSpPr>
        <p:spPr bwMode="auto">
          <a:xfrm>
            <a:off x="1331913" y="5221288"/>
            <a:ext cx="4968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</a:rPr>
              <a:t>答：乙队每天开凿多少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米。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1" grpId="0"/>
      <p:bldP spid="14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4790" y="1397380"/>
            <a:ext cx="86409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0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自主学习课本</a:t>
            </a:r>
            <a:r>
              <a:rPr lang="en-US" altLang="zh-CN" sz="40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79</a:t>
            </a:r>
            <a:r>
              <a:rPr lang="zh-CN" altLang="zh-CN" sz="40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页，</a:t>
            </a:r>
            <a:r>
              <a:rPr lang="zh-CN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  <a:endParaRPr lang="en-US" altLang="zh-CN" sz="40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1.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如果两个人同时从一段路的两端出发，相对而行，会怎样？ </a:t>
            </a:r>
            <a:endParaRPr lang="en-US" altLang="zh-CN" sz="40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2</a:t>
            </a:r>
            <a:r>
              <a:rPr lang="en-US" altLang="zh-CN" sz="40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用画线段图的方法</a:t>
            </a:r>
            <a:r>
              <a:rPr lang="zh-CN" altLang="en-US" sz="40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分析例题</a:t>
            </a:r>
            <a:r>
              <a:rPr lang="en-US" altLang="zh-CN" sz="40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40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的数量</a:t>
            </a:r>
            <a:r>
              <a:rPr lang="zh-CN" altLang="en-US" sz="40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关系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40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并</a:t>
            </a:r>
            <a:r>
              <a:rPr lang="zh-CN" altLang="en-US" sz="40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列</a:t>
            </a:r>
            <a:r>
              <a:rPr lang="zh-CN" altLang="zh-CN" sz="40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方程</a:t>
            </a:r>
            <a:r>
              <a:rPr lang="zh-CN" altLang="zh-CN" sz="40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解决问题</a:t>
            </a:r>
            <a:r>
              <a:rPr lang="zh-CN" altLang="en-US" sz="40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4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9792" y="404664"/>
            <a:ext cx="36471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A3EA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挑战任务一</a:t>
            </a:r>
          </a:p>
        </p:txBody>
      </p:sp>
    </p:spTree>
    <p:extLst>
      <p:ext uri="{BB962C8B-B14F-4D97-AF65-F5344CB8AC3E}">
        <p14:creationId xmlns:p14="http://schemas.microsoft.com/office/powerpoint/2010/main" val="17508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86788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181225" y="2684463"/>
            <a:ext cx="296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3300"/>
                </a:solidFill>
              </a:rPr>
              <a:t>我每分钟骑</a:t>
            </a:r>
            <a:r>
              <a:rPr lang="zh-CN" altLang="en-US" sz="2400" b="1">
                <a:solidFill>
                  <a:schemeClr val="accent2"/>
                </a:solidFill>
              </a:rPr>
              <a:t>250 </a:t>
            </a:r>
            <a:r>
              <a:rPr lang="zh-CN" altLang="en-US" sz="2400" b="1">
                <a:solidFill>
                  <a:srgbClr val="FF3300"/>
                </a:solidFill>
              </a:rPr>
              <a:t>m。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724525" y="2708275"/>
            <a:ext cx="296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3300"/>
                </a:solidFill>
              </a:rPr>
              <a:t>我每分钟骑</a:t>
            </a:r>
            <a:r>
              <a:rPr lang="zh-CN" altLang="en-US" sz="2400" b="1">
                <a:solidFill>
                  <a:schemeClr val="accent2"/>
                </a:solidFill>
              </a:rPr>
              <a:t>200 </a:t>
            </a:r>
            <a:r>
              <a:rPr lang="zh-CN" altLang="en-US" sz="2400" b="1">
                <a:solidFill>
                  <a:srgbClr val="FF3300"/>
                </a:solidFill>
              </a:rPr>
              <a:t>m。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612775" y="374332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CC3300"/>
                </a:solidFill>
              </a:rPr>
              <a:t>小林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6011863" y="397668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CC3300"/>
                </a:solidFill>
              </a:rPr>
              <a:t>小云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979613" y="404813"/>
            <a:ext cx="6553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小林家和小云家相距4.5 km。周日</a:t>
            </a:r>
          </a:p>
          <a:p>
            <a:pPr eaLnBrk="1" hangingPunct="1"/>
            <a:r>
              <a:rPr lang="zh-CN" altLang="en-US" sz="3200" b="1"/>
              <a:t>早上9:00两人分别从家骑自行车相</a:t>
            </a:r>
          </a:p>
          <a:p>
            <a:pPr eaLnBrk="1" hangingPunct="1"/>
            <a:r>
              <a:rPr lang="zh-CN" altLang="en-US" sz="3200" b="1"/>
              <a:t>向而行，两人何时相遇？</a:t>
            </a:r>
          </a:p>
        </p:txBody>
      </p:sp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1042988" y="547688"/>
            <a:ext cx="865187" cy="577850"/>
            <a:chOff x="1115616" y="332656"/>
            <a:chExt cx="936104" cy="648072"/>
          </a:xfrm>
        </p:grpSpPr>
        <p:pic>
          <p:nvPicPr>
            <p:cNvPr id="7178" name="Picture 1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332656"/>
              <a:ext cx="936104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TextBox 14"/>
            <p:cNvSpPr txBox="1">
              <a:spLocks noChangeArrowheads="1"/>
            </p:cNvSpPr>
            <p:nvPr/>
          </p:nvSpPr>
          <p:spPr bwMode="auto">
            <a:xfrm>
              <a:off x="1331640" y="332656"/>
              <a:ext cx="504056" cy="58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800" b="1"/>
                <a:t>5</a:t>
              </a:r>
              <a:endParaRPr lang="zh-CN" altLang="en-US" sz="2800" b="1"/>
            </a:p>
          </p:txBody>
        </p:sp>
      </p:grp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963738" y="5805488"/>
            <a:ext cx="5129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你从题中知道了哪些信息？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ldLvl="0" autoUpdateAnimBg="0"/>
      <p:bldP spid="12293" grpId="0" bldLvl="0" autoUpdateAnimBg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3"/>
          <p:cNvSpPr txBox="1">
            <a:spLocks noChangeArrowheads="1"/>
          </p:cNvSpPr>
          <p:nvPr/>
        </p:nvSpPr>
        <p:spPr bwMode="auto">
          <a:xfrm>
            <a:off x="1431925" y="912813"/>
            <a:ext cx="5803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1619250" y="4083050"/>
            <a:ext cx="5905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95288" y="3867150"/>
            <a:ext cx="9096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ea typeface="幼圆" pitchFamily="49" charset="-122"/>
              </a:rPr>
              <a:t>小林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7667625" y="3938588"/>
            <a:ext cx="908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ea typeface="幼圆" pitchFamily="49" charset="-122"/>
              </a:rPr>
              <a:t>小云</a:t>
            </a: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1619250" y="3794125"/>
            <a:ext cx="1588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7524750" y="3794125"/>
            <a:ext cx="7938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3" name="AutoShape 21"/>
          <p:cNvSpPr>
            <a:spLocks/>
          </p:cNvSpPr>
          <p:nvPr/>
        </p:nvSpPr>
        <p:spPr bwMode="auto">
          <a:xfrm rot="5400000">
            <a:off x="4478337" y="1428751"/>
            <a:ext cx="111125" cy="5829300"/>
          </a:xfrm>
          <a:prstGeom prst="rightBrace">
            <a:avLst>
              <a:gd name="adj1" fmla="val 437143"/>
              <a:gd name="adj2" fmla="val 50000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3922713" y="4500563"/>
            <a:ext cx="1584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4.5km</a:t>
            </a:r>
          </a:p>
        </p:txBody>
      </p:sp>
      <p:sp>
        <p:nvSpPr>
          <p:cNvPr id="13335" name="箭头 389"/>
          <p:cNvSpPr>
            <a:spLocks noChangeShapeType="1"/>
          </p:cNvSpPr>
          <p:nvPr/>
        </p:nvSpPr>
        <p:spPr bwMode="auto">
          <a:xfrm>
            <a:off x="1619250" y="3867150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1547813" y="3284538"/>
            <a:ext cx="2351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C3300"/>
                </a:solidFill>
              </a:rPr>
              <a:t>0.25千米/分</a:t>
            </a:r>
          </a:p>
        </p:txBody>
      </p:sp>
      <p:sp>
        <p:nvSpPr>
          <p:cNvPr id="13337" name="箭头 391"/>
          <p:cNvSpPr>
            <a:spLocks noChangeShapeType="1"/>
          </p:cNvSpPr>
          <p:nvPr/>
        </p:nvSpPr>
        <p:spPr bwMode="auto">
          <a:xfrm flipH="1">
            <a:off x="6011863" y="3867150"/>
            <a:ext cx="15128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5795963" y="3284538"/>
            <a:ext cx="2409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C3300"/>
                </a:solidFill>
              </a:rPr>
              <a:t>0.2千米/分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924425" y="3213100"/>
            <a:ext cx="361950" cy="863600"/>
            <a:chOff x="0" y="0"/>
            <a:chExt cx="572" cy="1360"/>
          </a:xfrm>
        </p:grpSpPr>
        <p:sp>
          <p:nvSpPr>
            <p:cNvPr id="8210" name="Line 28"/>
            <p:cNvSpPr>
              <a:spLocks noChangeShapeType="1"/>
            </p:cNvSpPr>
            <p:nvPr/>
          </p:nvSpPr>
          <p:spPr bwMode="auto">
            <a:xfrm>
              <a:off x="0" y="0"/>
              <a:ext cx="0" cy="13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1" name="AutoShape 29"/>
            <p:cNvSpPr>
              <a:spLocks noChangeArrowheads="1"/>
            </p:cNvSpPr>
            <p:nvPr/>
          </p:nvSpPr>
          <p:spPr bwMode="auto">
            <a:xfrm rot="5460000">
              <a:off x="-132" y="133"/>
              <a:ext cx="836" cy="5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755650" y="1989138"/>
            <a:ext cx="7921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数量关系：小林骑的路程+小云骑的路程=总路程</a:t>
            </a:r>
          </a:p>
        </p:txBody>
      </p:sp>
      <p:pic>
        <p:nvPicPr>
          <p:cNvPr id="8208" name="Picture 3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6850"/>
            <a:ext cx="79216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Text Box 34"/>
          <p:cNvSpPr txBox="1">
            <a:spLocks noChangeArrowheads="1"/>
          </p:cNvSpPr>
          <p:nvPr/>
        </p:nvSpPr>
        <p:spPr bwMode="auto">
          <a:xfrm>
            <a:off x="1228725" y="855663"/>
            <a:ext cx="4752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990000"/>
                </a:solidFill>
              </a:rPr>
              <a:t>先画线段图分析数量关系。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8" grpId="0" animBg="1"/>
      <p:bldP spid="13329" grpId="0" bldLvl="0" autoUpdateAnimBg="0"/>
      <p:bldP spid="13330" grpId="0" bldLvl="0" autoUpdateAnimBg="0"/>
      <p:bldP spid="13331" grpId="0" animBg="1"/>
      <p:bldP spid="13332" grpId="0" animBg="1"/>
      <p:bldP spid="13333" grpId="0" animBg="1"/>
      <p:bldP spid="13334" grpId="0" bldLvl="0" autoUpdateAnimBg="0"/>
      <p:bldP spid="13335" grpId="0" animBg="1"/>
      <p:bldP spid="13336" grpId="0" bldLvl="0" autoUpdateAnimBg="0"/>
      <p:bldP spid="13337" grpId="0" animBg="1"/>
      <p:bldP spid="13338" grpId="0" bldLvl="0" autoUpdateAnimBg="0"/>
      <p:bldP spid="13343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979613" y="1027113"/>
            <a:ext cx="53292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CC3300"/>
                </a:solidFill>
                <a:latin typeface="汉仪秀英体简" pitchFamily="1" charset="-122"/>
                <a:ea typeface="经典粗圆简" pitchFamily="1" charset="-122"/>
              </a:rPr>
              <a:t>解：设两人</a:t>
            </a:r>
            <a:r>
              <a:rPr lang="zh-CN" altLang="en-US" sz="3200" b="1" i="1">
                <a:solidFill>
                  <a:srgbClr val="CC33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zh-CN" altLang="en-US" sz="3200" b="1">
                <a:solidFill>
                  <a:srgbClr val="CC3300"/>
                </a:solidFill>
                <a:latin typeface="汉仪秀英体简" pitchFamily="1" charset="-122"/>
                <a:ea typeface="经典粗圆简" pitchFamily="1" charset="-122"/>
              </a:rPr>
              <a:t>分钟后相遇。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854325" y="1728788"/>
            <a:ext cx="48244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汉仪秀英体简" pitchFamily="1" charset="-122"/>
                <a:ea typeface="经典粗圆简" pitchFamily="1" charset="-122"/>
              </a:rPr>
              <a:t>0.25</a:t>
            </a:r>
            <a:r>
              <a:rPr lang="zh-CN" altLang="en-US" sz="32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汉仪秀英体简" pitchFamily="1" charset="-122"/>
                <a:ea typeface="经典粗圆简" pitchFamily="1" charset="-122"/>
              </a:rPr>
              <a:t>+0.2</a:t>
            </a:r>
            <a:r>
              <a:rPr lang="zh-CN" altLang="en-US" sz="32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</a:rPr>
              <a:t> x </a:t>
            </a:r>
            <a:r>
              <a:rPr lang="zh-CN" altLang="en-US" sz="3200" b="1">
                <a:solidFill>
                  <a:srgbClr val="FF0000"/>
                </a:solidFill>
                <a:latin typeface="汉仪秀英体简" pitchFamily="1" charset="-122"/>
                <a:ea typeface="经典粗圆简" pitchFamily="1" charset="-122"/>
              </a:rPr>
              <a:t>=4.5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887788" y="2314575"/>
            <a:ext cx="27733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汉仪秀英体简" pitchFamily="1" charset="-122"/>
                <a:ea typeface="经典粗圆简" pitchFamily="1" charset="-122"/>
              </a:rPr>
              <a:t>0.45</a:t>
            </a:r>
            <a:r>
              <a:rPr lang="zh-CN" altLang="en-US" sz="32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 x </a:t>
            </a:r>
            <a:r>
              <a:rPr lang="zh-CN" altLang="en-US" sz="3200" b="1">
                <a:solidFill>
                  <a:srgbClr val="FF0000"/>
                </a:solidFill>
                <a:latin typeface="汉仪秀英体简" pitchFamily="1" charset="-122"/>
                <a:ea typeface="经典粗圆简" pitchFamily="1" charset="-122"/>
              </a:rPr>
              <a:t>=4.5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917825" y="3003550"/>
            <a:ext cx="4751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汉仪秀英体简" pitchFamily="1" charset="-122"/>
                <a:ea typeface="经典粗圆简" pitchFamily="1" charset="-122"/>
              </a:rPr>
              <a:t>0.45</a:t>
            </a:r>
            <a:r>
              <a:rPr lang="zh-CN" altLang="en-US" sz="32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 x </a:t>
            </a:r>
            <a:r>
              <a:rPr lang="zh-CN" altLang="en-US" sz="3200" b="1">
                <a:solidFill>
                  <a:srgbClr val="FF0000"/>
                </a:solidFill>
                <a:latin typeface="汉仪秀英体简" pitchFamily="1" charset="-122"/>
                <a:ea typeface="经典粗圆简" pitchFamily="1" charset="-122"/>
              </a:rPr>
              <a:t>÷0.45=4.5÷0.45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725988" y="3575050"/>
            <a:ext cx="1279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 </a:t>
            </a:r>
            <a:r>
              <a:rPr lang="zh-CN" altLang="en-US" sz="3200" b="1">
                <a:solidFill>
                  <a:srgbClr val="FF0000"/>
                </a:solidFill>
                <a:latin typeface="汉仪秀英体简" pitchFamily="1" charset="-122"/>
                <a:ea typeface="经典粗圆简" pitchFamily="1" charset="-122"/>
                <a:cs typeface="Times New Roman" pitchFamily="18" charset="0"/>
              </a:rPr>
              <a:t>=10</a:t>
            </a:r>
            <a:endParaRPr lang="zh-CN" altLang="en-US">
              <a:solidFill>
                <a:srgbClr val="FF0000"/>
              </a:solidFill>
              <a:ea typeface="经典粗圆简" pitchFamily="1" charset="-122"/>
              <a:cs typeface="Times New Roman" pitchFamily="18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770188" y="4435475"/>
            <a:ext cx="43227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汉仪秀英体简" pitchFamily="1" charset="-122"/>
                <a:ea typeface="经典粗圆简" pitchFamily="1" charset="-122"/>
              </a:rPr>
              <a:t>答：两人9:10相遇。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ldLvl="0" autoUpdateAnimBg="0"/>
      <p:bldP spid="14341" grpId="0" bldLvl="0" autoUpdateAnimBg="0"/>
      <p:bldP spid="14342" grpId="0" bldLvl="0" autoUpdateAnimBg="0"/>
      <p:bldP spid="14343" grpId="0" bldLvl="0" autoUpdateAnimBg="0"/>
      <p:bldP spid="14344" grpId="0" bldLvl="0" autoUpdateAnimBg="0"/>
      <p:bldP spid="14345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187450" y="1268413"/>
            <a:ext cx="6913563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</a:rPr>
              <a:t>       先分析题中的数量关系，并可通过画</a:t>
            </a:r>
            <a:endParaRPr lang="en-US" altLang="zh-CN" sz="2800" b="1">
              <a:solidFill>
                <a:srgbClr val="FF0000"/>
              </a:solidFill>
            </a:endParaRPr>
          </a:p>
          <a:p>
            <a:pPr eaLnBrk="1" hangingPunct="1"/>
            <a:endParaRPr lang="en-US" altLang="zh-CN" sz="2800" b="1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sz="2800" b="1">
                <a:solidFill>
                  <a:srgbClr val="FF0000"/>
                </a:solidFill>
              </a:rPr>
              <a:t>线段图来分析数量之间的相等关系，然后</a:t>
            </a:r>
            <a:endParaRPr lang="en-US" altLang="zh-CN" sz="2800" b="1">
              <a:solidFill>
                <a:srgbClr val="FF0000"/>
              </a:solidFill>
            </a:endParaRPr>
          </a:p>
          <a:p>
            <a:pPr eaLnBrk="1" hangingPunct="1"/>
            <a:endParaRPr lang="en-US" altLang="zh-CN" sz="2800" b="1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sz="2800" b="1">
                <a:solidFill>
                  <a:srgbClr val="FF0000"/>
                </a:solidFill>
              </a:rPr>
              <a:t>设未知数，列出方程并求出方程的解，并</a:t>
            </a:r>
            <a:endParaRPr lang="en-US" altLang="zh-CN" sz="2800" b="1">
              <a:solidFill>
                <a:srgbClr val="FF0000"/>
              </a:solidFill>
            </a:endParaRPr>
          </a:p>
          <a:p>
            <a:pPr eaLnBrk="1" hangingPunct="1"/>
            <a:endParaRPr lang="en-US" altLang="zh-CN" sz="2800" b="1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sz="2800" b="1">
                <a:solidFill>
                  <a:srgbClr val="FF0000"/>
                </a:solidFill>
              </a:rPr>
              <a:t>且要记住相遇问题中“速度和 </a:t>
            </a:r>
            <a:r>
              <a:rPr lang="en-US" altLang="zh-CN" sz="2800" b="1">
                <a:solidFill>
                  <a:srgbClr val="FF0000"/>
                </a:solidFill>
              </a:rPr>
              <a:t>×</a:t>
            </a:r>
            <a:r>
              <a:rPr lang="zh-CN" altLang="en-US" sz="2800" b="1">
                <a:solidFill>
                  <a:srgbClr val="FF0000"/>
                </a:solidFill>
              </a:rPr>
              <a:t>相遇时间</a:t>
            </a:r>
            <a:endParaRPr lang="en-US" altLang="zh-CN" sz="2800" b="1">
              <a:solidFill>
                <a:srgbClr val="FF0000"/>
              </a:solidFill>
            </a:endParaRPr>
          </a:p>
          <a:p>
            <a:pPr eaLnBrk="1" hangingPunct="1"/>
            <a:endParaRPr lang="en-US" altLang="zh-CN" sz="2800" b="1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=</a:t>
            </a:r>
            <a:r>
              <a:rPr lang="zh-CN" altLang="en-US" sz="2800" b="1">
                <a:solidFill>
                  <a:srgbClr val="FF0000"/>
                </a:solidFill>
              </a:rPr>
              <a:t>路程”的等量关系。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71550" y="333375"/>
            <a:ext cx="7704138" cy="792163"/>
            <a:chOff x="0" y="0"/>
            <a:chExt cx="3120" cy="432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3120" cy="432"/>
            </a:xfrm>
            <a:prstGeom prst="chevron">
              <a:avLst>
                <a:gd name="adj" fmla="val 41896"/>
              </a:avLst>
            </a:prstGeom>
            <a:solidFill>
              <a:srgbClr val="55FFFF"/>
            </a:solidFill>
            <a:ln w="9525">
              <a:solidFill>
                <a:srgbClr val="33CCFF"/>
              </a:solidFill>
              <a:miter lim="800000"/>
              <a:headEnd/>
              <a:tailEnd/>
            </a:ln>
            <a:effectLst>
              <a:outerShdw dist="91581" dir="7421404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248" name="Text Box 5"/>
            <p:cNvSpPr txBox="1">
              <a:spLocks noChangeArrowheads="1"/>
            </p:cNvSpPr>
            <p:nvPr/>
          </p:nvSpPr>
          <p:spPr bwMode="auto">
            <a:xfrm>
              <a:off x="192" y="48"/>
              <a:ext cx="2880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4000" b="1">
                  <a:latin typeface="Times New Roman" pitchFamily="18" charset="0"/>
                </a:rPr>
                <a:t>列方程解应用题的一般步骤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627867" y="4968081"/>
            <a:ext cx="4248150" cy="1555750"/>
            <a:chOff x="884" y="1933"/>
            <a:chExt cx="3012" cy="980"/>
          </a:xfrm>
        </p:grpSpPr>
        <p:pic>
          <p:nvPicPr>
            <p:cNvPr id="24585" name="Picture 15" descr="男天使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" y="1933"/>
              <a:ext cx="1276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6" name="AutoShape 27"/>
            <p:cNvSpPr>
              <a:spLocks noChangeArrowheads="1"/>
            </p:cNvSpPr>
            <p:nvPr/>
          </p:nvSpPr>
          <p:spPr bwMode="auto">
            <a:xfrm>
              <a:off x="884" y="1933"/>
              <a:ext cx="1451" cy="499"/>
            </a:xfrm>
            <a:prstGeom prst="wedgeRoundRectCallout">
              <a:avLst>
                <a:gd name="adj1" fmla="val 68606"/>
                <a:gd name="adj2" fmla="val 6222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>
                  <a:solidFill>
                    <a:srgbClr val="FF3399"/>
                  </a:solidFill>
                  <a:latin typeface="楷体_GB2312" pitchFamily="49" charset="-122"/>
                  <a:ea typeface="楷体_GB2312" pitchFamily="49" charset="-122"/>
                </a:rPr>
                <a:t>要认真呦。</a:t>
              </a:r>
              <a:endParaRPr lang="en-US" altLang="zh-CN" sz="2800" b="1">
                <a:solidFill>
                  <a:srgbClr val="FF3399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804291" y="548680"/>
            <a:ext cx="36471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A3EA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挑战任务二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584" y="1844824"/>
            <a:ext cx="77048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自主完成</a:t>
            </a:r>
            <a:r>
              <a:rPr lang="zh-CN" altLang="en-US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课本</a:t>
            </a:r>
            <a:r>
              <a:rPr lang="en-US" altLang="zh-CN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82</a:t>
            </a:r>
            <a:r>
              <a:rPr lang="zh-CN" altLang="en-US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页</a:t>
            </a:r>
            <a:r>
              <a:rPr lang="en-US" altLang="zh-CN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11</a:t>
            </a:r>
            <a:r>
              <a:rPr lang="zh-CN" altLang="en-US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13</a:t>
            </a:r>
            <a:r>
              <a:rPr lang="zh-CN" altLang="en-US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；</a:t>
            </a:r>
            <a:r>
              <a:rPr lang="en-US" altLang="zh-CN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组长组织组员互对答案。</a:t>
            </a:r>
            <a:endParaRPr lang="zh-CN" altLang="en-US" sz="3200" b="1" dirty="0">
              <a:solidFill>
                <a:srgbClr val="000000">
                  <a:lumMod val="95000"/>
                  <a:lumOff val="5000"/>
                </a:srgb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组长汇报小组答题情况</a:t>
            </a:r>
            <a:r>
              <a:rPr lang="zh-CN" altLang="en-US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3200" b="1" dirty="0">
              <a:solidFill>
                <a:srgbClr val="000000">
                  <a:lumMod val="95000"/>
                  <a:lumOff val="5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2886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21"/>
          <p:cNvSpPr txBox="1">
            <a:spLocks noChangeArrowheads="1"/>
          </p:cNvSpPr>
          <p:nvPr/>
        </p:nvSpPr>
        <p:spPr bwMode="auto">
          <a:xfrm>
            <a:off x="611188" y="1412875"/>
            <a:ext cx="77771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/>
              <a:t>11.</a:t>
            </a:r>
            <a:r>
              <a:rPr lang="zh-CN" altLang="en-US" sz="2800" b="1"/>
              <a:t>两列火车从相距</a:t>
            </a:r>
            <a:r>
              <a:rPr lang="en-US" altLang="zh-CN" sz="2800" b="1"/>
              <a:t>570km</a:t>
            </a:r>
            <a:r>
              <a:rPr lang="zh-CN" altLang="en-US" sz="2800" b="1"/>
              <a:t>的同时相向开出。甲  </a:t>
            </a:r>
            <a:endParaRPr lang="en-US" altLang="zh-CN" sz="2800" b="1"/>
          </a:p>
          <a:p>
            <a:pPr eaLnBrk="1" hangingPunct="1"/>
            <a:r>
              <a:rPr lang="en-US" altLang="zh-CN" sz="2800" b="1"/>
              <a:t>     </a:t>
            </a:r>
            <a:r>
              <a:rPr lang="zh-CN" altLang="en-US" sz="2800" b="1"/>
              <a:t>车每小时行</a:t>
            </a:r>
            <a:r>
              <a:rPr lang="en-US" altLang="zh-CN" sz="2800" b="1"/>
              <a:t>110km</a:t>
            </a:r>
            <a:r>
              <a:rPr lang="zh-CN" altLang="en-US" sz="2800" b="1"/>
              <a:t>，乙车每小时行</a:t>
            </a:r>
            <a:r>
              <a:rPr lang="en-US" altLang="zh-CN" sz="2800" b="1"/>
              <a:t>80km</a:t>
            </a:r>
            <a:r>
              <a:rPr lang="zh-CN" altLang="en-US" sz="2800" b="1"/>
              <a:t>。经</a:t>
            </a:r>
            <a:endParaRPr lang="en-US" altLang="zh-CN" sz="2800" b="1"/>
          </a:p>
          <a:p>
            <a:pPr eaLnBrk="1" hangingPunct="1"/>
            <a:r>
              <a:rPr lang="en-US" altLang="zh-CN" sz="2800" b="1"/>
              <a:t>     </a:t>
            </a:r>
            <a:r>
              <a:rPr lang="zh-CN" altLang="en-US" sz="2800" b="1"/>
              <a:t>过几个小时辆车相遇。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339975" y="2852738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</a:rPr>
              <a:t>解：设经过</a:t>
            </a:r>
            <a:r>
              <a:rPr lang="zh-CN" altLang="en-US" sz="28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zh-CN" altLang="en-US" sz="2800" b="1">
                <a:solidFill>
                  <a:srgbClr val="FF0000"/>
                </a:solidFill>
              </a:rPr>
              <a:t>小时两车相遇。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755650" y="2852738"/>
            <a:ext cx="1512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</a:rPr>
              <a:t>方法一：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3059113" y="3390900"/>
            <a:ext cx="30972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110</a:t>
            </a:r>
            <a:r>
              <a:rPr lang="zh-CN" altLang="en-US" sz="28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 x </a:t>
            </a:r>
            <a:r>
              <a:rPr lang="en-US" altLang="zh-CN" sz="2800" b="1">
                <a:solidFill>
                  <a:srgbClr val="FF0000"/>
                </a:solidFill>
              </a:rPr>
              <a:t>+80</a:t>
            </a:r>
            <a:r>
              <a:rPr lang="zh-CN" altLang="en-US" sz="28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</a:rPr>
              <a:t> x </a:t>
            </a:r>
            <a:r>
              <a:rPr lang="en-US" altLang="zh-CN" sz="2800" b="1">
                <a:solidFill>
                  <a:srgbClr val="FF0000"/>
                </a:solidFill>
              </a:rPr>
              <a:t>=570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3851275" y="3913188"/>
            <a:ext cx="3095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190</a:t>
            </a:r>
            <a:r>
              <a:rPr lang="zh-CN" altLang="en-US" sz="28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 x </a:t>
            </a:r>
            <a:r>
              <a:rPr lang="en-US" altLang="zh-CN" sz="2800" b="1">
                <a:solidFill>
                  <a:srgbClr val="FF0000"/>
                </a:solidFill>
              </a:rPr>
              <a:t>=570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2916238" y="4418013"/>
            <a:ext cx="475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190</a:t>
            </a:r>
            <a:r>
              <a:rPr lang="zh-CN" altLang="en-US" sz="28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 x </a:t>
            </a:r>
            <a:r>
              <a:rPr lang="en-US" altLang="zh-CN" sz="2800" b="1">
                <a:solidFill>
                  <a:srgbClr val="FF0000"/>
                </a:solidFill>
              </a:rPr>
              <a:t>÷190=570÷190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572000" y="492125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i="1">
                <a:solidFill>
                  <a:srgbClr val="FF00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 </a:t>
            </a:r>
            <a:r>
              <a:rPr lang="en-US" altLang="zh-CN" sz="2800" b="1">
                <a:solidFill>
                  <a:srgbClr val="FF0000"/>
                </a:solidFill>
                <a:ea typeface="经典粗圆简" pitchFamily="1" charset="-122"/>
                <a:cs typeface="Times New Roman" pitchFamily="18" charset="0"/>
              </a:rPr>
              <a:t>=3</a:t>
            </a:r>
            <a:endParaRPr lang="zh-CN" altLang="en-US" sz="2800" b="1">
              <a:solidFill>
                <a:srgbClr val="FF0000"/>
              </a:solidFill>
              <a:ea typeface="经典粗圆简" pitchFamily="1" charset="-122"/>
              <a:cs typeface="Times New Roman" pitchFamily="18" charset="0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2268538" y="5499100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</a:rPr>
              <a:t>答：设经过</a:t>
            </a:r>
            <a:r>
              <a:rPr lang="en-US" altLang="zh-CN" sz="2800" b="1">
                <a:solidFill>
                  <a:srgbClr val="FF0000"/>
                </a:solidFill>
              </a:rPr>
              <a:t>3</a:t>
            </a:r>
            <a:r>
              <a:rPr lang="zh-CN" altLang="en-US" sz="2800" b="1">
                <a:solidFill>
                  <a:srgbClr val="FF0000"/>
                </a:solidFill>
              </a:rPr>
              <a:t>小时两车相遇。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21"/>
          <p:cNvSpPr txBox="1">
            <a:spLocks noChangeArrowheads="1"/>
          </p:cNvSpPr>
          <p:nvPr/>
        </p:nvSpPr>
        <p:spPr bwMode="auto">
          <a:xfrm>
            <a:off x="611188" y="1412875"/>
            <a:ext cx="77771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/>
              <a:t>11.</a:t>
            </a:r>
            <a:r>
              <a:rPr lang="zh-CN" altLang="en-US" sz="2800" b="1"/>
              <a:t>两列火车从相距</a:t>
            </a:r>
            <a:r>
              <a:rPr lang="en-US" altLang="zh-CN" sz="2800" b="1"/>
              <a:t>570km</a:t>
            </a:r>
            <a:r>
              <a:rPr lang="zh-CN" altLang="en-US" sz="2800" b="1"/>
              <a:t>的同时相向开出。甲  </a:t>
            </a:r>
            <a:endParaRPr lang="en-US" altLang="zh-CN" sz="2800" b="1"/>
          </a:p>
          <a:p>
            <a:pPr eaLnBrk="1" hangingPunct="1"/>
            <a:r>
              <a:rPr lang="en-US" altLang="zh-CN" sz="2800" b="1"/>
              <a:t>     </a:t>
            </a:r>
            <a:r>
              <a:rPr lang="zh-CN" altLang="en-US" sz="2800" b="1"/>
              <a:t>车每小时行</a:t>
            </a:r>
            <a:r>
              <a:rPr lang="en-US" altLang="zh-CN" sz="2800" b="1"/>
              <a:t>110km</a:t>
            </a:r>
            <a:r>
              <a:rPr lang="zh-CN" altLang="en-US" sz="2800" b="1"/>
              <a:t>，乙车每小时行</a:t>
            </a:r>
            <a:r>
              <a:rPr lang="en-US" altLang="zh-CN" sz="2800" b="1"/>
              <a:t>80km</a:t>
            </a:r>
            <a:r>
              <a:rPr lang="zh-CN" altLang="en-US" sz="2800" b="1"/>
              <a:t>。经</a:t>
            </a:r>
            <a:endParaRPr lang="en-US" altLang="zh-CN" sz="2800" b="1"/>
          </a:p>
          <a:p>
            <a:pPr eaLnBrk="1" hangingPunct="1"/>
            <a:r>
              <a:rPr lang="en-US" altLang="zh-CN" sz="2800" b="1"/>
              <a:t>     </a:t>
            </a:r>
            <a:r>
              <a:rPr lang="zh-CN" altLang="en-US" sz="2800" b="1"/>
              <a:t>过几个小时辆车相遇。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339975" y="2852738"/>
            <a:ext cx="457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</a:rPr>
              <a:t>解：设经过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2800" b="1">
                <a:solidFill>
                  <a:srgbClr val="FF0000"/>
                </a:solidFill>
              </a:rPr>
              <a:t>小时两车相遇。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755650" y="2835275"/>
            <a:ext cx="15128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</a:rPr>
              <a:t>方法二：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2627313" y="3409950"/>
            <a:ext cx="3673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</a:rPr>
              <a:t>（</a:t>
            </a:r>
            <a:r>
              <a:rPr lang="en-US" altLang="zh-CN" sz="2800" b="1">
                <a:solidFill>
                  <a:srgbClr val="FF0000"/>
                </a:solidFill>
              </a:rPr>
              <a:t>110+80</a:t>
            </a:r>
            <a:r>
              <a:rPr lang="zh-CN" altLang="en-US" sz="2800" b="1">
                <a:solidFill>
                  <a:srgbClr val="FF0000"/>
                </a:solidFill>
              </a:rPr>
              <a:t>）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2800" b="1">
                <a:solidFill>
                  <a:srgbClr val="FF0000"/>
                </a:solidFill>
              </a:rPr>
              <a:t>=570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3851275" y="3913188"/>
            <a:ext cx="3095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190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zh-CN" sz="2800" b="1">
                <a:solidFill>
                  <a:srgbClr val="FF0000"/>
                </a:solidFill>
              </a:rPr>
              <a:t>=570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2916238" y="4491038"/>
            <a:ext cx="4752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190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zh-CN" sz="2800" b="1">
                <a:solidFill>
                  <a:srgbClr val="FF0000"/>
                </a:solidFill>
              </a:rPr>
              <a:t>÷190=570÷190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572000" y="4992688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2800" b="1">
                <a:solidFill>
                  <a:srgbClr val="FF0000"/>
                </a:solidFill>
              </a:rPr>
              <a:t>=3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2268538" y="5570538"/>
            <a:ext cx="457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</a:rPr>
              <a:t>答：设经过</a:t>
            </a:r>
            <a:r>
              <a:rPr lang="en-US" altLang="zh-CN" sz="2800" b="1">
                <a:solidFill>
                  <a:srgbClr val="FF0000"/>
                </a:solidFill>
              </a:rPr>
              <a:t>3</a:t>
            </a:r>
            <a:r>
              <a:rPr lang="zh-CN" altLang="en-US" sz="2800" b="1">
                <a:solidFill>
                  <a:srgbClr val="FF0000"/>
                </a:solidFill>
              </a:rPr>
              <a:t>小时两车相遇。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第5单元第1节++平行四边形的面积（1）">
  <a:themeElements>
    <a:clrScheme name="第5单元第1节++平行四边形的面积（1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第5单元第1节++平行四边形的面积（1）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第5单元第1节++平行四边形的面积（1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第5单元第1节++平行四边形的面积（1）">
  <a:themeElements>
    <a:clrScheme name="第5单元第1节++平行四边形的面积（1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第5单元第1节++平行四边形的面积（1）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市镇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第5单元第1节++平行四边形的面积（1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第5单元第1节++平行四边形的面积（1）</Template>
  <TotalTime>4776</TotalTime>
  <Pages>0</Pages>
  <Words>590</Words>
  <Characters>0</Characters>
  <Application>Microsoft Office PowerPoint</Application>
  <DocSecurity>0</DocSecurity>
  <PresentationFormat>全屏显示(4:3)</PresentationFormat>
  <Lines>0</Lines>
  <Paragraphs>74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第5单元第1节++平行四边形的面积（1）</vt:lpstr>
      <vt:lpstr>2_第5单元第1节++平行四边形的面积（1）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人教版五年级数学上第5单元</dc:title>
  <dc:creator>吉林梓翰教育图书有限公司</dc:creator>
  <cp:lastModifiedBy>Sky123.Org</cp:lastModifiedBy>
  <cp:revision>499</cp:revision>
  <dcterms:created xsi:type="dcterms:W3CDTF">2013-01-23T19:27:21Z</dcterms:created>
  <dcterms:modified xsi:type="dcterms:W3CDTF">2017-12-06T12:53:39Z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2052-9.1.0.4468</vt:lpwstr>
  </property>
</Properties>
</file>