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42" r:id="rId2"/>
  </p:sldMasterIdLst>
  <p:notesMasterIdLst>
    <p:notesMasterId r:id="rId19"/>
  </p:notesMasterIdLst>
  <p:sldIdLst>
    <p:sldId id="285" r:id="rId3"/>
    <p:sldId id="416" r:id="rId4"/>
    <p:sldId id="427" r:id="rId5"/>
    <p:sldId id="445" r:id="rId6"/>
    <p:sldId id="428" r:id="rId7"/>
    <p:sldId id="429" r:id="rId8"/>
    <p:sldId id="430" r:id="rId9"/>
    <p:sldId id="444" r:id="rId10"/>
    <p:sldId id="431" r:id="rId11"/>
    <p:sldId id="422" r:id="rId12"/>
    <p:sldId id="432" r:id="rId13"/>
    <p:sldId id="433" r:id="rId14"/>
    <p:sldId id="442" r:id="rId15"/>
    <p:sldId id="305" r:id="rId16"/>
    <p:sldId id="408" r:id="rId17"/>
    <p:sldId id="43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00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1" autoAdjust="0"/>
    <p:restoredTop sz="94660"/>
  </p:normalViewPr>
  <p:slideViewPr>
    <p:cSldViewPr>
      <p:cViewPr varScale="1">
        <p:scale>
          <a:sx n="83" d="100"/>
          <a:sy n="83" d="100"/>
        </p:scale>
        <p:origin x="-128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863E78-4591-4F38-8440-5462FFACA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8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747B-4186-4F0F-A1D2-06829846D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C344-7066-4F97-96D7-64BBD8B75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E73D-B934-411E-AC21-5BEFB609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6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367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72D1B-D4A3-4E4E-BAE7-6FE2CD93D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5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4F77-6E6D-4CED-A72C-7075A2DBA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5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93FE-282D-46B3-BB53-2FD81BEB2F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1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0755C-015E-46E4-99BB-C5B232F2AE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7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109C1-37BC-40F3-9110-E96CFA794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AA08-47F6-4709-988C-953A2CDE8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39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D380-96D1-41E7-B27F-904C719B3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2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790FA-9C07-480C-91CB-618703CA3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8B99-56C1-4098-B256-4D4DA8F58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E44D-973D-4265-920F-D0ECEDCCD8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55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85FD-CBBE-40EA-B73C-431F763CE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87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0819-1212-4409-A483-988040E9F2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8877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3C1ED-8B4D-4E36-9DCF-096A98ED2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08C6-C804-4BE7-91B3-1156DBBD8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3D4CA-9213-4409-B09A-018061FA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5880-E136-44D0-8C5D-B809E66BA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BFB4-1775-454F-B1EE-46F26CF2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C996-F1D5-4B2F-A1EF-393496F59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19519-62D8-4A2E-BABB-0537D801C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74FD1FB-84AD-4EA9-8A7C-6E6F10656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9A8DC1-6BAC-460D-98F1-2B177B86CC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6"/>
          <p:cNvSpPr txBox="1">
            <a:spLocks noChangeArrowheads="1"/>
          </p:cNvSpPr>
          <p:nvPr/>
        </p:nvSpPr>
        <p:spPr bwMode="auto">
          <a:xfrm>
            <a:off x="1908175" y="1341438"/>
            <a:ext cx="4983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单元   简易方程</a:t>
            </a: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2195736" y="2492896"/>
            <a:ext cx="4464496" cy="5040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2 </a:t>
            </a: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解简易方程</a:t>
            </a:r>
          </a:p>
        </p:txBody>
      </p:sp>
      <p:sp>
        <p:nvSpPr>
          <p:cNvPr id="4103" name="TextBox 16"/>
          <p:cNvSpPr txBox="1">
            <a:spLocks noChangeArrowheads="1"/>
          </p:cNvSpPr>
          <p:nvPr/>
        </p:nvSpPr>
        <p:spPr bwMode="auto">
          <a:xfrm>
            <a:off x="1763713" y="3708400"/>
            <a:ext cx="619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第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课时      实际问题与方程（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</a:p>
        </p:txBody>
      </p:sp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1331913" y="188913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五年级数学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]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26232" y="5013003"/>
            <a:ext cx="6395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桂平市西山镇城西小学    黄春燕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1530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899592" y="116632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方法一：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27313" y="981075"/>
            <a:ext cx="6192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解：设陆地面积为</a:t>
            </a:r>
            <a:r>
              <a:rPr lang="en-US" altLang="zh-CN" sz="2800" b="1">
                <a:solidFill>
                  <a:srgbClr val="FF0000"/>
                </a:solidFill>
              </a:rPr>
              <a:t>X</a:t>
            </a:r>
            <a:r>
              <a:rPr lang="zh-CN" altLang="en-US" sz="2800" b="1">
                <a:solidFill>
                  <a:srgbClr val="FF0000"/>
                </a:solidFill>
              </a:rPr>
              <a:t>亿平方千米，那么</a:t>
            </a: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海洋面积可以表示为 </a:t>
            </a:r>
            <a:r>
              <a:rPr lang="en-US" altLang="zh-CN" sz="2800" b="1">
                <a:solidFill>
                  <a:srgbClr val="FF0000"/>
                </a:solidFill>
              </a:rPr>
              <a:t>2.4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亿平方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千米。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411413" y="2333625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陆地面积 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+ 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海洋面积 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 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地球表面积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411413" y="2781300"/>
            <a:ext cx="6300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+2.4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=5.1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051050" y="3213100"/>
            <a:ext cx="6300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1+2.4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=5.1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663825" y="3644900"/>
            <a:ext cx="6300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3.4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=5.1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662238" y="4076700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3.4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÷3.4=5.1÷3.4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279900" y="4508500"/>
            <a:ext cx="367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=1.5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771775" y="5013325"/>
            <a:ext cx="5761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2.4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=1.5×2.4=3.6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（亿平方千米）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27088" y="5499100"/>
            <a:ext cx="7561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答：设陆地面积为</a:t>
            </a:r>
            <a:r>
              <a:rPr lang="en-US" altLang="zh-CN" sz="2800" b="1"/>
              <a:t>1.5</a:t>
            </a:r>
            <a:r>
              <a:rPr lang="zh-CN" altLang="en-US" sz="2800" b="1"/>
              <a:t>亿平方千米，海洋面积可</a:t>
            </a:r>
            <a:endParaRPr lang="en-US" altLang="zh-CN" sz="2800" b="1"/>
          </a:p>
          <a:p>
            <a:pPr eaLnBrk="1" hangingPunct="1"/>
            <a:r>
              <a:rPr lang="en-US" altLang="zh-CN" sz="2800" b="1"/>
              <a:t>        </a:t>
            </a:r>
            <a:r>
              <a:rPr lang="zh-CN" altLang="en-US" sz="2800" b="1"/>
              <a:t>以表示为 </a:t>
            </a:r>
            <a:r>
              <a:rPr lang="en-US" altLang="zh-CN" sz="2800" b="1"/>
              <a:t>3.6</a:t>
            </a:r>
            <a:r>
              <a:rPr lang="zh-CN" altLang="en-US" sz="2800" b="1"/>
              <a:t>亿平方千米。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1530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899592" y="116632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方法二：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27313" y="981075"/>
            <a:ext cx="6192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解：设陆地面积为</a:t>
            </a:r>
            <a:r>
              <a:rPr lang="en-US" altLang="zh-CN" sz="2800" b="1">
                <a:solidFill>
                  <a:srgbClr val="FF0000"/>
                </a:solidFill>
              </a:rPr>
              <a:t>X</a:t>
            </a:r>
            <a:r>
              <a:rPr lang="zh-CN" altLang="en-US" sz="2800" b="1">
                <a:solidFill>
                  <a:srgbClr val="FF0000"/>
                </a:solidFill>
              </a:rPr>
              <a:t>亿平方千米，那么</a:t>
            </a: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海洋面积可以表示为 </a:t>
            </a:r>
            <a:r>
              <a:rPr lang="en-US" altLang="zh-CN" sz="2800" b="1">
                <a:solidFill>
                  <a:srgbClr val="FF0000"/>
                </a:solidFill>
              </a:rPr>
              <a:t>2.4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亿平方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千米。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411413" y="2333625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地球表面积 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-  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陆地面积 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 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海洋面积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411413" y="2781300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5.1-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=2.4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203575" y="3213100"/>
            <a:ext cx="4752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5.1-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+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=2.4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+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663825" y="3644900"/>
            <a:ext cx="6300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3.4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=5.1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662238" y="4076700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3.4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÷3.4=5.1÷3.4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279900" y="4508500"/>
            <a:ext cx="367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=1.5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771775" y="5013325"/>
            <a:ext cx="5761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2.4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=1.5×2.4=3.6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（亿平方千米）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27088" y="5499100"/>
            <a:ext cx="7561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答：设陆地面积为</a:t>
            </a:r>
            <a:r>
              <a:rPr lang="en-US" altLang="zh-CN" sz="2800" b="1"/>
              <a:t>1.5</a:t>
            </a:r>
            <a:r>
              <a:rPr lang="zh-CN" altLang="en-US" sz="2800" b="1"/>
              <a:t>亿平方千米，海洋面积可</a:t>
            </a:r>
            <a:endParaRPr lang="en-US" altLang="zh-CN" sz="2800" b="1"/>
          </a:p>
          <a:p>
            <a:pPr eaLnBrk="1" hangingPunct="1"/>
            <a:r>
              <a:rPr lang="en-US" altLang="zh-CN" sz="2800" b="1"/>
              <a:t>        </a:t>
            </a:r>
            <a:r>
              <a:rPr lang="zh-CN" altLang="en-US" sz="2800" b="1"/>
              <a:t>以表示为 </a:t>
            </a:r>
            <a:r>
              <a:rPr lang="en-US" altLang="zh-CN" sz="2800" b="1"/>
              <a:t>3.6</a:t>
            </a:r>
            <a:r>
              <a:rPr lang="zh-CN" altLang="en-US" sz="2800" b="1"/>
              <a:t>亿平方千米。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1530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1100465" y="404664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方法三：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35150" y="1395413"/>
            <a:ext cx="7308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解：设陆地面积为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</a:rPr>
              <a:t>亿平方千米，那么海洋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面积可以表示为 </a:t>
            </a:r>
            <a:r>
              <a:rPr lang="en-US" altLang="zh-CN" sz="2800" b="1">
                <a:solidFill>
                  <a:srgbClr val="FF0000"/>
                </a:solidFill>
              </a:rPr>
              <a:t>2.4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亿平方千米。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411413" y="2333625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地球表面积 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-  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海洋面积 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 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陆地面积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411413" y="2781300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5.1-2.4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203575" y="3213100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5.1-2.4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+2.4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+2.4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663825" y="3644900"/>
            <a:ext cx="6300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3.4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=5.1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662238" y="4076700"/>
            <a:ext cx="6300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3.4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÷3.4=5.1÷3.4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279900" y="4508500"/>
            <a:ext cx="367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=1.5</a:t>
            </a:r>
            <a:endParaRPr lang="zh-CN" altLang="en-US" sz="28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771775" y="5013325"/>
            <a:ext cx="5761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2.4</a:t>
            </a:r>
            <a:r>
              <a:rPr lang="en-US" altLang="zh-CN" sz="28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=1.5×2.4=3.6</a:t>
            </a: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（亿平方千米）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27088" y="5499100"/>
            <a:ext cx="7561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答：设陆地面积为</a:t>
            </a:r>
            <a:r>
              <a:rPr lang="en-US" altLang="zh-CN" sz="2800" b="1"/>
              <a:t>1.5</a:t>
            </a:r>
            <a:r>
              <a:rPr lang="zh-CN" altLang="en-US" sz="2800" b="1"/>
              <a:t>亿平方千米，海洋面积可</a:t>
            </a:r>
            <a:endParaRPr lang="en-US" altLang="zh-CN" sz="2800" b="1"/>
          </a:p>
          <a:p>
            <a:pPr eaLnBrk="1" hangingPunct="1"/>
            <a:r>
              <a:rPr lang="en-US" altLang="zh-CN" sz="2800" b="1"/>
              <a:t>        </a:t>
            </a:r>
            <a:r>
              <a:rPr lang="zh-CN" altLang="en-US" sz="2800" b="1"/>
              <a:t>以表示为 </a:t>
            </a:r>
            <a:r>
              <a:rPr lang="en-US" altLang="zh-CN" sz="2800" b="1"/>
              <a:t>3.6</a:t>
            </a:r>
            <a:r>
              <a:rPr lang="zh-CN" altLang="en-US" sz="2800" b="1"/>
              <a:t>亿平方千米。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27867" y="4968081"/>
            <a:ext cx="4248150" cy="1555750"/>
            <a:chOff x="884" y="1933"/>
            <a:chExt cx="3012" cy="980"/>
          </a:xfrm>
        </p:grpSpPr>
        <p:pic>
          <p:nvPicPr>
            <p:cNvPr id="24585" name="Picture 15" descr="男天使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4291" y="548680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</a:t>
            </a:r>
            <a:r>
              <a:rPr lang="zh-CN" altLang="en-US" sz="54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任务三</a:t>
            </a:r>
            <a:endParaRPr lang="zh-CN" altLang="en-US" sz="54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A3EA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1844824"/>
            <a:ext cx="7704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自主完成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课本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77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78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页“做一做”；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  2.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组长组织组员互对答案。</a:t>
            </a:r>
            <a:endParaRPr lang="zh-CN" altLang="en-US" sz="3200" b="1" dirty="0">
              <a:solidFill>
                <a:srgbClr val="000000">
                  <a:lumMod val="95000"/>
                  <a:lumOff val="5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组长汇报小组答题情况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b="1" dirty="0">
              <a:solidFill>
                <a:srgbClr val="000000">
                  <a:lumMod val="95000"/>
                  <a:lumOff val="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802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 idx="4294967295"/>
          </p:nvPr>
        </p:nvSpPr>
        <p:spPr>
          <a:xfrm>
            <a:off x="827088" y="190500"/>
            <a:ext cx="6337300" cy="1006475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教材第</a:t>
            </a:r>
            <a:r>
              <a:rPr lang="en-US" altLang="zh-CN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77</a:t>
            </a:r>
            <a:r>
              <a:rPr lang="zh-CN" altLang="en-US" sz="3200" b="1" smtClean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页“做一做”。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7813" y="3933825"/>
            <a:ext cx="49688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解：设儿童票每张有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元。</a:t>
            </a: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6096000" cy="288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1763713" y="1525588"/>
            <a:ext cx="1728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zh-CN" b="1"/>
              <a:t>4</a:t>
            </a:r>
            <a:r>
              <a:rPr lang="zh-CN" altLang="en-US" b="1"/>
              <a:t>张门票共</a:t>
            </a:r>
            <a:endParaRPr lang="en-US" altLang="zh-CN" b="1"/>
          </a:p>
          <a:p>
            <a:pPr eaLnBrk="1" hangingPunct="1">
              <a:lnSpc>
                <a:spcPts val="2100"/>
              </a:lnSpc>
            </a:pPr>
            <a:r>
              <a:rPr lang="zh-CN" altLang="en-US" b="1"/>
              <a:t>花了</a:t>
            </a:r>
            <a:r>
              <a:rPr lang="en-US" altLang="zh-CN" b="1"/>
              <a:t>11</a:t>
            </a:r>
            <a:r>
              <a:rPr lang="zh-CN" altLang="en-US" b="1"/>
              <a:t>元</a:t>
            </a:r>
            <a:r>
              <a:rPr lang="zh-CN" altLang="en-US" sz="2000" b="1"/>
              <a:t>。</a:t>
            </a: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3113088" y="1196975"/>
            <a:ext cx="13684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zh-CN" altLang="en-US" b="1"/>
              <a:t>儿童票每张多少钱</a:t>
            </a: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4913313" y="1700213"/>
            <a:ext cx="17287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zh-CN" altLang="en-US" b="1"/>
              <a:t>成人票每张</a:t>
            </a:r>
            <a:r>
              <a:rPr lang="en-US" altLang="zh-CN" b="1"/>
              <a:t>4</a:t>
            </a:r>
            <a:r>
              <a:rPr lang="zh-CN" altLang="en-US" b="1"/>
              <a:t>元。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0338" y="4365625"/>
            <a:ext cx="49672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+4×2=11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675" y="4714875"/>
            <a:ext cx="49688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+8-8=11-8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838" y="5084763"/>
            <a:ext cx="15128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=3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2138" y="5445125"/>
            <a:ext cx="3600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÷2=3÷2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738" y="5778500"/>
            <a:ext cx="15128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=1.5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975" y="6156325"/>
            <a:ext cx="4140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答：儿童票每张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n-ea"/>
              </a:rPr>
              <a:t>1.5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n-ea"/>
              </a:rPr>
              <a:t>元。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3"/>
          <p:cNvSpPr txBox="1">
            <a:spLocks noChangeArrowheads="1"/>
          </p:cNvSpPr>
          <p:nvPr/>
        </p:nvSpPr>
        <p:spPr bwMode="auto">
          <a:xfrm>
            <a:off x="395288" y="1125538"/>
            <a:ext cx="87487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果园里种着桃树和</a:t>
            </a:r>
            <a:r>
              <a:rPr lang="zh-CN" altLang="en-US" sz="2800" b="1"/>
              <a:t>杏树</a:t>
            </a:r>
            <a:r>
              <a:rPr lang="zh-CN" altLang="en-US" sz="3200" b="1"/>
              <a:t>，杏树的棵树是桃树的</a:t>
            </a:r>
            <a:r>
              <a:rPr lang="en-US" altLang="zh-CN" sz="3200" b="1"/>
              <a:t>3</a:t>
            </a:r>
            <a:r>
              <a:rPr lang="zh-CN" altLang="en-US" sz="3200" b="1"/>
              <a:t>倍。</a:t>
            </a:r>
          </a:p>
        </p:txBody>
      </p:sp>
      <p:sp>
        <p:nvSpPr>
          <p:cNvPr id="9" name="标题 3"/>
          <p:cNvSpPr txBox="1">
            <a:spLocks/>
          </p:cNvSpPr>
          <p:nvPr/>
        </p:nvSpPr>
        <p:spPr bwMode="auto">
          <a:xfrm>
            <a:off x="827088" y="334963"/>
            <a:ext cx="6337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2.</a:t>
            </a:r>
            <a:r>
              <a:rPr lang="zh-CN" altLang="en-US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教材第</a:t>
            </a:r>
            <a:r>
              <a:rPr lang="en-US" altLang="zh-CN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78</a:t>
            </a:r>
            <a:r>
              <a:rPr lang="zh-CN" altLang="en-US" sz="3200" b="1" kern="0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页“做一做”。 </a:t>
            </a:r>
          </a:p>
        </p:txBody>
      </p:sp>
      <p:sp>
        <p:nvSpPr>
          <p:cNvPr id="10" name="TextBox 73"/>
          <p:cNvSpPr txBox="1">
            <a:spLocks noChangeArrowheads="1"/>
          </p:cNvSpPr>
          <p:nvPr/>
        </p:nvSpPr>
        <p:spPr bwMode="auto">
          <a:xfrm>
            <a:off x="179388" y="1700213"/>
            <a:ext cx="84248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）桃树和杏树一共有</a:t>
            </a:r>
            <a:r>
              <a:rPr lang="en-US" altLang="zh-CN" sz="3200" b="1"/>
              <a:t>180</a:t>
            </a:r>
            <a:r>
              <a:rPr lang="zh-CN" altLang="en-US" sz="3200" b="1"/>
              <a:t>棵，桃树和杏树</a:t>
            </a:r>
            <a:endParaRPr lang="en-US" altLang="zh-CN" sz="3200" b="1"/>
          </a:p>
          <a:p>
            <a:pPr eaLnBrk="1" hangingPunct="1"/>
            <a:r>
              <a:rPr lang="en-US" altLang="zh-CN" sz="3200" b="1"/>
              <a:t>         </a:t>
            </a:r>
            <a:r>
              <a:rPr lang="zh-CN" altLang="en-US" sz="3200" b="1"/>
              <a:t>各有多少棵？</a:t>
            </a:r>
          </a:p>
        </p:txBody>
      </p:sp>
      <p:sp>
        <p:nvSpPr>
          <p:cNvPr id="12" name="TextBox 73"/>
          <p:cNvSpPr txBox="1">
            <a:spLocks noChangeArrowheads="1"/>
          </p:cNvSpPr>
          <p:nvPr/>
        </p:nvSpPr>
        <p:spPr bwMode="auto">
          <a:xfrm>
            <a:off x="395288" y="2781300"/>
            <a:ext cx="828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解：设桃树有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棵，那么杏树的棵树可以表示</a:t>
            </a:r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</a:rPr>
              <a:t>为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</a:rPr>
              <a:t> x</a:t>
            </a:r>
            <a:r>
              <a:rPr lang="zh-CN" altLang="en-US" sz="3200" b="1">
                <a:solidFill>
                  <a:srgbClr val="FF0000"/>
                </a:solidFill>
              </a:rPr>
              <a:t>棵</a:t>
            </a:r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3" name="TextBox 73"/>
          <p:cNvSpPr txBox="1">
            <a:spLocks noChangeArrowheads="1"/>
          </p:cNvSpPr>
          <p:nvPr/>
        </p:nvSpPr>
        <p:spPr bwMode="auto">
          <a:xfrm>
            <a:off x="1979613" y="3789363"/>
            <a:ext cx="309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ea typeface="经典粗圆简" pitchFamily="1" charset="-122"/>
                <a:cs typeface="Times New Roman" pitchFamily="18" charset="0"/>
              </a:rPr>
              <a:t> + 3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</a:t>
            </a:r>
            <a:r>
              <a:rPr lang="en-US" altLang="zh-CN" sz="3200" b="1">
                <a:solidFill>
                  <a:srgbClr val="FF0000"/>
                </a:solidFill>
                <a:ea typeface="经典粗圆简" pitchFamily="1" charset="-122"/>
                <a:cs typeface="Times New Roman" pitchFamily="18" charset="0"/>
              </a:rPr>
              <a:t> = 180</a:t>
            </a:r>
            <a:endParaRPr lang="zh-CN" altLang="en-US" sz="3200" b="1">
              <a:solidFill>
                <a:srgbClr val="FF0000"/>
              </a:solidFill>
              <a:ea typeface="经典粗圆简" pitchFamily="1" charset="-122"/>
              <a:cs typeface="Times New Roman" pitchFamily="18" charset="0"/>
            </a:endParaRPr>
          </a:p>
        </p:txBody>
      </p:sp>
      <p:sp>
        <p:nvSpPr>
          <p:cNvPr id="15" name="TextBox 73"/>
          <p:cNvSpPr txBox="1">
            <a:spLocks noChangeArrowheads="1"/>
          </p:cNvSpPr>
          <p:nvPr/>
        </p:nvSpPr>
        <p:spPr bwMode="auto">
          <a:xfrm>
            <a:off x="2916238" y="4437063"/>
            <a:ext cx="309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 45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6" name="TextBox 73"/>
          <p:cNvSpPr txBox="1">
            <a:spLocks noChangeArrowheads="1"/>
          </p:cNvSpPr>
          <p:nvPr/>
        </p:nvSpPr>
        <p:spPr bwMode="auto">
          <a:xfrm>
            <a:off x="539750" y="5013325"/>
            <a:ext cx="795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 180-45=135</a:t>
            </a:r>
            <a:r>
              <a:rPr lang="zh-CN" altLang="en-US" sz="3200" b="1">
                <a:solidFill>
                  <a:srgbClr val="FF0000"/>
                </a:solidFill>
              </a:rPr>
              <a:t>（棵）或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</a:rPr>
              <a:t>=3×45=135</a:t>
            </a:r>
            <a:r>
              <a:rPr lang="zh-CN" altLang="en-US" sz="3200" b="1">
                <a:solidFill>
                  <a:srgbClr val="FF0000"/>
                </a:solidFill>
              </a:rPr>
              <a:t>（棵）</a:t>
            </a:r>
          </a:p>
        </p:txBody>
      </p:sp>
      <p:sp>
        <p:nvSpPr>
          <p:cNvPr id="17" name="TextBox 73"/>
          <p:cNvSpPr txBox="1">
            <a:spLocks noChangeArrowheads="1"/>
          </p:cNvSpPr>
          <p:nvPr/>
        </p:nvSpPr>
        <p:spPr bwMode="auto">
          <a:xfrm>
            <a:off x="468313" y="5661025"/>
            <a:ext cx="5832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</a:rPr>
              <a:t>答：杏树</a:t>
            </a:r>
            <a:r>
              <a:rPr lang="en-US" altLang="zh-CN" sz="3200" b="1">
                <a:solidFill>
                  <a:srgbClr val="FF0000"/>
                </a:solidFill>
              </a:rPr>
              <a:t>135</a:t>
            </a:r>
            <a:r>
              <a:rPr lang="zh-CN" altLang="en-US" sz="3200" b="1">
                <a:solidFill>
                  <a:srgbClr val="FF0000"/>
                </a:solidFill>
              </a:rPr>
              <a:t>棵，桃树</a:t>
            </a:r>
            <a:r>
              <a:rPr lang="en-US" altLang="zh-CN" sz="3200" b="1">
                <a:solidFill>
                  <a:srgbClr val="FF0000"/>
                </a:solidFill>
              </a:rPr>
              <a:t>45</a:t>
            </a:r>
            <a:r>
              <a:rPr lang="zh-CN" altLang="en-US" sz="3200" b="1">
                <a:solidFill>
                  <a:srgbClr val="FF0000"/>
                </a:solidFill>
              </a:rPr>
              <a:t>棵。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3"/>
          <p:cNvSpPr txBox="1">
            <a:spLocks noChangeArrowheads="1"/>
          </p:cNvSpPr>
          <p:nvPr/>
        </p:nvSpPr>
        <p:spPr bwMode="auto">
          <a:xfrm>
            <a:off x="395288" y="765175"/>
            <a:ext cx="8748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果园里种着桃树，杏树的棵树是桃树的</a:t>
            </a:r>
            <a:r>
              <a:rPr lang="en-US" altLang="zh-CN" sz="3200" b="1"/>
              <a:t>3</a:t>
            </a:r>
            <a:r>
              <a:rPr lang="zh-CN" altLang="en-US" sz="3200" b="1"/>
              <a:t>倍。</a:t>
            </a:r>
          </a:p>
        </p:txBody>
      </p:sp>
      <p:sp>
        <p:nvSpPr>
          <p:cNvPr id="10" name="TextBox 73"/>
          <p:cNvSpPr txBox="1">
            <a:spLocks noChangeArrowheads="1"/>
          </p:cNvSpPr>
          <p:nvPr/>
        </p:nvSpPr>
        <p:spPr bwMode="auto">
          <a:xfrm>
            <a:off x="179388" y="1412875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）杏树比桃树多</a:t>
            </a:r>
            <a:r>
              <a:rPr lang="en-US" altLang="zh-CN" sz="2800" b="1"/>
              <a:t>90</a:t>
            </a:r>
            <a:r>
              <a:rPr lang="zh-CN" altLang="en-US" sz="2800" b="1"/>
              <a:t>棵，桃树和杏树各有多少棵？</a:t>
            </a:r>
          </a:p>
        </p:txBody>
      </p:sp>
      <p:sp>
        <p:nvSpPr>
          <p:cNvPr id="12" name="TextBox 73"/>
          <p:cNvSpPr txBox="1">
            <a:spLocks noChangeArrowheads="1"/>
          </p:cNvSpPr>
          <p:nvPr/>
        </p:nvSpPr>
        <p:spPr bwMode="auto">
          <a:xfrm>
            <a:off x="466725" y="1992313"/>
            <a:ext cx="82819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解：设桃树有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棵，那么杏树为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</a:rPr>
              <a:t> x</a:t>
            </a:r>
            <a:r>
              <a:rPr lang="zh-CN" altLang="en-US" sz="3200" b="1">
                <a:solidFill>
                  <a:srgbClr val="FF0000"/>
                </a:solidFill>
              </a:rPr>
              <a:t>棵</a:t>
            </a:r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3" name="TextBox 73"/>
          <p:cNvSpPr txBox="1">
            <a:spLocks noChangeArrowheads="1"/>
          </p:cNvSpPr>
          <p:nvPr/>
        </p:nvSpPr>
        <p:spPr bwMode="auto">
          <a:xfrm>
            <a:off x="2339975" y="2636838"/>
            <a:ext cx="309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</a:rPr>
              <a:t>-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</a:rPr>
              <a:t> x </a:t>
            </a:r>
            <a:r>
              <a:rPr lang="en-US" altLang="zh-CN" sz="3200" b="1">
                <a:solidFill>
                  <a:srgbClr val="FF0000"/>
                </a:solidFill>
              </a:rPr>
              <a:t>= 90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5" name="TextBox 73"/>
          <p:cNvSpPr txBox="1">
            <a:spLocks noChangeArrowheads="1"/>
          </p:cNvSpPr>
          <p:nvPr/>
        </p:nvSpPr>
        <p:spPr bwMode="auto">
          <a:xfrm>
            <a:off x="1979613" y="3141663"/>
            <a:ext cx="309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       2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</a:rPr>
              <a:t>= 90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6" name="TextBox 73"/>
          <p:cNvSpPr txBox="1">
            <a:spLocks noChangeArrowheads="1"/>
          </p:cNvSpPr>
          <p:nvPr/>
        </p:nvSpPr>
        <p:spPr bwMode="auto">
          <a:xfrm>
            <a:off x="2195513" y="4652963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</a:rPr>
              <a:t>=3×45=135</a:t>
            </a:r>
            <a:r>
              <a:rPr lang="zh-CN" altLang="en-US" sz="3200" b="1">
                <a:solidFill>
                  <a:srgbClr val="FF0000"/>
                </a:solidFill>
              </a:rPr>
              <a:t>（棵）</a:t>
            </a:r>
          </a:p>
        </p:txBody>
      </p:sp>
      <p:sp>
        <p:nvSpPr>
          <p:cNvPr id="17" name="TextBox 73"/>
          <p:cNvSpPr txBox="1">
            <a:spLocks noChangeArrowheads="1"/>
          </p:cNvSpPr>
          <p:nvPr/>
        </p:nvSpPr>
        <p:spPr bwMode="auto">
          <a:xfrm>
            <a:off x="1258888" y="5373688"/>
            <a:ext cx="5834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zh-CN" altLang="en-US" sz="3200" b="1">
                <a:solidFill>
                  <a:srgbClr val="FF0000"/>
                </a:solidFill>
              </a:rPr>
              <a:t>答：桃树</a:t>
            </a:r>
            <a:r>
              <a:rPr lang="en-US" altLang="zh-CN" sz="3200" b="1">
                <a:solidFill>
                  <a:srgbClr val="FF0000"/>
                </a:solidFill>
              </a:rPr>
              <a:t>45</a:t>
            </a:r>
            <a:r>
              <a:rPr lang="zh-CN" altLang="en-US" sz="3200" b="1">
                <a:solidFill>
                  <a:srgbClr val="FF0000"/>
                </a:solidFill>
              </a:rPr>
              <a:t>棵，杏树</a:t>
            </a:r>
            <a:r>
              <a:rPr lang="en-US" altLang="zh-CN" sz="3200" b="1">
                <a:solidFill>
                  <a:srgbClr val="FF0000"/>
                </a:solidFill>
              </a:rPr>
              <a:t>135</a:t>
            </a:r>
            <a:r>
              <a:rPr lang="zh-CN" altLang="en-US" sz="3200" b="1">
                <a:solidFill>
                  <a:srgbClr val="FF0000"/>
                </a:solidFill>
              </a:rPr>
              <a:t>棵。</a:t>
            </a:r>
          </a:p>
        </p:txBody>
      </p:sp>
      <p:sp>
        <p:nvSpPr>
          <p:cNvPr id="11" name="TextBox 73"/>
          <p:cNvSpPr txBox="1">
            <a:spLocks noChangeArrowheads="1"/>
          </p:cNvSpPr>
          <p:nvPr/>
        </p:nvSpPr>
        <p:spPr bwMode="auto">
          <a:xfrm>
            <a:off x="1331913" y="3573463"/>
            <a:ext cx="439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       2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</a:rPr>
              <a:t>÷2  = 90÷2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4" name="TextBox 73"/>
          <p:cNvSpPr txBox="1">
            <a:spLocks noChangeArrowheads="1"/>
          </p:cNvSpPr>
          <p:nvPr/>
        </p:nvSpPr>
        <p:spPr bwMode="auto">
          <a:xfrm>
            <a:off x="3132138" y="4076700"/>
            <a:ext cx="43926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 = 45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088" y="549275"/>
            <a:ext cx="7777162" cy="551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700"/>
              </a:lnSpc>
              <a:defRPr/>
            </a:pPr>
            <a:r>
              <a:rPr lang="zh-CN" altLang="en-US" sz="3200" b="1" dirty="0"/>
              <a:t>填一填。</a:t>
            </a:r>
            <a:endParaRPr lang="en-US" altLang="zh-CN" sz="3200" b="1" dirty="0"/>
          </a:p>
          <a:p>
            <a:pPr>
              <a:lnSpc>
                <a:spcPts val="4700"/>
              </a:lnSpc>
              <a:defRPr/>
            </a:pPr>
            <a:r>
              <a:rPr lang="zh-CN" altLang="en-US" sz="3200" b="1" dirty="0">
                <a:latin typeface="+mj-ea"/>
                <a:ea typeface="+mj-ea"/>
              </a:rPr>
              <a:t>（</a:t>
            </a:r>
            <a:r>
              <a:rPr lang="en-US" altLang="zh-CN" sz="3200" b="1" dirty="0">
                <a:latin typeface="+mj-ea"/>
                <a:ea typeface="+mj-ea"/>
              </a:rPr>
              <a:t>1</a:t>
            </a:r>
            <a:r>
              <a:rPr lang="zh-CN" altLang="en-US" sz="3200" b="1" dirty="0">
                <a:latin typeface="+mj-ea"/>
                <a:ea typeface="+mj-ea"/>
              </a:rPr>
              <a:t>）学校合唱队有男生</a:t>
            </a:r>
            <a:r>
              <a:rPr lang="en-US" altLang="zh-CN" sz="3200" b="1" dirty="0">
                <a:latin typeface="+mj-ea"/>
                <a:ea typeface="+mj-ea"/>
              </a:rPr>
              <a:t>X</a:t>
            </a:r>
            <a:r>
              <a:rPr lang="zh-CN" altLang="en-US" sz="3200" b="1" dirty="0">
                <a:latin typeface="+mj-ea"/>
                <a:ea typeface="+mj-ea"/>
              </a:rPr>
              <a:t>人，女生人数是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ts val="47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  </a:t>
            </a:r>
            <a:r>
              <a:rPr lang="zh-CN" altLang="en-US" sz="3200" b="1" dirty="0">
                <a:latin typeface="+mj-ea"/>
                <a:ea typeface="+mj-ea"/>
              </a:rPr>
              <a:t>男生的</a:t>
            </a:r>
            <a:r>
              <a:rPr lang="en-US" altLang="zh-CN" sz="3200" b="1" dirty="0">
                <a:latin typeface="+mj-ea"/>
                <a:ea typeface="+mj-ea"/>
              </a:rPr>
              <a:t>2</a:t>
            </a:r>
            <a:r>
              <a:rPr lang="zh-CN" altLang="en-US" sz="3200" b="1" dirty="0">
                <a:latin typeface="+mj-ea"/>
                <a:ea typeface="+mj-ea"/>
              </a:rPr>
              <a:t>倍，女生有（    ）人，男、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ts val="47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  </a:t>
            </a:r>
            <a:r>
              <a:rPr lang="zh-CN" altLang="en-US" sz="3200" b="1" dirty="0">
                <a:latin typeface="+mj-ea"/>
                <a:ea typeface="+mj-ea"/>
              </a:rPr>
              <a:t>女生一共有（     ）人。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ts val="4700"/>
              </a:lnSpc>
              <a:defRPr/>
            </a:pPr>
            <a:r>
              <a:rPr lang="zh-CN" altLang="en-US" sz="3200" b="1" dirty="0">
                <a:latin typeface="+mj-ea"/>
                <a:ea typeface="+mj-ea"/>
              </a:rPr>
              <a:t>（</a:t>
            </a:r>
            <a:r>
              <a:rPr lang="en-US" altLang="zh-CN" sz="3200" b="1" dirty="0">
                <a:latin typeface="+mj-ea"/>
                <a:ea typeface="+mj-ea"/>
              </a:rPr>
              <a:t>2</a:t>
            </a:r>
            <a:r>
              <a:rPr lang="zh-CN" altLang="en-US" sz="3200" b="1" dirty="0">
                <a:latin typeface="+mj-ea"/>
                <a:ea typeface="+mj-ea"/>
              </a:rPr>
              <a:t>）实验小学绿色书屋有科技书</a:t>
            </a:r>
            <a:r>
              <a:rPr lang="en-US" altLang="zh-CN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zh-CN" altLang="en-US" sz="3200" b="1" dirty="0">
                <a:latin typeface="+mj-ea"/>
                <a:ea typeface="+mj-ea"/>
              </a:rPr>
              <a:t>本，故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ts val="47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  </a:t>
            </a:r>
            <a:r>
              <a:rPr lang="zh-CN" altLang="en-US" sz="3200" b="1" dirty="0">
                <a:latin typeface="+mj-ea"/>
                <a:ea typeface="+mj-ea"/>
              </a:rPr>
              <a:t>事书的本数是科技书的</a:t>
            </a:r>
            <a:r>
              <a:rPr lang="en-US" altLang="zh-CN" sz="3200" b="1" dirty="0">
                <a:latin typeface="+mj-ea"/>
                <a:ea typeface="+mj-ea"/>
              </a:rPr>
              <a:t>1.5</a:t>
            </a:r>
            <a:r>
              <a:rPr lang="zh-CN" altLang="en-US" sz="3200" b="1" dirty="0">
                <a:latin typeface="+mj-ea"/>
                <a:ea typeface="+mj-ea"/>
              </a:rPr>
              <a:t>倍，那么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ts val="47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 1.5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zh-CN" altLang="en-US" sz="3200" b="1" dirty="0">
                <a:latin typeface="+mj-ea"/>
                <a:ea typeface="+mj-ea"/>
              </a:rPr>
              <a:t>表示（               ）。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ts val="47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 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3200" b="1" dirty="0">
                <a:latin typeface="+mj-ea"/>
                <a:ea typeface="+mj-ea"/>
              </a:rPr>
              <a:t>+1.5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zh-CN" altLang="en-US" sz="3200" b="1" dirty="0">
                <a:latin typeface="+mj-ea"/>
                <a:ea typeface="+mj-ea"/>
              </a:rPr>
              <a:t>表示（                  ）。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lnSpc>
                <a:spcPts val="4700"/>
              </a:lnSpc>
              <a:defRPr/>
            </a:pPr>
            <a:r>
              <a:rPr lang="en-US" altLang="zh-CN" sz="3200" b="1" dirty="0">
                <a:latin typeface="+mj-ea"/>
                <a:ea typeface="+mj-ea"/>
              </a:rPr>
              <a:t>   1.5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zh-CN" sz="3200" b="1" dirty="0">
                <a:latin typeface="+mj-ea"/>
                <a:ea typeface="+mj-ea"/>
              </a:rPr>
              <a:t>-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zh-CN" altLang="en-US" sz="3200" b="1" dirty="0">
                <a:latin typeface="+mj-ea"/>
                <a:ea typeface="+mj-ea"/>
              </a:rPr>
              <a:t>表示（                  ）。</a:t>
            </a:r>
            <a:endParaRPr lang="en-US" altLang="zh-CN" sz="3200" b="1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0425" y="1752600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2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4221163"/>
            <a:ext cx="324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故事书的本数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4663" y="4849813"/>
            <a:ext cx="410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科技书和故事书的本数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6100" y="5445125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故事书比科技书多的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2420938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3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5-3张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765175"/>
            <a:ext cx="82804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9750" y="2251075"/>
            <a:ext cx="286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苹果和梨各要2kg。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227763" y="1458913"/>
            <a:ext cx="2646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共10.4元。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187450" y="5437188"/>
            <a:ext cx="6551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latin typeface="+mn-ea"/>
                <a:ea typeface="+mn-ea"/>
              </a:rPr>
              <a:t>梨每千克</a:t>
            </a:r>
            <a:r>
              <a:rPr lang="en-US" altLang="zh-CN" sz="3200" b="1" dirty="0">
                <a:latin typeface="+mn-ea"/>
                <a:ea typeface="+mn-ea"/>
              </a:rPr>
              <a:t>2.8</a:t>
            </a:r>
            <a:r>
              <a:rPr lang="zh-CN" altLang="en-US" sz="3200" b="1" dirty="0">
                <a:latin typeface="+mn-ea"/>
                <a:ea typeface="+mn-ea"/>
              </a:rPr>
              <a:t>元，苹果每千克多少钱？</a:t>
            </a:r>
          </a:p>
        </p:txBody>
      </p:sp>
      <p:grpSp>
        <p:nvGrpSpPr>
          <p:cNvPr id="6150" name="组合 10"/>
          <p:cNvGrpSpPr>
            <a:grpSpLocks/>
          </p:cNvGrpSpPr>
          <p:nvPr/>
        </p:nvGrpSpPr>
        <p:grpSpPr bwMode="auto">
          <a:xfrm>
            <a:off x="1042988" y="260350"/>
            <a:ext cx="865187" cy="576263"/>
            <a:chOff x="1115616" y="332656"/>
            <a:chExt cx="936104" cy="648072"/>
          </a:xfrm>
        </p:grpSpPr>
        <p:pic>
          <p:nvPicPr>
            <p:cNvPr id="6151" name="Picture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32656"/>
              <a:ext cx="93610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Box 14"/>
            <p:cNvSpPr txBox="1">
              <a:spLocks noChangeArrowheads="1"/>
            </p:cNvSpPr>
            <p:nvPr/>
          </p:nvSpPr>
          <p:spPr bwMode="auto">
            <a:xfrm>
              <a:off x="1331640" y="332656"/>
              <a:ext cx="504056" cy="58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3</a:t>
              </a:r>
              <a:endParaRPr lang="zh-CN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1859368"/>
            <a:ext cx="9200795" cy="196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自主寻找题目中的等量关系。</a:t>
            </a:r>
          </a:p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在练习本尝试列方程解决问题。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692696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挑战任务一</a:t>
            </a:r>
          </a:p>
        </p:txBody>
      </p:sp>
    </p:spTree>
    <p:extLst>
      <p:ext uri="{BB962C8B-B14F-4D97-AF65-F5344CB8AC3E}">
        <p14:creationId xmlns:p14="http://schemas.microsoft.com/office/powerpoint/2010/main" val="37375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47813" y="1333500"/>
            <a:ext cx="6192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FF3300"/>
                </a:solidFill>
                <a:latin typeface="+mn-ea"/>
                <a:ea typeface="+mn-ea"/>
              </a:rPr>
              <a:t>解：设苹果每千克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zh-CN" altLang="en-US" sz="3200" b="1" dirty="0">
                <a:solidFill>
                  <a:srgbClr val="FF3300"/>
                </a:solidFill>
                <a:latin typeface="+mn-ea"/>
                <a:ea typeface="+mn-ea"/>
              </a:rPr>
              <a:t>元。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89038" y="474663"/>
            <a:ext cx="6983412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汉仪秀英体简" pitchFamily="1" charset="-122"/>
                <a:ea typeface="经典粗圆简" pitchFamily="1" charset="-122"/>
              </a:rPr>
              <a:t>苹果的总价</a:t>
            </a:r>
            <a:r>
              <a:rPr lang="en-US" altLang="zh-CN" sz="3600" b="1">
                <a:latin typeface="汉仪秀英体简" pitchFamily="1" charset="-122"/>
                <a:ea typeface="经典粗圆简" pitchFamily="1" charset="-122"/>
              </a:rPr>
              <a:t>+</a:t>
            </a:r>
            <a:r>
              <a:rPr lang="zh-CN" altLang="en-US" sz="3600" b="1">
                <a:latin typeface="汉仪秀英体简" pitchFamily="1" charset="-122"/>
                <a:ea typeface="经典粗圆简" pitchFamily="1" charset="-122"/>
              </a:rPr>
              <a:t>梨的总价</a:t>
            </a:r>
            <a:r>
              <a:rPr lang="en-US" altLang="zh-CN" sz="3600" b="1">
                <a:latin typeface="汉仪秀英体简" pitchFamily="1" charset="-122"/>
                <a:ea typeface="经典粗圆简" pitchFamily="1" charset="-122"/>
              </a:rPr>
              <a:t>=</a:t>
            </a:r>
            <a:r>
              <a:rPr lang="zh-CN" altLang="en-US" sz="3600" b="1">
                <a:latin typeface="汉仪秀英体简" pitchFamily="1" charset="-122"/>
                <a:ea typeface="经典粗圆简" pitchFamily="1" charset="-122"/>
              </a:rPr>
              <a:t>总钱数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11188" y="2278063"/>
            <a:ext cx="66976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32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443663" y="2420938"/>
            <a:ext cx="2232025" cy="647700"/>
          </a:xfrm>
          <a:prstGeom prst="wedgeRoundRectCallout">
            <a:avLst>
              <a:gd name="adj1" fmla="val 33908"/>
              <a:gd name="adj2" fmla="val 110599"/>
              <a:gd name="adj3" fmla="val 16667"/>
            </a:avLst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自己解答。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331913" y="2135188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+ 2.8 ×2 =10.4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979613" y="2852738"/>
            <a:ext cx="489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＋ 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5.6 = 10.4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042988" y="3429000"/>
            <a:ext cx="792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＋ 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5.6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5.6 =10.4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5.6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563938" y="4068763"/>
            <a:ext cx="439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=4.8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059113" y="4789488"/>
            <a:ext cx="453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÷2=4.8÷2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779838" y="5365750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=2.4</a:t>
            </a:r>
          </a:p>
        </p:txBody>
      </p:sp>
      <p:pic>
        <p:nvPicPr>
          <p:cNvPr id="14" name="Picture 15" descr="男天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84538"/>
            <a:ext cx="1333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nimBg="1" autoUpdateAnimBg="0"/>
      <p:bldP spid="8197" grpId="0"/>
      <p:bldP spid="8199" grpId="0" animBg="1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1557338"/>
            <a:ext cx="54006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686425" y="1628775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汉仪秀英体简" pitchFamily="1" charset="-122"/>
                <a:ea typeface="经典粗圆简" pitchFamily="1" charset="-122"/>
              </a:rPr>
              <a:t>可以这样想：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16013" y="476250"/>
            <a:ext cx="7559675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汉仪秀英体简" pitchFamily="1" charset="-122"/>
                <a:ea typeface="经典粗圆简" pitchFamily="1" charset="-122"/>
              </a:rPr>
              <a:t>两种水果的单价总和</a:t>
            </a:r>
            <a:r>
              <a:rPr lang="en-US" altLang="zh-CN" sz="4000" b="1">
                <a:latin typeface="汉仪秀英体简" pitchFamily="1" charset="-122"/>
                <a:ea typeface="经典粗圆简" pitchFamily="1" charset="-122"/>
              </a:rPr>
              <a:t>×2=</a:t>
            </a:r>
            <a:r>
              <a:rPr lang="zh-CN" altLang="en-US" sz="4000" b="1">
                <a:latin typeface="汉仪秀英体简" pitchFamily="1" charset="-122"/>
                <a:ea typeface="经典粗圆简" pitchFamily="1" charset="-122"/>
              </a:rPr>
              <a:t>总钱数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1484313"/>
            <a:ext cx="64706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ea typeface="经典粗圆简" pitchFamily="1" charset="-122"/>
              </a:rPr>
              <a:t>         </a:t>
            </a: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</a:rPr>
              <a:t>(</a:t>
            </a:r>
            <a:r>
              <a:rPr lang="en-US" altLang="zh-CN" sz="40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</a:rPr>
              <a:t>+2.8)×2=10.4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</a:rPr>
              <a:t> (</a:t>
            </a:r>
            <a:r>
              <a:rPr lang="en-US" altLang="zh-CN" sz="40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</a:rPr>
              <a:t>+2.8)×2÷2=10.4÷2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</a:rPr>
              <a:t>              </a:t>
            </a:r>
            <a:r>
              <a:rPr lang="en-US" altLang="zh-CN" sz="40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</a:rPr>
              <a:t>x</a:t>
            </a: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</a:rPr>
              <a:t>+2.8=5.2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795963" y="3282950"/>
            <a:ext cx="3059112" cy="1152525"/>
          </a:xfrm>
          <a:prstGeom prst="wedgeRoundRectCallout">
            <a:avLst>
              <a:gd name="adj1" fmla="val 26079"/>
              <a:gd name="adj2" fmla="val 73139"/>
              <a:gd name="adj3" fmla="val 16667"/>
            </a:avLst>
          </a:prstGeom>
          <a:solidFill>
            <a:srgbClr val="FFFF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b="1"/>
              <a:t>请你自己把这个方程解完。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27088" y="5607050"/>
            <a:ext cx="756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汉仪秀英体简" pitchFamily="1" charset="-122"/>
                <a:ea typeface="经典粗圆简" pitchFamily="1" charset="-122"/>
              </a:rPr>
              <a:t>答：苹果每千克</a:t>
            </a:r>
            <a:r>
              <a:rPr lang="en-US" altLang="zh-CN" sz="3600" b="1">
                <a:latin typeface="汉仪秀英体简" pitchFamily="1" charset="-122"/>
                <a:ea typeface="经典粗圆简" pitchFamily="1" charset="-122"/>
              </a:rPr>
              <a:t>2 .4</a:t>
            </a:r>
            <a:r>
              <a:rPr lang="zh-CN" altLang="en-US" sz="3600" b="1">
                <a:latin typeface="汉仪秀英体简" pitchFamily="1" charset="-122"/>
                <a:ea typeface="经典粗圆简" pitchFamily="1" charset="-122"/>
              </a:rPr>
              <a:t>元。</a:t>
            </a:r>
            <a:endParaRPr lang="en-US" altLang="zh-CN" sz="2000" b="1">
              <a:latin typeface="汉仪秀英体简" pitchFamily="1" charset="-122"/>
              <a:ea typeface="经典粗圆简" pitchFamily="1" charset="-122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55650" y="4062413"/>
            <a:ext cx="5400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  <a:cs typeface="Times New Roman" pitchFamily="18" charset="0"/>
              </a:rPr>
              <a:t>+2.8</a:t>
            </a:r>
            <a:r>
              <a:rPr lang="zh-CN" altLang="en-US" sz="4000" b="1">
                <a:solidFill>
                  <a:srgbClr val="FF0066"/>
                </a:solidFill>
                <a:ea typeface="经典粗圆简" pitchFamily="1" charset="-122"/>
                <a:cs typeface="Times New Roman" pitchFamily="18" charset="0"/>
              </a:rPr>
              <a:t>－</a:t>
            </a: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  <a:cs typeface="Times New Roman" pitchFamily="18" charset="0"/>
              </a:rPr>
              <a:t>2.8=5.2</a:t>
            </a:r>
            <a:r>
              <a:rPr lang="zh-CN" altLang="en-US" sz="4000" b="1">
                <a:solidFill>
                  <a:srgbClr val="FF0066"/>
                </a:solidFill>
                <a:ea typeface="经典粗圆简" pitchFamily="1" charset="-122"/>
                <a:cs typeface="Times New Roman" pitchFamily="18" charset="0"/>
              </a:rPr>
              <a:t>－</a:t>
            </a: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  <a:cs typeface="Times New Roman" pitchFamily="18" charset="0"/>
              </a:rPr>
              <a:t>2.8</a:t>
            </a:r>
          </a:p>
          <a:p>
            <a:pPr eaLnBrk="1" hangingPunct="1"/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  <a:cs typeface="Times New Roman" pitchFamily="18" charset="0"/>
              </a:rPr>
              <a:t>                </a:t>
            </a:r>
            <a:r>
              <a:rPr lang="en-US" altLang="zh-CN" sz="4000" b="1" i="1">
                <a:solidFill>
                  <a:srgbClr val="FF0066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en-US" altLang="zh-CN" sz="4000" b="1">
                <a:solidFill>
                  <a:srgbClr val="FF0066"/>
                </a:solidFill>
                <a:ea typeface="经典粗圆简" pitchFamily="1" charset="-122"/>
                <a:cs typeface="Times New Roman" pitchFamily="18" charset="0"/>
              </a:rPr>
              <a:t>=2.4 </a:t>
            </a:r>
          </a:p>
        </p:txBody>
      </p:sp>
      <p:pic>
        <p:nvPicPr>
          <p:cNvPr id="11" name="Picture 15" descr="男天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79938"/>
            <a:ext cx="12509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07038" y="2492375"/>
            <a:ext cx="345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3300"/>
                </a:solidFill>
                <a:latin typeface="+mn-ea"/>
                <a:ea typeface="+mn-ea"/>
              </a:rPr>
              <a:t>把什么看作一个整体？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nimBg="1" autoUpdateAnimBg="0"/>
      <p:bldP spid="9224" grpId="0" animBg="1" autoUpdateAnimBg="0"/>
      <p:bldP spid="9226" grpId="0" autoUpdateAnimBg="0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0947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435600" y="1749425"/>
            <a:ext cx="24368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地球上的海洋面积和陆地面积分别是多少亿平方千米？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31913" y="5264150"/>
            <a:ext cx="3814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</a:rPr>
              <a:t>这里有两个未知数，怎样设呢？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051050" y="696913"/>
            <a:ext cx="66976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</a:rPr>
              <a:t>地球的表面为5.1亿平方千米，其中，海洋面积约为陆地面积的2.4倍。</a:t>
            </a: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042988" y="765175"/>
            <a:ext cx="865187" cy="576263"/>
            <a:chOff x="1115616" y="332656"/>
            <a:chExt cx="936104" cy="648072"/>
          </a:xfrm>
        </p:grpSpPr>
        <p:pic>
          <p:nvPicPr>
            <p:cNvPr id="9223" name="Picture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32656"/>
              <a:ext cx="93610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14"/>
            <p:cNvSpPr txBox="1">
              <a:spLocks noChangeArrowheads="1"/>
            </p:cNvSpPr>
            <p:nvPr/>
          </p:nvSpPr>
          <p:spPr bwMode="auto">
            <a:xfrm>
              <a:off x="1331640" y="332656"/>
              <a:ext cx="504056" cy="58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4</a:t>
              </a:r>
              <a:endParaRPr lang="zh-CN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utoUpdateAnimBg="0"/>
      <p:bldP spid="10245" grpId="0" bldLvl="0" autoUpdateAnimBg="0"/>
      <p:bldP spid="1024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844824"/>
            <a:ext cx="7560840" cy="364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小组交流讨论：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怎样寻找题目中的等量关系？在练习本中列出来。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用等量关系列方程解决问题。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3402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60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31913" y="352425"/>
            <a:ext cx="4113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这道应用题有什么特点？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898650" y="1114425"/>
            <a:ext cx="30686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3300"/>
                </a:solidFill>
                <a:ea typeface="楷体_GB2312" pitchFamily="49" charset="-122"/>
              </a:rPr>
              <a:t>有两个条件，</a:t>
            </a:r>
          </a:p>
          <a:p>
            <a:pPr eaLnBrk="1" hangingPunct="1"/>
            <a:r>
              <a:rPr lang="zh-CN" altLang="en-US" sz="3200" b="1">
                <a:solidFill>
                  <a:srgbClr val="FF3300"/>
                </a:solidFill>
                <a:ea typeface="楷体_GB2312" pitchFamily="49" charset="-122"/>
              </a:rPr>
              <a:t>求出两个数量。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58888" y="2420938"/>
            <a:ext cx="5332412" cy="528637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地球的表面积为</a:t>
            </a:r>
            <a:r>
              <a:rPr lang="en-US" altLang="zh-CN" sz="2800" b="1"/>
              <a:t>5.1</a:t>
            </a:r>
            <a:r>
              <a:rPr lang="zh-CN" altLang="en-US" sz="2800" b="1"/>
              <a:t>亿平方千米。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331913" y="4854575"/>
            <a:ext cx="532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海洋面积约为陆地面积的</a:t>
            </a:r>
            <a:r>
              <a:rPr lang="en-US" altLang="zh-CN" sz="2800" b="1"/>
              <a:t>2.4</a:t>
            </a:r>
            <a:r>
              <a:rPr lang="zh-CN" altLang="en-US" sz="2800" b="1"/>
              <a:t>倍。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331913" y="5357813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海洋面积 ＝ 陆地面积 </a:t>
            </a:r>
            <a:r>
              <a:rPr lang="en-US" altLang="zh-CN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2.4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00113" y="3106738"/>
            <a:ext cx="705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陆地面积 </a:t>
            </a:r>
            <a:r>
              <a:rPr lang="en-US" altLang="zh-CN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+ </a:t>
            </a: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海洋面积 </a:t>
            </a:r>
            <a:r>
              <a:rPr lang="en-US" altLang="zh-CN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 </a:t>
            </a: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地球表面积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00113" y="3644900"/>
            <a:ext cx="7559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地球表面积  </a:t>
            </a:r>
            <a:r>
              <a:rPr lang="en-US" altLang="zh-CN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- </a:t>
            </a: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陆地面积 </a:t>
            </a:r>
            <a:r>
              <a:rPr lang="en-US" altLang="zh-CN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 </a:t>
            </a: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海洋面积</a:t>
            </a:r>
            <a:endParaRPr lang="en-US" altLang="zh-CN" sz="32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endParaRPr lang="zh-CN" altLang="en-US" sz="32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00113" y="4149725"/>
            <a:ext cx="741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地球表面积  </a:t>
            </a:r>
            <a:r>
              <a:rPr lang="en-US" altLang="zh-CN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- </a:t>
            </a: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海洋面积 </a:t>
            </a:r>
            <a:r>
              <a:rPr lang="en-US" altLang="zh-CN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= </a:t>
            </a:r>
            <a:r>
              <a:rPr lang="zh-CN" altLang="en-US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陆地面积</a:t>
            </a:r>
            <a:endParaRPr lang="en-US" altLang="zh-CN" sz="32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endParaRPr lang="zh-CN" altLang="en-US" sz="32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9" grpId="0" animBg="1" autoUpdateAnimBg="0"/>
      <p:bldP spid="11270" grpId="0" autoUpdateAnimBg="0"/>
      <p:bldP spid="11271" grpId="0" autoUpdateAnimBg="0"/>
      <p:bldP spid="11272" grpId="0" autoUpdateAnimBg="0"/>
      <p:bldP spid="9" grpId="0" autoUpdateAnimBg="0"/>
      <p:bldP spid="10" grpId="0" autoUpdateAnimBg="0"/>
    </p:bldLst>
  </p:timing>
</p:sld>
</file>

<file path=ppt/theme/theme1.xml><?xml version="1.0" encoding="utf-8"?>
<a:theme xmlns:a="http://schemas.openxmlformats.org/drawingml/2006/main" name="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第5单元第1节++平行四边形的面积（1）</Template>
  <TotalTime>4511</TotalTime>
  <Pages>0</Pages>
  <Words>947</Words>
  <Characters>0</Characters>
  <Application>Microsoft Office PowerPoint</Application>
  <DocSecurity>0</DocSecurity>
  <PresentationFormat>全屏显示(4:3)</PresentationFormat>
  <Lines>0</Lines>
  <Paragraphs>134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第5单元第1节++平行四边形的面积（1）</vt:lpstr>
      <vt:lpstr>1_第5单元第1节++平行四边形的面积（1）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1.教材第77页“做一做”。 </vt:lpstr>
      <vt:lpstr>PowerPoint 演示文稿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人教版五年级数学上第5单元</dc:title>
  <dc:creator>吉林梓翰教育图书有限公司</dc:creator>
  <cp:lastModifiedBy>gpcx</cp:lastModifiedBy>
  <cp:revision>479</cp:revision>
  <dcterms:created xsi:type="dcterms:W3CDTF">2013-01-23T19:27:21Z</dcterms:created>
  <dcterms:modified xsi:type="dcterms:W3CDTF">2017-12-06T03:27:21Z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