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408" r:id="rId3"/>
    <p:sldId id="364" r:id="rId4"/>
    <p:sldId id="409" r:id="rId5"/>
    <p:sldId id="399" r:id="rId6"/>
    <p:sldId id="398" r:id="rId7"/>
    <p:sldId id="400" r:id="rId8"/>
    <p:sldId id="410" r:id="rId9"/>
    <p:sldId id="401" r:id="rId10"/>
    <p:sldId id="411" r:id="rId11"/>
    <p:sldId id="403" r:id="rId12"/>
    <p:sldId id="405" r:id="rId13"/>
    <p:sldId id="406" r:id="rId14"/>
    <p:sldId id="414" r:id="rId15"/>
    <p:sldId id="415" r:id="rId16"/>
    <p:sldId id="416" r:id="rId17"/>
    <p:sldId id="413" r:id="rId18"/>
    <p:sldId id="305" r:id="rId19"/>
    <p:sldId id="390" r:id="rId20"/>
    <p:sldId id="391" r:id="rId21"/>
    <p:sldId id="412" r:id="rId22"/>
    <p:sldId id="308" r:id="rId23"/>
    <p:sldId id="317" r:id="rId24"/>
    <p:sldId id="381" r:id="rId25"/>
    <p:sldId id="407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8406C"/>
    <a:srgbClr val="FF0000"/>
    <a:srgbClr val="FA0000"/>
    <a:srgbClr val="00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BB5C325-CCC1-4CAD-BFC2-61102B850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A66C05EC-43E8-4109-A88E-AE0CB7963EB1}" type="slidenum">
              <a:rPr lang="en-US" altLang="zh-CN" smtClean="0"/>
              <a:pPr eaLnBrk="1" hangingPunct="1">
                <a:buFont typeface="Arial" charset="0"/>
                <a:buNone/>
              </a:pPr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3F04-82D6-4D94-ADFB-9D1FF2061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F1D8-2634-4E75-A129-C04E8B0B2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3CEE-E2D9-433D-811F-06C8A59F7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5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1365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89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3151-9FD6-4A0E-ADEC-91F1F5F4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8C55-EEBE-41CD-9B66-9E128C679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051F-1D1C-4F90-BDA7-67C0204E3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2DBA-46D3-41FE-B960-84A77E7ED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104C-D575-4EDF-8902-508C88AAB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3A47-D7A0-44E3-A548-5EBCC8E49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6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643F-9903-43B2-94B2-759489647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50CB-668F-4954-AC84-B2653D2B7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14AC59D-BC70-462C-88AC-88E95A145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1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6"/>
          <p:cNvSpPr txBox="1">
            <a:spLocks noChangeArrowheads="1"/>
          </p:cNvSpPr>
          <p:nvPr/>
        </p:nvSpPr>
        <p:spPr bwMode="auto">
          <a:xfrm>
            <a:off x="2787650" y="1196975"/>
            <a:ext cx="446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第</a:t>
            </a:r>
            <a:r>
              <a:rPr lang="en-US" altLang="zh-CN" sz="3600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单元   简易方程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2843808" y="2348880"/>
            <a:ext cx="4032448" cy="6480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1  </a:t>
            </a: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用字母表示数</a:t>
            </a:r>
          </a:p>
        </p:txBody>
      </p:sp>
      <p:sp>
        <p:nvSpPr>
          <p:cNvPr id="4100" name="TextBox 16"/>
          <p:cNvSpPr txBox="1">
            <a:spLocks noChangeArrowheads="1"/>
          </p:cNvSpPr>
          <p:nvPr/>
        </p:nvSpPr>
        <p:spPr bwMode="auto">
          <a:xfrm>
            <a:off x="1258888" y="3708400"/>
            <a:ext cx="6983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第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课时   用字母表示简单的数量关系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547813" y="333375"/>
            <a:ext cx="5473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五年级数学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]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1979613" y="5013325"/>
            <a:ext cx="5761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仿宋" pitchFamily="49" charset="-122"/>
                <a:ea typeface="仿宋" pitchFamily="49" charset="-122"/>
              </a:rPr>
              <a:t>桂平市西山镇城西小学    黄春燕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85750" y="2071688"/>
            <a:ext cx="84296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自学课本</a:t>
            </a:r>
            <a:r>
              <a:rPr lang="en-US" altLang="zh-CN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53</a:t>
            </a:r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页，思考：</a:t>
            </a:r>
            <a:r>
              <a:rPr lang="zh-CN" altLang="en-US" sz="4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你能用含有字母的式子表示出人在月球上能举起的质量吗？</a:t>
            </a:r>
            <a:endParaRPr lang="zh-CN" altLang="en-US" sz="4000" b="1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86050" y="642918"/>
            <a:ext cx="4143404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840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1357313" y="1571625"/>
            <a:ext cx="6696075" cy="2881313"/>
            <a:chOff x="251520" y="1124744"/>
            <a:chExt cx="8496944" cy="3888432"/>
          </a:xfrm>
        </p:grpSpPr>
        <p:pic>
          <p:nvPicPr>
            <p:cNvPr id="14344" name="Picture 9" descr="2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24744"/>
              <a:ext cx="8496944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 Box 12"/>
            <p:cNvSpPr txBox="1">
              <a:spLocks noChangeArrowheads="1"/>
            </p:cNvSpPr>
            <p:nvPr/>
          </p:nvSpPr>
          <p:spPr bwMode="auto">
            <a:xfrm>
              <a:off x="395536" y="1517883"/>
              <a:ext cx="2414204" cy="95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990000"/>
                  </a:solidFill>
                </a:rPr>
                <a:t>在地球上我只能举起15kg。</a:t>
              </a:r>
              <a:endParaRPr lang="en-US" altLang="zh-CN" sz="2000" b="1">
                <a:solidFill>
                  <a:srgbClr val="990000"/>
                </a:solidFill>
              </a:endParaRPr>
            </a:p>
          </p:txBody>
        </p:sp>
        <p:sp>
          <p:nvSpPr>
            <p:cNvPr id="14346" name="Text Box 13"/>
            <p:cNvSpPr txBox="1">
              <a:spLocks noChangeArrowheads="1"/>
            </p:cNvSpPr>
            <p:nvPr/>
          </p:nvSpPr>
          <p:spPr bwMode="auto">
            <a:xfrm>
              <a:off x="6410522" y="1340769"/>
              <a:ext cx="2193925" cy="8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990000"/>
                  </a:solidFill>
                </a:rPr>
                <a:t>在月球上你真是个大力士。</a:t>
              </a:r>
            </a:p>
          </p:txBody>
        </p:sp>
      </p:grp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323850" y="765175"/>
            <a:ext cx="8605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在月球上，人能举起物体的质量是地球上的</a:t>
            </a:r>
            <a:r>
              <a:rPr lang="en-US" altLang="zh-CN" sz="3200" b="1"/>
              <a:t>6</a:t>
            </a:r>
            <a:r>
              <a:rPr lang="zh-CN" altLang="en-US" sz="3200" b="1"/>
              <a:t>倍。</a:t>
            </a:r>
          </a:p>
        </p:txBody>
      </p:sp>
      <p:pic>
        <p:nvPicPr>
          <p:cNvPr id="8" name="Picture 37" descr="P44教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1512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云形标注 8"/>
          <p:cNvSpPr/>
          <p:nvPr/>
        </p:nvSpPr>
        <p:spPr bwMode="auto">
          <a:xfrm>
            <a:off x="1692275" y="4437063"/>
            <a:ext cx="5400675" cy="1152525"/>
          </a:xfrm>
          <a:prstGeom prst="cloudCallout">
            <a:avLst>
              <a:gd name="adj1" fmla="val -51500"/>
              <a:gd name="adj2" fmla="val 548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195513" y="4581525"/>
            <a:ext cx="432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在地球上能举起</a:t>
            </a:r>
            <a:r>
              <a:rPr lang="en-US" altLang="zh-CN" sz="2400" b="1"/>
              <a:t>1</a:t>
            </a:r>
            <a:r>
              <a:rPr lang="zh-CN" altLang="en-US" sz="2400" b="1"/>
              <a:t>千克的物体，</a:t>
            </a:r>
            <a:endParaRPr lang="en-US" altLang="zh-CN" sz="2400" b="1"/>
          </a:p>
          <a:p>
            <a:pPr eaLnBrk="1" hangingPunct="1"/>
            <a:r>
              <a:rPr lang="zh-CN" altLang="en-US" sz="2400" b="1"/>
              <a:t>那么在月球上能举起多少千克？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771775" y="5591175"/>
            <a:ext cx="331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1×6=6</a:t>
            </a:r>
            <a:r>
              <a:rPr lang="zh-CN" altLang="en-US" sz="3600" b="1">
                <a:solidFill>
                  <a:srgbClr val="FF0000"/>
                </a:solidFill>
              </a:rPr>
              <a:t>（</a:t>
            </a:r>
            <a:r>
              <a:rPr lang="en-US" altLang="zh-CN" sz="3600" b="1">
                <a:solidFill>
                  <a:srgbClr val="FF0000"/>
                </a:solidFill>
              </a:rPr>
              <a:t>kg</a:t>
            </a:r>
            <a:r>
              <a:rPr lang="zh-CN" altLang="en-US" sz="3600" b="1">
                <a:solidFill>
                  <a:srgbClr val="FF0000"/>
                </a:solidFill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Group 5"/>
          <p:cNvGraphicFramePr>
            <a:graphicFrameLocks noGrp="1"/>
          </p:cNvGraphicFramePr>
          <p:nvPr/>
        </p:nvGraphicFramePr>
        <p:xfrm>
          <a:off x="431800" y="1484313"/>
          <a:ext cx="4932363" cy="2670175"/>
        </p:xfrm>
        <a:graphic>
          <a:graphicData uri="http://schemas.openxmlformats.org/drawingml/2006/table">
            <a:tbl>
              <a:tblPr/>
              <a:tblGrid>
                <a:gridCol w="2484438"/>
                <a:gridCol w="24479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在地球上能举起物体的质量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/kg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在月球上能举起物体的质量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492500" y="2151063"/>
            <a:ext cx="1296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6×1 </a:t>
            </a:r>
            <a:r>
              <a:rPr lang="en-US" altLang="zh-CN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492500" y="270827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6×2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3708400" y="3429000"/>
            <a:ext cx="925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492500" y="3141663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6×3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331913" y="3448050"/>
            <a:ext cx="782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395288" y="4365625"/>
            <a:ext cx="5616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       </a:t>
            </a:r>
            <a:r>
              <a:rPr lang="zh-CN" altLang="en-US" sz="2800" b="1">
                <a:latin typeface="Times New Roman" pitchFamily="18" charset="0"/>
              </a:rPr>
              <a:t>在地球上能举起 </a:t>
            </a:r>
            <a:r>
              <a:rPr lang="en-US" altLang="zh-CN" sz="2800" b="1" i="1">
                <a:latin typeface="Times New Roman" pitchFamily="18" charset="0"/>
              </a:rPr>
              <a:t>x</a:t>
            </a:r>
            <a:r>
              <a:rPr lang="zh-CN" altLang="en-US" sz="2800" b="1">
                <a:latin typeface="Times New Roman" pitchFamily="18" charset="0"/>
              </a:rPr>
              <a:t>千克的物体</a:t>
            </a:r>
            <a:r>
              <a:rPr lang="en-US" altLang="zh-CN" sz="2800" b="1">
                <a:latin typeface="Times New Roman" pitchFamily="18" charset="0"/>
              </a:rPr>
              <a:t>,</a:t>
            </a:r>
            <a:r>
              <a:rPr lang="zh-CN" altLang="en-US" sz="2800" b="1">
                <a:latin typeface="Times New Roman" pitchFamily="18" charset="0"/>
              </a:rPr>
              <a:t>你能用含有字母的式子表示在月球上举起的物体重多少千克吗</a:t>
            </a:r>
            <a:r>
              <a:rPr lang="en-US" altLang="zh-CN" sz="2800" b="1">
                <a:latin typeface="Times New Roman" pitchFamily="18" charset="0"/>
              </a:rPr>
              <a:t>?</a:t>
            </a:r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5795963" y="1484313"/>
            <a:ext cx="32051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想一想：</a:t>
            </a:r>
            <a:r>
              <a:rPr lang="zh-CN" altLang="en-US" sz="2800" b="1">
                <a:latin typeface="Times New Roman" pitchFamily="18" charset="0"/>
              </a:rPr>
              <a:t>式子中</a:t>
            </a:r>
            <a:endParaRPr lang="en-US" altLang="zh-CN" sz="28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还可以用其他字</a:t>
            </a:r>
            <a:endParaRPr lang="en-US" altLang="zh-CN" sz="28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母表示吗？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1114425" y="5591175"/>
            <a:ext cx="1296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6×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867400" y="342900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6×b</a:t>
            </a:r>
          </a:p>
        </p:txBody>
      </p:sp>
      <p:sp>
        <p:nvSpPr>
          <p:cNvPr id="15391" name="Rectangle 14"/>
          <p:cNvSpPr>
            <a:spLocks noChangeArrowheads="1"/>
          </p:cNvSpPr>
          <p:nvPr/>
        </p:nvSpPr>
        <p:spPr bwMode="auto">
          <a:xfrm>
            <a:off x="250825" y="765175"/>
            <a:ext cx="8605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在月球上，人能举起物体的质量是地球上的</a:t>
            </a:r>
            <a:r>
              <a:rPr lang="en-US" altLang="zh-CN" sz="3200" b="1"/>
              <a:t>6</a:t>
            </a:r>
            <a:r>
              <a:rPr lang="zh-CN" altLang="en-US" sz="3200" b="1"/>
              <a:t>倍。</a:t>
            </a:r>
          </a:p>
        </p:txBody>
      </p:sp>
      <p:pic>
        <p:nvPicPr>
          <p:cNvPr id="15392" name="Picture 37" descr="P44教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76700"/>
            <a:ext cx="15843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843213" y="5589588"/>
            <a:ext cx="122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6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308850" y="3429000"/>
            <a:ext cx="1223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6b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 autoUpdateAnimBg="0"/>
      <p:bldP spid="8221" grpId="0" autoUpdateAnimBg="0"/>
      <p:bldP spid="8222" grpId="0" autoUpdateAnimBg="0"/>
      <p:bldP spid="8223" grpId="0" autoUpdateAnimBg="0"/>
      <p:bldP spid="8224" grpId="0" autoUpdateAnimBg="0"/>
      <p:bldP spid="8225" grpId="0" autoUpdateAnimBg="0"/>
      <p:bldP spid="8226" grpId="0" autoUpdateAnimBg="0"/>
      <p:bldP spid="8228" grpId="0"/>
      <p:bldP spid="8229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4"/>
          <p:cNvGrpSpPr>
            <a:grpSpLocks/>
          </p:cNvGrpSpPr>
          <p:nvPr/>
        </p:nvGrpSpPr>
        <p:grpSpPr bwMode="auto">
          <a:xfrm>
            <a:off x="2268538" y="1484313"/>
            <a:ext cx="6551612" cy="3168650"/>
            <a:chOff x="251520" y="1124744"/>
            <a:chExt cx="8496944" cy="3888432"/>
          </a:xfrm>
        </p:grpSpPr>
        <p:pic>
          <p:nvPicPr>
            <p:cNvPr id="16396" name="Picture 9" descr="2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24744"/>
              <a:ext cx="8496944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344898" y="1517883"/>
              <a:ext cx="2555155" cy="86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990000"/>
                  </a:solidFill>
                </a:rPr>
                <a:t>在地球上我只能举起15kg。</a:t>
              </a:r>
              <a:endParaRPr lang="en-US" altLang="zh-CN" sz="2000" b="1">
                <a:solidFill>
                  <a:srgbClr val="990000"/>
                </a:solidFill>
              </a:endParaRPr>
            </a:p>
          </p:txBody>
        </p:sp>
        <p:sp>
          <p:nvSpPr>
            <p:cNvPr id="16398" name="Text Box 13"/>
            <p:cNvSpPr txBox="1">
              <a:spLocks noChangeArrowheads="1"/>
            </p:cNvSpPr>
            <p:nvPr/>
          </p:nvSpPr>
          <p:spPr bwMode="auto">
            <a:xfrm>
              <a:off x="6410523" y="1340770"/>
              <a:ext cx="2244981" cy="86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990000"/>
                  </a:solidFill>
                </a:rPr>
                <a:t>在月球上你真是个大力士。</a:t>
              </a:r>
            </a:p>
          </p:txBody>
        </p:sp>
      </p:grpSp>
      <p:sp>
        <p:nvSpPr>
          <p:cNvPr id="16387" name="Rectangle 14"/>
          <p:cNvSpPr>
            <a:spLocks noChangeArrowheads="1"/>
          </p:cNvSpPr>
          <p:nvPr/>
        </p:nvSpPr>
        <p:spPr bwMode="auto">
          <a:xfrm>
            <a:off x="250825" y="765175"/>
            <a:ext cx="8605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在月球上，人能举起物体的质量是地球上的</a:t>
            </a:r>
            <a:r>
              <a:rPr lang="en-US" altLang="zh-CN" sz="3200" b="1"/>
              <a:t>6</a:t>
            </a:r>
            <a:r>
              <a:rPr lang="zh-CN" altLang="en-US" sz="3200" b="1"/>
              <a:t>倍。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82625" y="2349500"/>
            <a:ext cx="1081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6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5288" y="3070225"/>
            <a:ext cx="273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=6×15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95288" y="3789363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=90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189038" y="3789363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(kg)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5288" y="4921250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答：图中小朋友在月球上能举起的质量是</a:t>
            </a:r>
            <a:r>
              <a:rPr lang="en-US" altLang="zh-CN" sz="2800" b="1"/>
              <a:t>90kg</a:t>
            </a:r>
            <a:r>
              <a:rPr lang="zh-CN" altLang="en-US" sz="2800" b="1"/>
              <a:t>。</a:t>
            </a:r>
          </a:p>
        </p:txBody>
      </p:sp>
      <p:grpSp>
        <p:nvGrpSpPr>
          <p:cNvPr id="16393" name="Group 16"/>
          <p:cNvGrpSpPr>
            <a:grpSpLocks/>
          </p:cNvGrpSpPr>
          <p:nvPr/>
        </p:nvGrpSpPr>
        <p:grpSpPr bwMode="auto">
          <a:xfrm>
            <a:off x="5867400" y="5805488"/>
            <a:ext cx="1684338" cy="877887"/>
            <a:chOff x="2699" y="3612"/>
            <a:chExt cx="1061" cy="553"/>
          </a:xfrm>
        </p:grpSpPr>
        <p:sp>
          <p:nvSpPr>
            <p:cNvPr id="16394" name="Picture 34">
              <a:hlinkClick r:id="" action="ppaction://hlinkshowjump?jump=firstslide"/>
            </p:cNvPr>
            <p:cNvSpPr>
              <a:spLocks noChangeArrowheads="1"/>
            </p:cNvSpPr>
            <p:nvPr/>
          </p:nvSpPr>
          <p:spPr bwMode="auto">
            <a:xfrm>
              <a:off x="2699" y="3612"/>
              <a:ext cx="104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395" name="Text Box 18">
              <a:hlinkClick r:id="rId3" action="ppaction://hlinksldjump" highlightClick="1">
                <a:snd r:embed="rId4" name="suction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744" y="3838"/>
              <a:ext cx="1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ea typeface="楷体_GB2312" pitchFamily="49" charset="-122"/>
                </a:rPr>
                <a:t>返回目录</a:t>
              </a:r>
              <a:endParaRPr lang="zh-CN" altLang="en-US" b="1"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1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457200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zh-CN" sz="3600"/>
              <a:t>著名的数学家---韦达</a:t>
            </a:r>
            <a:r>
              <a:rPr lang="zh-CN" altLang="zh-CN"/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67000" y="1431925"/>
            <a:ext cx="6324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zh-CN" sz="4000"/>
              <a:t>       韦达是法国十六世纪最有影响的数学家之一。他是第一个有意识的和系统的用字母表示数的人，也是他确定了符号代数的原理与方法。在欧洲，他被称为“欧洲之父”。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4876800"/>
            <a:ext cx="3368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zh-CN"/>
              <a:t>（Viete，1540—1603）</a:t>
            </a:r>
          </a:p>
        </p:txBody>
      </p:sp>
      <p:pic>
        <p:nvPicPr>
          <p:cNvPr id="15365" name="Picture 5" descr="shu_li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5527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48000" y="1874838"/>
            <a:ext cx="5867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CN" altLang="zh-CN"/>
              <a:t>　</a:t>
            </a:r>
            <a:r>
              <a:rPr lang="zh-CN" altLang="zh-CN" sz="3600"/>
              <a:t>一元二次方程</a:t>
            </a:r>
            <a:r>
              <a:rPr lang="zh-CN" altLang="zh-CN" sz="4000"/>
              <a:t>ax</a:t>
            </a:r>
            <a:r>
              <a:rPr lang="zh-CN" altLang="zh-CN" sz="4000" baseline="30000"/>
              <a:t>2</a:t>
            </a:r>
            <a:r>
              <a:rPr lang="zh-CN" altLang="zh-CN" sz="4000"/>
              <a:t>+bx+c=0 (a≠0 且△=b</a:t>
            </a:r>
            <a:r>
              <a:rPr lang="zh-CN" altLang="zh-CN" sz="4000" baseline="30000"/>
              <a:t>2</a:t>
            </a:r>
            <a:r>
              <a:rPr lang="zh-CN" altLang="zh-CN" sz="4000"/>
              <a:t>-4ac≥0)中 </a:t>
            </a:r>
            <a:br>
              <a:rPr lang="zh-CN" altLang="zh-CN" sz="4000"/>
            </a:br>
            <a:r>
              <a:rPr lang="zh-CN" altLang="zh-CN" sz="4000"/>
              <a:t>设两个根为X</a:t>
            </a:r>
            <a:r>
              <a:rPr lang="zh-CN" altLang="zh-CN" sz="4000" baseline="-25000"/>
              <a:t>1</a:t>
            </a:r>
            <a:r>
              <a:rPr lang="zh-CN" altLang="zh-CN" sz="4000"/>
              <a:t>和X</a:t>
            </a:r>
            <a:r>
              <a:rPr lang="zh-CN" altLang="zh-CN" sz="4000" baseline="-25000"/>
              <a:t>2</a:t>
            </a:r>
            <a:r>
              <a:rPr lang="zh-CN" altLang="zh-CN" sz="4000"/>
              <a:t> </a:t>
            </a:r>
            <a:br>
              <a:rPr lang="zh-CN" altLang="zh-CN" sz="4000"/>
            </a:br>
            <a:r>
              <a:rPr lang="zh-CN" altLang="zh-CN" sz="4000"/>
              <a:t>则X</a:t>
            </a:r>
            <a:r>
              <a:rPr lang="zh-CN" altLang="zh-CN" sz="4000" baseline="-25000"/>
              <a:t>1</a:t>
            </a:r>
            <a:r>
              <a:rPr lang="zh-CN" altLang="zh-CN" sz="4000"/>
              <a:t>+X</a:t>
            </a:r>
            <a:r>
              <a:rPr lang="zh-CN" altLang="zh-CN" sz="4000" baseline="-25000"/>
              <a:t>2</a:t>
            </a:r>
            <a:r>
              <a:rPr lang="zh-CN" altLang="zh-CN" sz="4000"/>
              <a:t>= -b/a </a:t>
            </a:r>
            <a:br>
              <a:rPr lang="zh-CN" altLang="zh-CN" sz="4000"/>
            </a:br>
            <a:r>
              <a:rPr lang="zh-CN" altLang="zh-CN" sz="4000"/>
              <a:t>X</a:t>
            </a:r>
            <a:r>
              <a:rPr lang="zh-CN" altLang="zh-CN" sz="4000" baseline="-25000"/>
              <a:t>1</a:t>
            </a:r>
            <a:r>
              <a:rPr lang="zh-CN" altLang="zh-CN" sz="4000"/>
              <a:t>X</a:t>
            </a:r>
            <a:r>
              <a:rPr lang="zh-CN" altLang="zh-CN" sz="4000" baseline="-25000"/>
              <a:t>2</a:t>
            </a:r>
            <a:r>
              <a:rPr lang="zh-CN" altLang="zh-CN" sz="4000"/>
              <a:t>=c/a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3" grpId="1" autoUpdateAnimBg="0"/>
      <p:bldP spid="15364" grpId="0" autoUpdateAnimBg="0"/>
      <p:bldP spid="153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609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zh-CN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457200"/>
            <a:ext cx="8229600" cy="5943600"/>
          </a:xfrm>
          <a:prstGeom prst="rect">
            <a:avLst/>
          </a:prstGeom>
          <a:solidFill>
            <a:schemeClr val="bg1"/>
          </a:solidFill>
          <a:ln w="63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zh-CN" altLang="zh-CN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1676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46325" y="441325"/>
            <a:ext cx="5883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zh-CN" sz="4000"/>
              <a:t>为了书写方便，人们常用字母表示计量单位。</a:t>
            </a:r>
          </a:p>
        </p:txBody>
      </p:sp>
      <p:graphicFrame>
        <p:nvGraphicFramePr>
          <p:cNvPr id="16390" name="Group 6"/>
          <p:cNvGraphicFramePr>
            <a:graphicFrameLocks noGrp="1"/>
          </p:cNvGraphicFramePr>
          <p:nvPr/>
        </p:nvGraphicFramePr>
        <p:xfrm>
          <a:off x="609600" y="1981200"/>
          <a:ext cx="8077200" cy="4030663"/>
        </p:xfrm>
        <a:graphic>
          <a:graphicData uri="http://schemas.openxmlformats.org/drawingml/2006/table">
            <a:tbl>
              <a:tblPr/>
              <a:tblGrid>
                <a:gridCol w="1219200"/>
                <a:gridCol w="1295400"/>
                <a:gridCol w="1752600"/>
                <a:gridCol w="1219200"/>
                <a:gridCol w="1244600"/>
                <a:gridCol w="1346200"/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长度单位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面积单位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质量单位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千米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平方千米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km</a:t>
                      </a:r>
                      <a:r>
                        <a:rPr kumimoji="0" lang="zh-CN" altLang="zh-CN" sz="2800" b="0" i="0" u="none" strike="noStrike" cap="none" normalizeH="0" baseline="5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平方米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</a:t>
                      </a:r>
                      <a:r>
                        <a:rPr kumimoji="0" lang="zh-CN" altLang="zh-CN" sz="2800" b="0" i="0" u="none" strike="noStrike" cap="none" normalizeH="0" baseline="5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千克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分米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平方分米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dm</a:t>
                      </a:r>
                      <a:r>
                        <a:rPr kumimoji="0" lang="zh-CN" altLang="zh-CN" sz="2800" b="0" i="0" u="none" strike="noStrike" cap="none" normalizeH="0" baseline="5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厘米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平方厘米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cm</a:t>
                      </a:r>
                      <a:r>
                        <a:rPr kumimoji="0" lang="zh-CN" altLang="zh-CN" sz="2800" b="0" i="0" u="none" strike="noStrike" cap="none" normalizeH="0" baseline="5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毫米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平方毫米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mm</a:t>
                      </a:r>
                      <a:r>
                        <a:rPr kumimoji="0" lang="zh-CN" altLang="zh-CN" sz="2800" b="0" i="0" u="none" strike="noStrike" cap="none" normalizeH="0" baseline="5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1001713" y="1916113"/>
            <a:ext cx="7488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只青蛙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张嘴，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只眼睛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条腿；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只青蛙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张嘴，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只眼睛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条腿；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只青蛙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张嘴，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只眼睛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zh-CN" sz="3600">
                <a:latin typeface="黑体" pitchFamily="49" charset="-122"/>
                <a:ea typeface="黑体" pitchFamily="49" charset="-122"/>
              </a:rPr>
              <a:t>条腿；</a:t>
            </a:r>
            <a:endParaRPr lang="en-US" altLang="zh-CN" sz="360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黑体" pitchFamily="49" charset="-122"/>
                <a:ea typeface="黑体" pitchFamily="49" charset="-122"/>
              </a:rPr>
              <a:t>……</a:t>
            </a:r>
            <a:endParaRPr lang="zh-CN" altLang="zh-CN" sz="36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627313" y="407988"/>
            <a:ext cx="31035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0" rIns="91403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续编儿歌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838200"/>
            <a:ext cx="35004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6072188" y="857250"/>
            <a:ext cx="24352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0" rIns="91403" bIns="45700" anchor="ctr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4000" b="1">
                <a:solidFill>
                  <a:srgbClr val="FF0000"/>
                </a:solidFill>
                <a:ea typeface="黑体" pitchFamily="49" charset="-122"/>
              </a:rPr>
              <a:t>随堂练习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286250" y="4643438"/>
            <a:ext cx="4248150" cy="1555750"/>
            <a:chOff x="884" y="1933"/>
            <a:chExt cx="3012" cy="980"/>
          </a:xfrm>
        </p:grpSpPr>
        <p:pic>
          <p:nvPicPr>
            <p:cNvPr id="20490" name="Picture 15" descr="男天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0485" name="Group 16"/>
          <p:cNvGrpSpPr>
            <a:grpSpLocks/>
          </p:cNvGrpSpPr>
          <p:nvPr/>
        </p:nvGrpSpPr>
        <p:grpSpPr bwMode="auto">
          <a:xfrm>
            <a:off x="5867400" y="5805488"/>
            <a:ext cx="1684338" cy="877887"/>
            <a:chOff x="2699" y="3612"/>
            <a:chExt cx="1061" cy="553"/>
          </a:xfrm>
        </p:grpSpPr>
        <p:pic>
          <p:nvPicPr>
            <p:cNvPr id="20488" name="Picture 34">
              <a:hlinkClick r:id="" action="ppaction://hlinkshowjump?jump=firstslide"/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612"/>
              <a:ext cx="104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20489" name="Text Box 18">
              <a:hlinkClick r:id="rId5" action="ppaction://hlinksldjump" highlightClick="1">
                <a:snd r:embed="rId6" name="suction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744" y="3838"/>
              <a:ext cx="1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ea typeface="楷体_GB2312" pitchFamily="49" charset="-122"/>
                </a:rPr>
                <a:t>返回目录</a:t>
              </a:r>
              <a:endParaRPr lang="zh-CN" altLang="en-US" b="1">
                <a:ea typeface="楷体_GB2312" pitchFamily="49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14414" y="642918"/>
            <a:ext cx="4143404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840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" y="2000250"/>
            <a:ext cx="8215313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自主完成课本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53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页做一做，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55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题、第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题的第一行。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组长对照答案快速批改组员作业。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组长汇报小组答题情况。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3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5545138" cy="719138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课本第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53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页“做一做”</a:t>
            </a:r>
            <a:r>
              <a:rPr lang="zh-CN" altLang="en-US" sz="3200" b="1" smtClean="0">
                <a:solidFill>
                  <a:srgbClr val="CC0000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395288" y="3213100"/>
            <a:ext cx="849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根据剪下的长方形纸条的长度计算面积，并完成下表。</a:t>
            </a:r>
          </a:p>
        </p:txBody>
      </p: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6443663" y="188913"/>
            <a:ext cx="2411412" cy="1008062"/>
            <a:chOff x="0" y="0"/>
            <a:chExt cx="1633" cy="635"/>
          </a:xfrm>
        </p:grpSpPr>
        <p:pic>
          <p:nvPicPr>
            <p:cNvPr id="21544" name="Picture 9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5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随堂练习</a:t>
              </a:r>
            </a:p>
          </p:txBody>
        </p:sp>
      </p:grpSp>
      <p:grpSp>
        <p:nvGrpSpPr>
          <p:cNvPr id="21509" name="组合 75"/>
          <p:cNvGrpSpPr>
            <a:grpSpLocks/>
          </p:cNvGrpSpPr>
          <p:nvPr/>
        </p:nvGrpSpPr>
        <p:grpSpPr bwMode="auto">
          <a:xfrm>
            <a:off x="1619250" y="1341438"/>
            <a:ext cx="4032250" cy="1603375"/>
            <a:chOff x="2996212" y="1844824"/>
            <a:chExt cx="3159964" cy="1388220"/>
          </a:xfrm>
        </p:grpSpPr>
        <p:pic>
          <p:nvPicPr>
            <p:cNvPr id="13374" name="Picture 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1844824"/>
              <a:ext cx="3024336" cy="138822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543" name="TextBox 74"/>
            <p:cNvSpPr txBox="1">
              <a:spLocks noChangeArrowheads="1"/>
            </p:cNvSpPr>
            <p:nvPr/>
          </p:nvSpPr>
          <p:spPr bwMode="auto">
            <a:xfrm rot="-5400000">
              <a:off x="2820838" y="2066240"/>
              <a:ext cx="720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3cm</a:t>
              </a:r>
              <a:endParaRPr lang="zh-CN" altLang="en-US"/>
            </a:p>
          </p:txBody>
        </p:sp>
      </p:grpSp>
      <p:graphicFrame>
        <p:nvGraphicFramePr>
          <p:cNvPr id="77" name="表格 76"/>
          <p:cNvGraphicFramePr>
            <a:graphicFrameLocks noGrp="1"/>
          </p:cNvGraphicFramePr>
          <p:nvPr/>
        </p:nvGraphicFramePr>
        <p:xfrm>
          <a:off x="900113" y="3933825"/>
          <a:ext cx="7561262" cy="109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25"/>
                <a:gridCol w="1008168"/>
                <a:gridCol w="864144"/>
                <a:gridCol w="1080180"/>
                <a:gridCol w="1008168"/>
                <a:gridCol w="864144"/>
                <a:gridCol w="792132"/>
              </a:tblGrid>
              <a:tr h="575745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长度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/cm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   2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  4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 5.6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 </a:t>
                      </a: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 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8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 15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 </a:t>
                      </a:r>
                      <a:r>
                        <a:rPr lang="en-US" altLang="zh-CN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x</a:t>
                      </a:r>
                      <a:endParaRPr lang="zh-CN" altLang="en-US" sz="2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043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面积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/cm²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45" marR="91445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132138" y="4508500"/>
            <a:ext cx="43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j-lt"/>
                <a:ea typeface="+mj-ea"/>
              </a:rPr>
              <a:t>6</a:t>
            </a:r>
            <a:endParaRPr lang="zh-CN" altLang="en-US" sz="28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95738" y="4508500"/>
            <a:ext cx="7921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j-lt"/>
                <a:ea typeface="+mj-ea"/>
              </a:rPr>
              <a:t>12</a:t>
            </a:r>
            <a:endParaRPr lang="zh-CN" altLang="en-US" sz="28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59338" y="4508500"/>
            <a:ext cx="936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j-lt"/>
                <a:ea typeface="+mj-ea"/>
              </a:rPr>
              <a:t>16.8</a:t>
            </a:r>
            <a:endParaRPr lang="zh-CN" altLang="en-US" sz="28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65825" y="4508500"/>
            <a:ext cx="936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j-lt"/>
                <a:ea typeface="+mj-ea"/>
              </a:rPr>
              <a:t>24</a:t>
            </a:r>
            <a:endParaRPr lang="zh-CN" altLang="en-US" sz="28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04025" y="4508500"/>
            <a:ext cx="936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j-lt"/>
                <a:ea typeface="+mj-ea"/>
              </a:rPr>
              <a:t>  45</a:t>
            </a:r>
            <a:endParaRPr lang="zh-CN" altLang="en-US" sz="28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96188" y="4508500"/>
            <a:ext cx="936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j-lt"/>
                <a:ea typeface="+mj-ea"/>
              </a:rPr>
              <a:t>  3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endParaRPr lang="zh-CN" altLang="en-US" sz="28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3"/>
          <p:cNvSpPr>
            <a:spLocks noGrp="1"/>
          </p:cNvSpPr>
          <p:nvPr>
            <p:ph type="title" idx="4294967295"/>
          </p:nvPr>
        </p:nvSpPr>
        <p:spPr>
          <a:xfrm>
            <a:off x="611188" y="476250"/>
            <a:ext cx="8281987" cy="719138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课本第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55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页练习十二第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题、第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题第一行。</a:t>
            </a:r>
          </a:p>
        </p:txBody>
      </p:sp>
      <p:sp>
        <p:nvSpPr>
          <p:cNvPr id="16" name="标题 3"/>
          <p:cNvSpPr txBox="1">
            <a:spLocks/>
          </p:cNvSpPr>
          <p:nvPr/>
        </p:nvSpPr>
        <p:spPr bwMode="auto">
          <a:xfrm>
            <a:off x="0" y="1268413"/>
            <a:ext cx="8874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b="1" kern="0" dirty="0">
                <a:latin typeface="+mj-ea"/>
                <a:ea typeface="+mj-ea"/>
                <a:cs typeface="+mj-cs"/>
              </a:rPr>
              <a:t>1.</a:t>
            </a:r>
            <a:r>
              <a:rPr lang="zh-CN" altLang="en-US" sz="3200" b="1" kern="0" dirty="0">
                <a:latin typeface="+mj-ea"/>
                <a:ea typeface="+mj-ea"/>
                <a:cs typeface="+mj-cs"/>
              </a:rPr>
              <a:t>成年男子的标准体重通常用下面的式子表示：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00113" y="2205038"/>
            <a:ext cx="3743325" cy="523875"/>
          </a:xfrm>
          <a:prstGeom prst="rect">
            <a:avLst/>
          </a:prstGeom>
          <a:solidFill>
            <a:srgbClr val="F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标准体重</a:t>
            </a:r>
            <a:r>
              <a:rPr lang="en-US" altLang="zh-CN" sz="2800" b="1"/>
              <a:t>=</a:t>
            </a:r>
            <a:r>
              <a:rPr lang="zh-CN" altLang="en-US" sz="2800" b="1"/>
              <a:t>身高</a:t>
            </a:r>
            <a:r>
              <a:rPr lang="en-US" altLang="zh-CN" sz="2800" b="1"/>
              <a:t>-105</a:t>
            </a:r>
            <a:endParaRPr lang="zh-CN" altLang="en-US" sz="2800" b="1"/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16113"/>
            <a:ext cx="13668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标注 18"/>
          <p:cNvSpPr>
            <a:spLocks noChangeArrowheads="1"/>
          </p:cNvSpPr>
          <p:nvPr/>
        </p:nvSpPr>
        <p:spPr bwMode="auto">
          <a:xfrm>
            <a:off x="4859338" y="1987550"/>
            <a:ext cx="1873250" cy="793750"/>
          </a:xfrm>
          <a:prstGeom prst="wedgeRoundRectCallout">
            <a:avLst>
              <a:gd name="adj1" fmla="val 62556"/>
              <a:gd name="adj2" fmla="val 37306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身高用厘米数，体重用千克数。</a:t>
            </a:r>
          </a:p>
        </p:txBody>
      </p:sp>
      <p:sp>
        <p:nvSpPr>
          <p:cNvPr id="20" name="标题 3"/>
          <p:cNvSpPr txBox="1">
            <a:spLocks/>
          </p:cNvSpPr>
          <p:nvPr/>
        </p:nvSpPr>
        <p:spPr bwMode="auto">
          <a:xfrm>
            <a:off x="395288" y="3141663"/>
            <a:ext cx="85693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kern="0" dirty="0">
                <a:latin typeface="+mj-ea"/>
                <a:ea typeface="+mj-ea"/>
                <a:cs typeface="+mj-cs"/>
              </a:rPr>
              <a:t>用含有字母的式子表示出成年男子的标准体重。</a:t>
            </a:r>
            <a:endParaRPr lang="en-US" altLang="zh-CN" sz="3200" b="1" kern="0" dirty="0">
              <a:latin typeface="+mj-ea"/>
              <a:ea typeface="+mj-ea"/>
              <a:cs typeface="+mj-cs"/>
            </a:endParaRPr>
          </a:p>
        </p:txBody>
      </p: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>
            <a:off x="1042988" y="4581525"/>
            <a:ext cx="482441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标题 3"/>
          <p:cNvSpPr txBox="1">
            <a:spLocks/>
          </p:cNvSpPr>
          <p:nvPr/>
        </p:nvSpPr>
        <p:spPr bwMode="auto">
          <a:xfrm>
            <a:off x="1079500" y="3933825"/>
            <a:ext cx="53641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用</a:t>
            </a:r>
            <a:r>
              <a:rPr lang="en-US" altLang="zh-CN" sz="32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zh-CN" altLang="en-US" sz="3200" b="1" kern="0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表示成年男子的身高</a:t>
            </a:r>
            <a:endParaRPr lang="en-US" altLang="zh-CN" sz="3200" b="1" kern="0" dirty="0">
              <a:solidFill>
                <a:srgbClr val="FF0000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24" name="标题 3"/>
          <p:cNvSpPr txBox="1">
            <a:spLocks/>
          </p:cNvSpPr>
          <p:nvPr/>
        </p:nvSpPr>
        <p:spPr bwMode="auto">
          <a:xfrm>
            <a:off x="395288" y="4652963"/>
            <a:ext cx="79930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kern="0" dirty="0">
                <a:latin typeface="+mj-ea"/>
                <a:ea typeface="+mj-ea"/>
                <a:cs typeface="+mj-cs"/>
              </a:rPr>
              <a:t>你能用它算出你爸爸的标准体重应是多少吗？</a:t>
            </a:r>
            <a:endParaRPr lang="en-US" altLang="zh-CN" sz="3200" b="1" kern="0" dirty="0">
              <a:latin typeface="+mj-ea"/>
              <a:ea typeface="+mj-ea"/>
              <a:cs typeface="+mj-cs"/>
            </a:endParaRPr>
          </a:p>
        </p:txBody>
      </p:sp>
      <p:sp>
        <p:nvSpPr>
          <p:cNvPr id="25" name="标题 3"/>
          <p:cNvSpPr txBox="1">
            <a:spLocks/>
          </p:cNvSpPr>
          <p:nvPr/>
        </p:nvSpPr>
        <p:spPr bwMode="auto">
          <a:xfrm>
            <a:off x="971550" y="5373688"/>
            <a:ext cx="41052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标准体重 </a:t>
            </a:r>
            <a:r>
              <a:rPr lang="en-US" altLang="zh-CN" sz="3200" b="1" kern="0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= </a:t>
            </a:r>
            <a:r>
              <a:rPr lang="en-US" altLang="zh-CN" sz="32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en-US" altLang="zh-CN" sz="3200" b="1" kern="0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 - 105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  <p:bldP spid="20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2643188" y="2357438"/>
            <a:ext cx="537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＝（</a:t>
            </a:r>
            <a:r>
              <a:rPr lang="en-US" altLang="zh-CN" sz="4000" b="1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＋</a:t>
            </a:r>
            <a:r>
              <a:rPr lang="en-US" altLang="zh-CN" sz="4000" b="1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4000" b="1">
                <a:latin typeface="黑体" pitchFamily="49" charset="-122"/>
                <a:ea typeface="黑体" pitchFamily="49" charset="-122"/>
              </a:rPr>
              <a:t>÷2×1.08</a:t>
            </a:r>
            <a:endParaRPr lang="zh-CN" altLang="en-US" sz="4000" b="1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071688" y="642938"/>
            <a:ext cx="7072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我们可以预测自己的身高：</a:t>
            </a:r>
          </a:p>
        </p:txBody>
      </p:sp>
      <p:pic>
        <p:nvPicPr>
          <p:cNvPr id="4" name="Picture 33" descr="女孩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1785938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4"/>
          <p:cNvGrpSpPr>
            <a:grpSpLocks/>
          </p:cNvGrpSpPr>
          <p:nvPr/>
        </p:nvGrpSpPr>
        <p:grpSpPr bwMode="auto">
          <a:xfrm>
            <a:off x="900113" y="1412875"/>
            <a:ext cx="3240087" cy="2736850"/>
            <a:chOff x="1043608" y="1484784"/>
            <a:chExt cx="3240632" cy="1831508"/>
          </a:xfrm>
        </p:grpSpPr>
        <p:pic>
          <p:nvPicPr>
            <p:cNvPr id="15385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484784"/>
              <a:ext cx="3240360" cy="183150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568" name="圆角矩形 36"/>
            <p:cNvSpPr>
              <a:spLocks noChangeArrowheads="1"/>
            </p:cNvSpPr>
            <p:nvPr/>
          </p:nvSpPr>
          <p:spPr bwMode="auto">
            <a:xfrm>
              <a:off x="2555776" y="2492896"/>
              <a:ext cx="1728464" cy="43204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zh-CN" altLang="en-US" sz="2400"/>
                <a:t>原来有</a:t>
              </a:r>
              <a:r>
                <a:rPr lang="en-US" altLang="zh-CN" sz="2400"/>
                <a:t>n</a:t>
              </a:r>
              <a:r>
                <a:rPr lang="zh-CN" altLang="en-US" sz="2400"/>
                <a:t>元。</a:t>
              </a:r>
            </a:p>
          </p:txBody>
        </p:sp>
      </p:grpSp>
      <p:grpSp>
        <p:nvGrpSpPr>
          <p:cNvPr id="23555" name="组合 45"/>
          <p:cNvGrpSpPr>
            <a:grpSpLocks/>
          </p:cNvGrpSpPr>
          <p:nvPr/>
        </p:nvGrpSpPr>
        <p:grpSpPr bwMode="auto">
          <a:xfrm>
            <a:off x="4762500" y="1412875"/>
            <a:ext cx="3625850" cy="2663825"/>
            <a:chOff x="4860032" y="1196752"/>
            <a:chExt cx="3626340" cy="1826014"/>
          </a:xfrm>
        </p:grpSpPr>
        <p:pic>
          <p:nvPicPr>
            <p:cNvPr id="15386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1196752"/>
              <a:ext cx="3456384" cy="1826014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566" name="圆角矩形 38"/>
            <p:cNvSpPr>
              <a:spLocks noChangeArrowheads="1"/>
            </p:cNvSpPr>
            <p:nvPr/>
          </p:nvSpPr>
          <p:spPr bwMode="auto">
            <a:xfrm>
              <a:off x="6037819" y="2132856"/>
              <a:ext cx="2448553" cy="3963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zh-CN" altLang="en-US" sz="2400"/>
                <a:t>车上原来有</a:t>
              </a:r>
              <a:r>
                <a:rPr lang="en-US" altLang="zh-CN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zh-CN" altLang="en-US" sz="2400"/>
                <a:t>人。</a:t>
              </a:r>
            </a:p>
          </p:txBody>
        </p:sp>
      </p:grpSp>
      <p:grpSp>
        <p:nvGrpSpPr>
          <p:cNvPr id="23556" name="组合 49"/>
          <p:cNvGrpSpPr>
            <a:grpSpLocks/>
          </p:cNvGrpSpPr>
          <p:nvPr/>
        </p:nvGrpSpPr>
        <p:grpSpPr bwMode="auto">
          <a:xfrm>
            <a:off x="539750" y="4716463"/>
            <a:ext cx="4103688" cy="584200"/>
            <a:chOff x="539552" y="4429195"/>
            <a:chExt cx="4104456" cy="584775"/>
          </a:xfrm>
        </p:grpSpPr>
        <p:sp>
          <p:nvSpPr>
            <p:cNvPr id="23563" name="TextBox 39"/>
            <p:cNvSpPr txBox="1">
              <a:spLocks noChangeArrowheads="1"/>
            </p:cNvSpPr>
            <p:nvPr/>
          </p:nvSpPr>
          <p:spPr bwMode="auto">
            <a:xfrm>
              <a:off x="539552" y="4429195"/>
              <a:ext cx="41044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/>
                <a:t>现在有                元。</a:t>
              </a:r>
            </a:p>
          </p:txBody>
        </p:sp>
        <p:cxnSp>
          <p:nvCxnSpPr>
            <p:cNvPr id="23564" name="直接连接符 41"/>
            <p:cNvCxnSpPr>
              <a:cxnSpLocks noChangeShapeType="1"/>
            </p:cNvCxnSpPr>
            <p:nvPr/>
          </p:nvCxnSpPr>
          <p:spPr bwMode="auto">
            <a:xfrm>
              <a:off x="1907704" y="4941891"/>
              <a:ext cx="1584176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57" name="组合 50"/>
          <p:cNvGrpSpPr>
            <a:grpSpLocks/>
          </p:cNvGrpSpPr>
          <p:nvPr/>
        </p:nvGrpSpPr>
        <p:grpSpPr bwMode="auto">
          <a:xfrm>
            <a:off x="4643438" y="4716463"/>
            <a:ext cx="4105275" cy="584200"/>
            <a:chOff x="5039544" y="4005064"/>
            <a:chExt cx="4104456" cy="584775"/>
          </a:xfrm>
        </p:grpSpPr>
        <p:sp>
          <p:nvSpPr>
            <p:cNvPr id="23561" name="TextBox 42"/>
            <p:cNvSpPr txBox="1">
              <a:spLocks noChangeArrowheads="1"/>
            </p:cNvSpPr>
            <p:nvPr/>
          </p:nvSpPr>
          <p:spPr bwMode="auto">
            <a:xfrm>
              <a:off x="5039544" y="4005064"/>
              <a:ext cx="41044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/>
                <a:t>现在有                人。</a:t>
              </a:r>
            </a:p>
          </p:txBody>
        </p:sp>
        <p:cxnSp>
          <p:nvCxnSpPr>
            <p:cNvPr id="23562" name="直接连接符 43"/>
            <p:cNvCxnSpPr>
              <a:cxnSpLocks noChangeShapeType="1"/>
            </p:cNvCxnSpPr>
            <p:nvPr/>
          </p:nvCxnSpPr>
          <p:spPr bwMode="auto">
            <a:xfrm>
              <a:off x="6372200" y="4509120"/>
              <a:ext cx="1584176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Box 46"/>
          <p:cNvSpPr txBox="1">
            <a:spLocks noChangeArrowheads="1"/>
          </p:cNvSpPr>
          <p:nvPr/>
        </p:nvSpPr>
        <p:spPr bwMode="auto">
          <a:xfrm>
            <a:off x="971550" y="612775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2.</a:t>
            </a:r>
            <a:endParaRPr lang="zh-CN" altLang="en-US" sz="3200" b="1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195513" y="4716463"/>
            <a:ext cx="108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n+3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372225" y="4716463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-5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42938" y="1928813"/>
            <a:ext cx="82153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600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      这节课你学会了什么知识？有哪些收获？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28625"/>
            <a:ext cx="35004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5786438" y="428625"/>
            <a:ext cx="24352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0" rIns="91403" bIns="45700" anchor="ctr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4000" b="1">
                <a:solidFill>
                  <a:srgbClr val="FF0000"/>
                </a:solidFill>
                <a:ea typeface="黑体" pitchFamily="49" charset="-122"/>
              </a:rPr>
              <a:t>作业布置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286250" y="4643438"/>
            <a:ext cx="4248150" cy="1555750"/>
            <a:chOff x="884" y="1933"/>
            <a:chExt cx="3012" cy="980"/>
          </a:xfrm>
        </p:grpSpPr>
        <p:pic>
          <p:nvPicPr>
            <p:cNvPr id="25606" name="Picture 15" descr="男天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1500" y="2000250"/>
            <a:ext cx="82153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自主完成课本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55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题的第二行、第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组长对照答案快速批改组员作业。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组员订正错题情况。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3384550" cy="172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5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133600"/>
            <a:ext cx="4391025" cy="172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628" name="组合 37"/>
          <p:cNvGrpSpPr>
            <a:grpSpLocks/>
          </p:cNvGrpSpPr>
          <p:nvPr/>
        </p:nvGrpSpPr>
        <p:grpSpPr bwMode="auto">
          <a:xfrm>
            <a:off x="684213" y="4437063"/>
            <a:ext cx="2951162" cy="1077912"/>
            <a:chOff x="1403648" y="4941951"/>
            <a:chExt cx="5209990" cy="1078279"/>
          </a:xfrm>
        </p:grpSpPr>
        <p:sp>
          <p:nvSpPr>
            <p:cNvPr id="26635" name="TextBox 32"/>
            <p:cNvSpPr txBox="1">
              <a:spLocks noChangeArrowheads="1"/>
            </p:cNvSpPr>
            <p:nvPr/>
          </p:nvSpPr>
          <p:spPr bwMode="auto">
            <a:xfrm>
              <a:off x="1403648" y="4941951"/>
              <a:ext cx="5209990" cy="107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/>
                <a:t>每袋有</a:t>
              </a:r>
              <a:r>
                <a:rPr lang="en-US" altLang="zh-CN" sz="3200" b="1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zh-CN" altLang="en-US" sz="3200" b="1"/>
                <a:t>条鱼，</a:t>
              </a:r>
              <a:endParaRPr lang="en-US" altLang="zh-CN" sz="3200" b="1"/>
            </a:p>
            <a:p>
              <a:pPr eaLnBrk="1" hangingPunct="1"/>
              <a:r>
                <a:rPr lang="zh-CN" altLang="en-US" sz="3200" b="1"/>
                <a:t>一共有       条。</a:t>
              </a:r>
            </a:p>
          </p:txBody>
        </p:sp>
        <p:cxnSp>
          <p:nvCxnSpPr>
            <p:cNvPr id="26636" name="直接连接符 36"/>
            <p:cNvCxnSpPr>
              <a:cxnSpLocks noChangeShapeType="1"/>
            </p:cNvCxnSpPr>
            <p:nvPr/>
          </p:nvCxnSpPr>
          <p:spPr bwMode="auto">
            <a:xfrm>
              <a:off x="3690961" y="5951056"/>
              <a:ext cx="1368152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29" name="组合 42"/>
          <p:cNvGrpSpPr>
            <a:grpSpLocks/>
          </p:cNvGrpSpPr>
          <p:nvPr/>
        </p:nvGrpSpPr>
        <p:grpSpPr bwMode="auto">
          <a:xfrm>
            <a:off x="4427538" y="4221163"/>
            <a:ext cx="4537075" cy="1570037"/>
            <a:chOff x="2333386" y="3644603"/>
            <a:chExt cx="3445501" cy="1570961"/>
          </a:xfrm>
        </p:grpSpPr>
        <p:sp>
          <p:nvSpPr>
            <p:cNvPr id="26633" name="TextBox 43"/>
            <p:cNvSpPr txBox="1">
              <a:spLocks noChangeArrowheads="1"/>
            </p:cNvSpPr>
            <p:nvPr/>
          </p:nvSpPr>
          <p:spPr bwMode="auto">
            <a:xfrm>
              <a:off x="2333386" y="3644603"/>
              <a:ext cx="3445501" cy="157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/>
                <a:t>有</a:t>
              </a:r>
              <a:r>
                <a:rPr lang="en-US" altLang="zh-CN" sz="3200" b="1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zh-CN" altLang="en-US" sz="3200" b="1"/>
                <a:t>个饺子（</a:t>
              </a:r>
              <a:r>
                <a:rPr lang="en-US" altLang="zh-CN" sz="3200" b="1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zh-CN" altLang="en-US" sz="3200" b="1"/>
                <a:t>为整十数），每盘装</a:t>
              </a:r>
              <a:r>
                <a:rPr lang="en-US" altLang="zh-CN" sz="3200" b="1"/>
                <a:t>10</a:t>
              </a:r>
              <a:r>
                <a:rPr lang="zh-CN" altLang="en-US" sz="3200" b="1"/>
                <a:t>个，</a:t>
              </a:r>
              <a:endParaRPr lang="en-US" altLang="zh-CN" sz="3200" b="1"/>
            </a:p>
            <a:p>
              <a:pPr eaLnBrk="1" hangingPunct="1"/>
              <a:r>
                <a:rPr lang="zh-CN" altLang="en-US" sz="3200" b="1"/>
                <a:t>可以装                盘。</a:t>
              </a:r>
            </a:p>
          </p:txBody>
        </p:sp>
        <p:cxnSp>
          <p:nvCxnSpPr>
            <p:cNvPr id="26634" name="直接连接符 44"/>
            <p:cNvCxnSpPr>
              <a:cxnSpLocks noChangeShapeType="1"/>
            </p:cNvCxnSpPr>
            <p:nvPr/>
          </p:nvCxnSpPr>
          <p:spPr bwMode="auto">
            <a:xfrm>
              <a:off x="3316925" y="5158024"/>
              <a:ext cx="1368152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0" name="TextBox 45"/>
          <p:cNvSpPr txBox="1">
            <a:spLocks noChangeArrowheads="1"/>
          </p:cNvSpPr>
          <p:nvPr/>
        </p:nvSpPr>
        <p:spPr bwMode="auto">
          <a:xfrm>
            <a:off x="0" y="1484313"/>
            <a:ext cx="576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2.</a:t>
            </a:r>
            <a:endParaRPr lang="zh-CN" altLang="en-US" sz="3200" b="1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011863" y="522922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3200" b="1">
                <a:solidFill>
                  <a:srgbClr val="FF0000"/>
                </a:solidFill>
              </a:rPr>
              <a:t>÷10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051050" y="4941888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 idx="4294967295"/>
          </p:nvPr>
        </p:nvSpPr>
        <p:spPr>
          <a:xfrm>
            <a:off x="179388" y="622300"/>
            <a:ext cx="8604250" cy="17272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3200" b="1" smtClean="0">
                <a:latin typeface="宋体" pitchFamily="2" charset="-122"/>
              </a:rPr>
              <a:t>3.</a:t>
            </a:r>
            <a:r>
              <a:rPr lang="zh-CN" altLang="en-US" sz="3200" b="1" smtClean="0">
                <a:latin typeface="宋体" pitchFamily="2" charset="-122"/>
              </a:rPr>
              <a:t>（</a:t>
            </a:r>
            <a:r>
              <a:rPr lang="en-US" altLang="zh-CN" sz="3200" b="1" smtClean="0">
                <a:latin typeface="宋体" pitchFamily="2" charset="-122"/>
              </a:rPr>
              <a:t>1</a:t>
            </a:r>
            <a:r>
              <a:rPr lang="zh-CN" altLang="en-US" sz="3200" b="1" smtClean="0">
                <a:latin typeface="宋体" pitchFamily="2" charset="-122"/>
              </a:rPr>
              <a:t>）我国青少年（</a:t>
            </a:r>
            <a:r>
              <a:rPr lang="en-US" altLang="zh-CN" sz="3200" b="1" smtClean="0">
                <a:latin typeface="宋体" pitchFamily="2" charset="-122"/>
              </a:rPr>
              <a:t>7</a:t>
            </a:r>
            <a:r>
              <a:rPr lang="zh-CN" altLang="en-US" sz="3200" b="1" smtClean="0">
                <a:latin typeface="宋体" pitchFamily="2" charset="-122"/>
              </a:rPr>
              <a:t>～</a:t>
            </a:r>
            <a:r>
              <a:rPr lang="en-US" altLang="zh-CN" sz="3200" b="1" smtClean="0">
                <a:latin typeface="宋体" pitchFamily="2" charset="-122"/>
              </a:rPr>
              <a:t>17</a:t>
            </a:r>
            <a:r>
              <a:rPr lang="zh-CN" altLang="en-US" sz="3200" b="1" smtClean="0">
                <a:latin typeface="宋体" pitchFamily="2" charset="-122"/>
              </a:rPr>
              <a:t>岁）在</a:t>
            </a:r>
            <a:r>
              <a:rPr lang="en-US" altLang="zh-CN" sz="3200" b="1" smtClean="0">
                <a:latin typeface="宋体" pitchFamily="2" charset="-122"/>
              </a:rPr>
              <a:t>1980</a:t>
            </a:r>
            <a:r>
              <a:rPr lang="zh-CN" altLang="en-US" sz="3200" b="1" smtClean="0">
                <a:latin typeface="宋体" pitchFamily="2" charset="-122"/>
              </a:rPr>
              <a:t>年平均</a:t>
            </a:r>
            <a:r>
              <a:rPr lang="en-US" altLang="zh-CN" sz="3200" b="1" smtClean="0">
                <a:latin typeface="宋体" pitchFamily="2" charset="-122"/>
              </a:rPr>
              <a:t/>
            </a:r>
            <a:br>
              <a:rPr lang="en-US" altLang="zh-CN" sz="3200" b="1" smtClean="0">
                <a:latin typeface="宋体" pitchFamily="2" charset="-122"/>
              </a:rPr>
            </a:br>
            <a:r>
              <a:rPr lang="en-US" altLang="zh-CN" sz="3200" b="1" smtClean="0">
                <a:latin typeface="宋体" pitchFamily="2" charset="-122"/>
              </a:rPr>
              <a:t>   </a:t>
            </a:r>
            <a:r>
              <a:rPr lang="zh-CN" altLang="en-US" sz="3200" b="1" smtClean="0">
                <a:latin typeface="宋体" pitchFamily="2" charset="-122"/>
              </a:rPr>
              <a:t>身高</a:t>
            </a:r>
            <a:r>
              <a:rPr lang="en-US" altLang="zh-CN" sz="3200" b="1" i="1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smtClean="0">
                <a:latin typeface="宋体" pitchFamily="2" charset="-122"/>
              </a:rPr>
              <a:t>cm,</a:t>
            </a:r>
            <a:r>
              <a:rPr lang="zh-CN" altLang="en-US" sz="3200" b="1" smtClean="0">
                <a:latin typeface="宋体" pitchFamily="2" charset="-122"/>
              </a:rPr>
              <a:t>到</a:t>
            </a:r>
            <a:r>
              <a:rPr lang="en-US" altLang="zh-CN" sz="3200" b="1" smtClean="0">
                <a:latin typeface="宋体" pitchFamily="2" charset="-122"/>
              </a:rPr>
              <a:t>2000</a:t>
            </a:r>
            <a:r>
              <a:rPr lang="zh-CN" altLang="en-US" sz="3200" b="1" smtClean="0">
                <a:latin typeface="宋体" pitchFamily="2" charset="-122"/>
              </a:rPr>
              <a:t>年，平均身高增长了</a:t>
            </a:r>
            <a:r>
              <a:rPr lang="en-US" altLang="zh-CN" sz="3200" b="1" smtClean="0">
                <a:latin typeface="宋体" pitchFamily="2" charset="-122"/>
              </a:rPr>
              <a:t>6cm</a:t>
            </a:r>
            <a:r>
              <a:rPr lang="zh-CN" altLang="en-US" sz="3200" b="1" smtClean="0">
                <a:latin typeface="宋体" pitchFamily="2" charset="-122"/>
              </a:rPr>
              <a:t>。</a:t>
            </a:r>
            <a:r>
              <a:rPr lang="en-US" altLang="zh-CN" sz="3200" b="1" smtClean="0">
                <a:latin typeface="宋体" pitchFamily="2" charset="-122"/>
              </a:rPr>
              <a:t/>
            </a:r>
            <a:br>
              <a:rPr lang="en-US" altLang="zh-CN" sz="3200" b="1" smtClean="0">
                <a:latin typeface="宋体" pitchFamily="2" charset="-122"/>
              </a:rPr>
            </a:br>
            <a:r>
              <a:rPr lang="zh-CN" altLang="en-US" sz="3200" b="1" smtClean="0">
                <a:latin typeface="宋体" pitchFamily="2" charset="-122"/>
              </a:rPr>
              <a:t>   </a:t>
            </a:r>
            <a:r>
              <a:rPr lang="en-US" altLang="zh-CN" sz="3200" b="1" smtClean="0">
                <a:latin typeface="宋体" pitchFamily="2" charset="-122"/>
              </a:rPr>
              <a:t>2000</a:t>
            </a:r>
            <a:r>
              <a:rPr lang="zh-CN" altLang="en-US" sz="3200" b="1" smtClean="0">
                <a:latin typeface="宋体" pitchFamily="2" charset="-122"/>
              </a:rPr>
              <a:t>年我国青少年平均身高       </a:t>
            </a:r>
            <a:r>
              <a:rPr lang="en-US" altLang="zh-CN" sz="3200" b="1" smtClean="0">
                <a:latin typeface="宋体" pitchFamily="2" charset="-122"/>
              </a:rPr>
              <a:t>cm</a:t>
            </a:r>
            <a:r>
              <a:rPr lang="zh-CN" altLang="en-US" sz="3200" b="1" smtClean="0">
                <a:latin typeface="宋体" pitchFamily="2" charset="-122"/>
              </a:rPr>
              <a:t>。</a:t>
            </a:r>
          </a:p>
        </p:txBody>
      </p:sp>
      <p:sp>
        <p:nvSpPr>
          <p:cNvPr id="45" name="标题 1"/>
          <p:cNvSpPr txBox="1">
            <a:spLocks/>
          </p:cNvSpPr>
          <p:nvPr/>
        </p:nvSpPr>
        <p:spPr bwMode="auto">
          <a:xfrm>
            <a:off x="755650" y="4438650"/>
            <a:ext cx="79200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鸟的骨骼约是体重的</a:t>
            </a:r>
            <a:r>
              <a:rPr lang="en-US" altLang="zh-CN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0.05</a:t>
            </a:r>
            <a:r>
              <a:rPr lang="zh-CN" altLang="en-US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～</a:t>
            </a:r>
            <a:r>
              <a:rPr lang="en-US" altLang="zh-CN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0.06</a:t>
            </a:r>
            <a:r>
              <a:rPr lang="zh-CN" altLang="en-US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倍，人的骨骼约是体重的</a:t>
            </a:r>
            <a:r>
              <a:rPr lang="en-US" altLang="zh-CN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0.18</a:t>
            </a:r>
            <a:r>
              <a:rPr lang="zh-CN" altLang="en-US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倍。一个人重</a:t>
            </a:r>
            <a:r>
              <a:rPr lang="en-US" altLang="zh-CN" sz="3200" b="1" i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altLang="zh-CN" sz="3200" b="1" kern="0" dirty="0" err="1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kg</a:t>
            </a:r>
            <a:r>
              <a:rPr lang="zh-CN" altLang="en-US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，骨骼约是        </a:t>
            </a:r>
            <a:r>
              <a:rPr lang="en-US" altLang="zh-CN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kg</a:t>
            </a:r>
            <a:r>
              <a:rPr lang="zh-CN" altLang="en-US" sz="3200" b="1" kern="0" dirty="0">
                <a:solidFill>
                  <a:schemeClr val="tx2"/>
                </a:solidFill>
                <a:latin typeface="宋体" pitchFamily="2" charset="-122"/>
                <a:ea typeface="+mj-ea"/>
                <a:cs typeface="+mj-cs"/>
              </a:rPr>
              <a:t>。</a:t>
            </a:r>
          </a:p>
        </p:txBody>
      </p:sp>
      <p:grpSp>
        <p:nvGrpSpPr>
          <p:cNvPr id="27652" name="组合 50"/>
          <p:cNvGrpSpPr>
            <a:grpSpLocks/>
          </p:cNvGrpSpPr>
          <p:nvPr/>
        </p:nvGrpSpPr>
        <p:grpSpPr bwMode="auto">
          <a:xfrm>
            <a:off x="2195513" y="2349500"/>
            <a:ext cx="5329237" cy="2087563"/>
            <a:chOff x="425808" y="2276872"/>
            <a:chExt cx="7026512" cy="1728192"/>
          </a:xfrm>
        </p:grpSpPr>
        <p:pic>
          <p:nvPicPr>
            <p:cNvPr id="27658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76872"/>
              <a:ext cx="6552728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圆角矩形标注 46"/>
            <p:cNvSpPr>
              <a:spLocks noChangeArrowheads="1"/>
            </p:cNvSpPr>
            <p:nvPr/>
          </p:nvSpPr>
          <p:spPr bwMode="auto">
            <a:xfrm>
              <a:off x="425808" y="2276872"/>
              <a:ext cx="2492700" cy="648072"/>
            </a:xfrm>
            <a:prstGeom prst="wedgeRoundRectCallout">
              <a:avLst>
                <a:gd name="adj1" fmla="val 33231"/>
                <a:gd name="adj2" fmla="val 83491"/>
                <a:gd name="adj3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zh-CN" altLang="en-US" sz="2000" b="1"/>
                <a:t>装上翅膀，怎么也飞不起来？</a:t>
              </a:r>
            </a:p>
          </p:txBody>
        </p:sp>
        <p:sp>
          <p:nvSpPr>
            <p:cNvPr id="27660" name="圆角矩形标注 47"/>
            <p:cNvSpPr>
              <a:spLocks noChangeArrowheads="1"/>
            </p:cNvSpPr>
            <p:nvPr/>
          </p:nvSpPr>
          <p:spPr bwMode="auto">
            <a:xfrm>
              <a:off x="5580110" y="3068960"/>
              <a:ext cx="1872208" cy="648072"/>
            </a:xfrm>
            <a:prstGeom prst="wedgeRoundRectCallout">
              <a:avLst>
                <a:gd name="adj1" fmla="val -68852"/>
                <a:gd name="adj2" fmla="val -50042"/>
                <a:gd name="adj3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zh-CN" altLang="en-US" sz="2000" b="1"/>
                <a:t>你们的骨骼太重！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156325" y="1773238"/>
            <a:ext cx="14398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+6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268538" y="5589588"/>
            <a:ext cx="143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0.18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213" y="2349500"/>
            <a:ext cx="14398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（</a:t>
            </a:r>
            <a:r>
              <a:rPr lang="en-US" altLang="zh-CN" sz="3200" b="1" dirty="0">
                <a:latin typeface="+mj-lt"/>
              </a:rPr>
              <a:t>2</a:t>
            </a:r>
            <a:r>
              <a:rPr lang="zh-CN" altLang="en-US" sz="3200" b="1" dirty="0">
                <a:latin typeface="+mj-lt"/>
              </a:rPr>
              <a:t>）</a:t>
            </a:r>
          </a:p>
        </p:txBody>
      </p:sp>
      <p:cxnSp>
        <p:nvCxnSpPr>
          <p:cNvPr id="27656" name="直接连接符 14"/>
          <p:cNvCxnSpPr>
            <a:cxnSpLocks noChangeShapeType="1"/>
          </p:cNvCxnSpPr>
          <p:nvPr/>
        </p:nvCxnSpPr>
        <p:spPr bwMode="auto">
          <a:xfrm>
            <a:off x="6084888" y="2276475"/>
            <a:ext cx="1008062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直接连接符 15"/>
          <p:cNvCxnSpPr>
            <a:cxnSpLocks noChangeShapeType="1"/>
          </p:cNvCxnSpPr>
          <p:nvPr/>
        </p:nvCxnSpPr>
        <p:spPr bwMode="auto">
          <a:xfrm>
            <a:off x="2195513" y="6092825"/>
            <a:ext cx="136842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042988" y="976313"/>
            <a:ext cx="7273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(3)</a:t>
            </a:r>
            <a:r>
              <a:rPr lang="zh-CN" altLang="en-US" sz="3600" b="1"/>
              <a:t>人的身高早晚可能会相差</a:t>
            </a:r>
            <a:r>
              <a:rPr lang="en-US" altLang="zh-CN" sz="3600" b="1"/>
              <a:t>2cm</a:t>
            </a:r>
            <a:r>
              <a:rPr lang="zh-CN" altLang="en-US" sz="3600" b="1"/>
              <a:t>，   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   </a:t>
            </a:r>
            <a:r>
              <a:rPr lang="zh-CN" altLang="en-US" sz="3600" b="1"/>
              <a:t>在早上最高，晚上最矮。一个人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   </a:t>
            </a:r>
            <a:r>
              <a:rPr lang="zh-CN" altLang="en-US" sz="3600" b="1"/>
              <a:t>早上身高</a:t>
            </a:r>
            <a:r>
              <a:rPr lang="en-US" altLang="zh-CN" sz="3600" b="1"/>
              <a:t>bcm</a:t>
            </a:r>
            <a:r>
              <a:rPr lang="zh-CN" altLang="en-US" sz="3600" b="1"/>
              <a:t>，晚上身高可能是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  </a:t>
            </a:r>
            <a:r>
              <a:rPr lang="zh-CN" altLang="en-US" sz="3600" b="1"/>
              <a:t>             </a:t>
            </a:r>
            <a:r>
              <a:rPr lang="en-US" altLang="zh-CN" sz="3600" b="1"/>
              <a:t>cm</a:t>
            </a:r>
            <a:r>
              <a:rPr lang="zh-CN" altLang="en-US" sz="3600" b="1"/>
              <a:t>。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042988" y="3546475"/>
            <a:ext cx="72739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(4)</a:t>
            </a:r>
            <a:r>
              <a:rPr lang="zh-CN" altLang="en-US" sz="3600" b="1"/>
              <a:t>小英家本月的用电量是</a:t>
            </a:r>
            <a:r>
              <a:rPr lang="en-US" altLang="zh-CN" sz="3600" b="1"/>
              <a:t>80</a:t>
            </a:r>
            <a:r>
              <a:rPr lang="zh-CN" altLang="en-US" sz="3600" b="1"/>
              <a:t>千瓦时，   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   </a:t>
            </a:r>
            <a:r>
              <a:rPr lang="zh-CN" altLang="en-US" sz="3600" b="1"/>
              <a:t>交电费</a:t>
            </a:r>
            <a:r>
              <a:rPr lang="en-US" altLang="zh-CN" sz="3600" b="1"/>
              <a:t>c</a:t>
            </a:r>
            <a:r>
              <a:rPr lang="zh-CN" altLang="en-US" sz="3600" b="1"/>
              <a:t>元，那么电费每千瓦时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   </a:t>
            </a:r>
            <a:r>
              <a:rPr lang="zh-CN" altLang="en-US" sz="3600" b="1"/>
              <a:t>是          元。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9613" y="263683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b - 2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2338" y="4703763"/>
            <a:ext cx="1655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c </a:t>
            </a:r>
            <a:r>
              <a:rPr lang="en-US" altLang="en-US" b="1"/>
              <a:t>÷</a:t>
            </a:r>
            <a:r>
              <a:rPr lang="en-US" altLang="zh-CN" sz="3200" b="1">
                <a:solidFill>
                  <a:srgbClr val="FF0000"/>
                </a:solidFill>
              </a:rPr>
              <a:t> 80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cxnSp>
        <p:nvCxnSpPr>
          <p:cNvPr id="28678" name="直接连接符 7"/>
          <p:cNvCxnSpPr>
            <a:cxnSpLocks noChangeShapeType="1"/>
          </p:cNvCxnSpPr>
          <p:nvPr/>
        </p:nvCxnSpPr>
        <p:spPr bwMode="auto">
          <a:xfrm>
            <a:off x="1835150" y="3141663"/>
            <a:ext cx="1223963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直接连接符 8"/>
          <p:cNvCxnSpPr>
            <a:cxnSpLocks noChangeShapeType="1"/>
          </p:cNvCxnSpPr>
          <p:nvPr/>
        </p:nvCxnSpPr>
        <p:spPr bwMode="auto">
          <a:xfrm>
            <a:off x="2192338" y="5283200"/>
            <a:ext cx="1223962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"/>
          <p:cNvGrpSpPr>
            <a:grpSpLocks/>
          </p:cNvGrpSpPr>
          <p:nvPr/>
        </p:nvGrpSpPr>
        <p:grpSpPr bwMode="auto">
          <a:xfrm>
            <a:off x="3857625" y="0"/>
            <a:ext cx="3662363" cy="1508125"/>
            <a:chOff x="-1170" y="275"/>
            <a:chExt cx="1767" cy="635"/>
          </a:xfrm>
        </p:grpSpPr>
        <p:pic>
          <p:nvPicPr>
            <p:cNvPr id="6150" name="Picture 6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0" y="275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Rectangle 2"/>
            <p:cNvSpPr txBox="1">
              <a:spLocks noChangeArrowheads="1"/>
            </p:cNvSpPr>
            <p:nvPr/>
          </p:nvSpPr>
          <p:spPr bwMode="auto">
            <a:xfrm>
              <a:off x="-900" y="275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FF0000"/>
                  </a:solidFill>
                  <a:latin typeface="华文琥珀" pitchFamily="2" charset="-122"/>
                  <a:ea typeface="华文琥珀" pitchFamily="2" charset="-122"/>
                </a:rPr>
                <a:t>编儿歌</a:t>
              </a:r>
            </a:p>
          </p:txBody>
        </p:sp>
      </p:grpSp>
      <p:pic>
        <p:nvPicPr>
          <p:cNvPr id="24" name="Picture 8" descr="cw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01771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0"/>
          <p:cNvSpPr>
            <a:spLocks noChangeArrowheads="1"/>
          </p:cNvSpPr>
          <p:nvPr/>
        </p:nvSpPr>
        <p:spPr bwMode="auto">
          <a:xfrm>
            <a:off x="1857375" y="2000250"/>
            <a:ext cx="45005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只青蛙</a:t>
            </a:r>
            <a:r>
              <a:rPr lang="en-US" altLang="zh-CN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张嘴</a:t>
            </a:r>
            <a:endParaRPr lang="zh-CN" altLang="en-US" sz="400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只青蛙</a:t>
            </a:r>
            <a:r>
              <a:rPr lang="en-US" altLang="zh-CN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张嘴</a:t>
            </a:r>
            <a:endParaRPr lang="zh-CN" altLang="en-US" sz="400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只青蛙</a:t>
            </a:r>
            <a:r>
              <a:rPr lang="en-US" altLang="zh-CN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张嘴</a:t>
            </a:r>
            <a:endParaRPr lang="zh-CN" altLang="en-US" sz="400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sz="4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</a:t>
            </a:r>
            <a:endParaRPr lang="en-US" altLang="zh-CN" sz="400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149" name="TextBox 49"/>
          <p:cNvSpPr txBox="1">
            <a:spLocks noChangeArrowheads="1"/>
          </p:cNvSpPr>
          <p:nvPr/>
        </p:nvSpPr>
        <p:spPr bwMode="auto">
          <a:xfrm>
            <a:off x="357188" y="4929188"/>
            <a:ext cx="835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谁能用一句话表示出这首儿歌？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86050" y="642918"/>
            <a:ext cx="4143404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840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2143125"/>
            <a:ext cx="842962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自学课本 </a:t>
            </a:r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52 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页：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列式表示爸爸的年龄。</a:t>
            </a:r>
            <a:endParaRPr lang="en-US" altLang="zh-CN" sz="36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accent4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思考：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能用一个式子简明地表达出任何一年爸爸的年龄吗？</a:t>
            </a:r>
            <a:endParaRPr lang="en-US" altLang="zh-CN" sz="3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381000" y="304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FF3300"/>
              </a:solidFill>
            </a:endParaRPr>
          </a:p>
        </p:txBody>
      </p:sp>
      <p:grpSp>
        <p:nvGrpSpPr>
          <p:cNvPr id="2" name="组合 21"/>
          <p:cNvGrpSpPr>
            <a:grpSpLocks/>
          </p:cNvGrpSpPr>
          <p:nvPr/>
        </p:nvGrpSpPr>
        <p:grpSpPr bwMode="auto">
          <a:xfrm>
            <a:off x="971550" y="1341438"/>
            <a:ext cx="7283450" cy="3886200"/>
            <a:chOff x="971600" y="1340768"/>
            <a:chExt cx="7282884" cy="3886175"/>
          </a:xfrm>
        </p:grpSpPr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6944816" cy="38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Rectangle 16"/>
            <p:cNvSpPr>
              <a:spLocks noChangeArrowheads="1"/>
            </p:cNvSpPr>
            <p:nvPr/>
          </p:nvSpPr>
          <p:spPr bwMode="auto">
            <a:xfrm>
              <a:off x="5213380" y="1772816"/>
              <a:ext cx="3041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</a:rPr>
                <a:t>我比小红大</a:t>
              </a:r>
              <a:r>
                <a:rPr lang="en-US" altLang="zh-CN" sz="2400" b="1">
                  <a:solidFill>
                    <a:srgbClr val="FF0000"/>
                  </a:solidFill>
                </a:rPr>
                <a:t>30</a:t>
              </a:r>
              <a:r>
                <a:rPr lang="zh-CN" altLang="en-US" sz="2400" b="1">
                  <a:solidFill>
                    <a:srgbClr val="FF0000"/>
                  </a:solidFill>
                </a:rPr>
                <a:t>岁。</a:t>
              </a:r>
            </a:p>
          </p:txBody>
        </p:sp>
        <p:sp>
          <p:nvSpPr>
            <p:cNvPr id="8201" name="Text Box 19"/>
            <p:cNvSpPr txBox="1">
              <a:spLocks noChangeArrowheads="1"/>
            </p:cNvSpPr>
            <p:nvPr/>
          </p:nvSpPr>
          <p:spPr bwMode="auto">
            <a:xfrm>
              <a:off x="1187624" y="1556792"/>
              <a:ext cx="22098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/>
                <a:t>我</a:t>
              </a:r>
              <a:r>
                <a:rPr lang="en-US" altLang="zh-CN" sz="2800" b="1"/>
                <a:t>1</a:t>
              </a:r>
              <a:r>
                <a:rPr lang="zh-CN" altLang="en-US" sz="2800" b="1"/>
                <a:t>岁时，爸爸</a:t>
              </a:r>
              <a:r>
                <a:rPr lang="en-US" altLang="zh-CN" sz="2800" b="1"/>
                <a:t>31</a:t>
              </a:r>
              <a:r>
                <a:rPr lang="zh-CN" altLang="en-US" sz="2800" b="1"/>
                <a:t>岁</a:t>
              </a:r>
              <a:r>
                <a:rPr lang="en-US" altLang="zh-CN" sz="2800" b="1"/>
                <a:t>……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71550" y="684213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从图中你知道了哪些信息？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116013" y="5300663"/>
            <a:ext cx="5903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小红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岁时，爸爸</a:t>
            </a:r>
            <a:r>
              <a:rPr lang="en-US" altLang="zh-CN" sz="3200" b="1">
                <a:solidFill>
                  <a:srgbClr val="FF0000"/>
                </a:solidFill>
              </a:rPr>
              <a:t>31</a:t>
            </a:r>
            <a:r>
              <a:rPr lang="zh-CN" altLang="en-US" sz="3200" b="1">
                <a:solidFill>
                  <a:srgbClr val="FF0000"/>
                </a:solidFill>
              </a:rPr>
              <a:t>岁</a:t>
            </a:r>
            <a:r>
              <a:rPr lang="en-US" altLang="zh-CN" sz="3200" b="1">
                <a:solidFill>
                  <a:srgbClr val="FF0000"/>
                </a:solidFill>
              </a:rPr>
              <a:t>……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16013" y="5876925"/>
            <a:ext cx="5903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爸爸比小红大</a:t>
            </a:r>
            <a:r>
              <a:rPr lang="en-US" altLang="zh-CN" sz="3200" b="1">
                <a:solidFill>
                  <a:srgbClr val="FF0000"/>
                </a:solidFill>
              </a:rPr>
              <a:t>30</a:t>
            </a:r>
            <a:r>
              <a:rPr lang="zh-CN" altLang="en-US" sz="3200" b="1">
                <a:solidFill>
                  <a:srgbClr val="FF0000"/>
                </a:solidFill>
              </a:rPr>
              <a:t>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1"/>
          <p:cNvGrpSpPr>
            <a:grpSpLocks/>
          </p:cNvGrpSpPr>
          <p:nvPr/>
        </p:nvGrpSpPr>
        <p:grpSpPr bwMode="auto">
          <a:xfrm>
            <a:off x="179388" y="1198563"/>
            <a:ext cx="7056437" cy="4030662"/>
            <a:chOff x="971600" y="1340768"/>
            <a:chExt cx="7282884" cy="3886175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6944816" cy="38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Rectangle 16"/>
            <p:cNvSpPr>
              <a:spLocks noChangeArrowheads="1"/>
            </p:cNvSpPr>
            <p:nvPr/>
          </p:nvSpPr>
          <p:spPr bwMode="auto">
            <a:xfrm>
              <a:off x="5213380" y="1772816"/>
              <a:ext cx="3041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</a:rPr>
                <a:t>我比小红大</a:t>
              </a:r>
              <a:r>
                <a:rPr lang="en-US" altLang="zh-CN" sz="2400" b="1">
                  <a:solidFill>
                    <a:srgbClr val="FF0000"/>
                  </a:solidFill>
                </a:rPr>
                <a:t>30</a:t>
              </a:r>
              <a:r>
                <a:rPr lang="zh-CN" altLang="en-US" sz="2400" b="1">
                  <a:solidFill>
                    <a:srgbClr val="FF0000"/>
                  </a:solidFill>
                </a:rPr>
                <a:t>岁。</a:t>
              </a:r>
            </a:p>
          </p:txBody>
        </p:sp>
        <p:sp>
          <p:nvSpPr>
            <p:cNvPr id="9237" name="Text Box 19"/>
            <p:cNvSpPr txBox="1">
              <a:spLocks noChangeArrowheads="1"/>
            </p:cNvSpPr>
            <p:nvPr/>
          </p:nvSpPr>
          <p:spPr bwMode="auto">
            <a:xfrm>
              <a:off x="1187623" y="1556792"/>
              <a:ext cx="253363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/>
                <a:t>我</a:t>
              </a:r>
              <a:r>
                <a:rPr lang="en-US" altLang="zh-CN" sz="2800" b="1"/>
                <a:t>1</a:t>
              </a:r>
              <a:r>
                <a:rPr lang="zh-CN" altLang="en-US" sz="2800" b="1"/>
                <a:t>岁时，爸爸</a:t>
              </a:r>
              <a:r>
                <a:rPr lang="en-US" altLang="zh-CN" sz="2800" b="1"/>
                <a:t>31</a:t>
              </a:r>
              <a:r>
                <a:rPr lang="zh-CN" altLang="en-US" sz="2800" b="1"/>
                <a:t>岁</a:t>
              </a:r>
              <a:r>
                <a:rPr lang="en-US" altLang="zh-CN" sz="2800" b="1"/>
                <a:t>……</a:t>
              </a: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46338"/>
            <a:ext cx="4429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381000" y="304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FF3300"/>
              </a:solidFill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555875" y="406400"/>
            <a:ext cx="5184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你能用一个式子简明地表示出任何一年爸爸的年龄吗？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39750" y="5568950"/>
            <a:ext cx="734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这些式子，每个只能表示某一年爸爸的年龄。</a:t>
            </a:r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4500563" y="2462213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小红的年龄</a:t>
            </a:r>
            <a:r>
              <a:rPr lang="en-US" altLang="zh-CN" sz="2400" b="1"/>
              <a:t>/</a:t>
            </a:r>
            <a:r>
              <a:rPr lang="zh-CN" altLang="en-US" sz="2400" b="1"/>
              <a:t>岁</a:t>
            </a:r>
          </a:p>
        </p:txBody>
      </p:sp>
      <p:sp>
        <p:nvSpPr>
          <p:cNvPr id="9224" name="Text Box 22"/>
          <p:cNvSpPr txBox="1">
            <a:spLocks noChangeArrowheads="1"/>
          </p:cNvSpPr>
          <p:nvPr/>
        </p:nvSpPr>
        <p:spPr bwMode="auto">
          <a:xfrm>
            <a:off x="6588125" y="2462213"/>
            <a:ext cx="225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爸爸的年龄</a:t>
            </a:r>
            <a:r>
              <a:rPr lang="en-US" altLang="zh-CN" sz="2400" b="1"/>
              <a:t>/</a:t>
            </a:r>
            <a:r>
              <a:rPr lang="zh-CN" altLang="en-US" sz="2400" b="1"/>
              <a:t>岁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932363" y="2933700"/>
            <a:ext cx="698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948238" y="3365500"/>
            <a:ext cx="487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953000" y="3860800"/>
            <a:ext cx="55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781800" y="2924175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1+30=31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804025" y="3436938"/>
            <a:ext cx="180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2+30=32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826250" y="3859213"/>
            <a:ext cx="180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3+30=33</a:t>
            </a:r>
          </a:p>
        </p:txBody>
      </p:sp>
      <p:sp>
        <p:nvSpPr>
          <p:cNvPr id="10255" name="Text Box 29"/>
          <p:cNvSpPr txBox="1">
            <a:spLocks noChangeArrowheads="1"/>
          </p:cNvSpPr>
          <p:nvPr/>
        </p:nvSpPr>
        <p:spPr bwMode="auto">
          <a:xfrm>
            <a:off x="4724400" y="4229100"/>
            <a:ext cx="1828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……</a:t>
            </a:r>
          </a:p>
        </p:txBody>
      </p:sp>
      <p:sp>
        <p:nvSpPr>
          <p:cNvPr id="10256" name="Text Box 30"/>
          <p:cNvSpPr txBox="1">
            <a:spLocks noChangeArrowheads="1"/>
          </p:cNvSpPr>
          <p:nvPr/>
        </p:nvSpPr>
        <p:spPr bwMode="auto">
          <a:xfrm>
            <a:off x="6875463" y="4229100"/>
            <a:ext cx="1828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……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1270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11150"/>
            <a:ext cx="10096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40" grpId="0"/>
      <p:bldP spid="5143" grpId="0"/>
      <p:bldP spid="5144" grpId="0"/>
      <p:bldP spid="5145" grpId="0"/>
      <p:bldP spid="5146" grpId="0"/>
      <p:bldP spid="5147" grpId="0"/>
      <p:bldP spid="5148" grpId="0"/>
      <p:bldP spid="10255" grpId="0"/>
      <p:bldP spid="102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/>
          <p:cNvSpPr>
            <a:spLocks noChangeArrowheads="1"/>
          </p:cNvSpPr>
          <p:nvPr/>
        </p:nvSpPr>
        <p:spPr bwMode="auto">
          <a:xfrm>
            <a:off x="381000" y="304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FF3300"/>
              </a:solidFill>
            </a:endParaRPr>
          </a:p>
        </p:txBody>
      </p:sp>
      <p:sp>
        <p:nvSpPr>
          <p:cNvPr id="10243" name="Rectangle 18"/>
          <p:cNvSpPr>
            <a:spLocks noChangeArrowheads="1"/>
          </p:cNvSpPr>
          <p:nvPr/>
        </p:nvSpPr>
        <p:spPr bwMode="auto">
          <a:xfrm>
            <a:off x="2555875" y="479425"/>
            <a:ext cx="5184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你能用一个式子简明地表示出任何一年爸爸的年龄吗？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00075"/>
            <a:ext cx="10080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3" descr="女孩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11239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圆角矩形标注 25"/>
          <p:cNvSpPr>
            <a:spLocks noChangeArrowheads="1"/>
          </p:cNvSpPr>
          <p:nvPr/>
        </p:nvSpPr>
        <p:spPr bwMode="auto">
          <a:xfrm>
            <a:off x="1042988" y="1700213"/>
            <a:ext cx="5400675" cy="576262"/>
          </a:xfrm>
          <a:prstGeom prst="wedgeRoundRectCallout">
            <a:avLst>
              <a:gd name="adj1" fmla="val -42926"/>
              <a:gd name="adj2" fmla="val 11654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爸爸的年龄：小红的年龄＋</a:t>
            </a:r>
            <a:r>
              <a:rPr lang="en-US" altLang="zh-CN" sz="2800" b="1">
                <a:solidFill>
                  <a:srgbClr val="FF0000"/>
                </a:solidFill>
              </a:rPr>
              <a:t>30</a:t>
            </a:r>
            <a:r>
              <a:rPr lang="zh-CN" altLang="en-US" sz="2800" b="1">
                <a:solidFill>
                  <a:srgbClr val="FF0000"/>
                </a:solidFill>
              </a:rPr>
              <a:t>岁</a:t>
            </a:r>
          </a:p>
        </p:txBody>
      </p:sp>
      <p:pic>
        <p:nvPicPr>
          <p:cNvPr id="27" name="Picture 30" descr="男孩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12255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云形标注 27"/>
          <p:cNvSpPr>
            <a:spLocks noChangeArrowheads="1"/>
          </p:cNvSpPr>
          <p:nvPr/>
        </p:nvSpPr>
        <p:spPr bwMode="auto">
          <a:xfrm>
            <a:off x="6227763" y="2133600"/>
            <a:ext cx="2628900" cy="1008063"/>
          </a:xfrm>
          <a:prstGeom prst="cloudCallout">
            <a:avLst>
              <a:gd name="adj1" fmla="val -72111"/>
              <a:gd name="adj2" fmla="val 2604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000" b="1">
                <a:solidFill>
                  <a:srgbClr val="FF0000"/>
                </a:solidFill>
              </a:rPr>
              <a:t>我用字母</a:t>
            </a:r>
            <a:r>
              <a:rPr lang="en-US" altLang="zh-C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000" b="1">
                <a:solidFill>
                  <a:srgbClr val="FF0000"/>
                </a:solidFill>
              </a:rPr>
              <a:t>表</a:t>
            </a:r>
            <a:endParaRPr lang="en-US" altLang="zh-CN" sz="2000" b="1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2000" b="1">
                <a:solidFill>
                  <a:srgbClr val="FF0000"/>
                </a:solidFill>
              </a:rPr>
              <a:t>示小红的年龄。</a:t>
            </a:r>
          </a:p>
        </p:txBody>
      </p:sp>
      <p:sp>
        <p:nvSpPr>
          <p:cNvPr id="30" name="圆角矩形标注 29"/>
          <p:cNvSpPr>
            <a:spLocks noChangeArrowheads="1"/>
          </p:cNvSpPr>
          <p:nvPr/>
        </p:nvSpPr>
        <p:spPr bwMode="auto">
          <a:xfrm>
            <a:off x="3276600" y="2708275"/>
            <a:ext cx="1582738" cy="576263"/>
          </a:xfrm>
          <a:prstGeom prst="wedgeRoundRectCallout">
            <a:avLst>
              <a:gd name="adj1" fmla="val 44338"/>
              <a:gd name="adj2" fmla="val 8819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>
                <a:solidFill>
                  <a:srgbClr val="FF0000"/>
                </a:solidFill>
              </a:rPr>
              <a:t>＋</a:t>
            </a:r>
            <a:r>
              <a:rPr lang="en-US" altLang="zh-CN" sz="2800" b="1">
                <a:solidFill>
                  <a:srgbClr val="FF0000"/>
                </a:solidFill>
              </a:rPr>
              <a:t>30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2195513" y="364490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3200" b="1"/>
              <a:t>表示什么？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2195513" y="4292600"/>
            <a:ext cx="360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3200" b="1">
                <a:solidFill>
                  <a:srgbClr val="FF0000"/>
                </a:solidFill>
              </a:rPr>
              <a:t>表示小红的年龄。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195513" y="4941888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3200" b="1"/>
              <a:t>可以表示</a:t>
            </a:r>
            <a:r>
              <a:rPr lang="en-US" altLang="zh-CN" sz="3200" b="1"/>
              <a:t>200</a:t>
            </a:r>
            <a:r>
              <a:rPr lang="zh-CN" altLang="en-US" sz="3200" b="1"/>
              <a:t>吗？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2195513" y="5661025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不能。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929313" y="4643438"/>
            <a:ext cx="2786062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98038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用字母表示数时，在特定的情况下，字母表示的数是有一定取值范围的，比如表示年龄时。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/>
      <p:bldP spid="33" grpId="0"/>
      <p:bldP spid="34" grpId="0"/>
      <p:bldP spid="3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900113" y="1125538"/>
            <a:ext cx="71437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含有字母的式子，不但可以表示数，还可以表示两个数量之间的关系。</a:t>
            </a:r>
          </a:p>
        </p:txBody>
      </p:sp>
      <p:pic>
        <p:nvPicPr>
          <p:cNvPr id="3" name="Picture 8" descr="cw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73463"/>
            <a:ext cx="22336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911225"/>
            <a:ext cx="6337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当</a:t>
            </a:r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0" b="1"/>
              <a:t>=11</a:t>
            </a:r>
            <a:r>
              <a:rPr lang="zh-CN" altLang="en-US" sz="3600" b="1"/>
              <a:t>时，爸爸的年龄是多少？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1989138"/>
            <a:ext cx="5329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爸爸的年龄： </a:t>
            </a:r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0" b="1">
                <a:solidFill>
                  <a:srgbClr val="FF0000"/>
                </a:solidFill>
              </a:rPr>
              <a:t>   </a:t>
            </a:r>
            <a:r>
              <a:rPr lang="zh-CN" altLang="en-US" sz="3600" b="1">
                <a:solidFill>
                  <a:srgbClr val="FF0000"/>
                </a:solidFill>
              </a:rPr>
              <a:t>＋  </a:t>
            </a:r>
            <a:r>
              <a:rPr lang="en-US" altLang="zh-CN" sz="3600" b="1">
                <a:solidFill>
                  <a:srgbClr val="FF0000"/>
                </a:solidFill>
              </a:rPr>
              <a:t>30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51275" y="1989138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36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接连接符 8"/>
          <p:cNvCxnSpPr>
            <a:cxnSpLocks noChangeShapeType="1"/>
            <a:stCxn id="7" idx="2"/>
          </p:cNvCxnSpPr>
          <p:nvPr/>
        </p:nvCxnSpPr>
        <p:spPr bwMode="auto">
          <a:xfrm>
            <a:off x="4059238" y="2635250"/>
            <a:ext cx="7937" cy="79375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2138" y="3429000"/>
            <a:ext cx="172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=   11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3430588"/>
            <a:ext cx="1944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＋  </a:t>
            </a:r>
            <a:r>
              <a:rPr lang="en-US" altLang="zh-CN" sz="3600" b="1">
                <a:solidFill>
                  <a:srgbClr val="FF0000"/>
                </a:solidFill>
              </a:rPr>
              <a:t>30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32138" y="4438650"/>
            <a:ext cx="172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=   41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4663" y="4437063"/>
            <a:ext cx="172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（岁）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2879</TotalTime>
  <Pages>0</Pages>
  <Words>1202</Words>
  <Characters>0</Characters>
  <Application>Microsoft Office PowerPoint</Application>
  <DocSecurity>0</DocSecurity>
  <PresentationFormat>全屏显示(4:3)</PresentationFormat>
  <Lines>0</Lines>
  <Paragraphs>198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Calibri</vt:lpstr>
      <vt:lpstr>华文楷体</vt:lpstr>
      <vt:lpstr>楷体_GB2312</vt:lpstr>
      <vt:lpstr>仿宋</vt:lpstr>
      <vt:lpstr>黑体</vt:lpstr>
      <vt:lpstr>华文琥珀</vt:lpstr>
      <vt:lpstr>Times New Roman</vt:lpstr>
      <vt:lpstr>楷体</vt:lpstr>
      <vt:lpstr>第5单元第1节++平行四边形的面积（1）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1.课本第53页“做一做”。</vt:lpstr>
      <vt:lpstr>2.课本第55页练习十二第1题、第2题第一行。</vt:lpstr>
      <vt:lpstr>PowerPoint 演示文稿</vt:lpstr>
      <vt:lpstr>PowerPoint 演示文稿</vt:lpstr>
      <vt:lpstr>PowerPoint 演示文稿</vt:lpstr>
      <vt:lpstr>PowerPoint 演示文稿</vt:lpstr>
      <vt:lpstr>3.（1）我国青少年（7～17岁）在1980年平均    身高x cm,到2000年，平均身高增长了6cm。    2000年我国青少年平均身高       cm。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人教版五年级数学上第5单元</dc:title>
  <dc:creator>吉林梓翰教育图书有限公司</dc:creator>
  <cp:lastModifiedBy>Sky123.Org</cp:lastModifiedBy>
  <cp:revision>388</cp:revision>
  <dcterms:created xsi:type="dcterms:W3CDTF">2013-01-23T19:27:21Z</dcterms:created>
  <dcterms:modified xsi:type="dcterms:W3CDTF">2017-10-30T13:43:45Z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