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98" r:id="rId4"/>
    <p:sldId id="293" r:id="rId5"/>
    <p:sldId id="299" r:id="rId6"/>
    <p:sldId id="294" r:id="rId7"/>
    <p:sldId id="301" r:id="rId8"/>
    <p:sldId id="304" r:id="rId9"/>
    <p:sldId id="267" r:id="rId10"/>
    <p:sldId id="305" r:id="rId11"/>
    <p:sldId id="303" r:id="rId12"/>
    <p:sldId id="300" r:id="rId13"/>
    <p:sldId id="268" r:id="rId14"/>
    <p:sldId id="306" r:id="rId15"/>
    <p:sldId id="280" r:id="rId16"/>
    <p:sldId id="307" r:id="rId17"/>
    <p:sldId id="282" r:id="rId18"/>
    <p:sldId id="283" r:id="rId19"/>
    <p:sldId id="284" r:id="rId20"/>
    <p:sldId id="274" r:id="rId21"/>
    <p:sldId id="275" r:id="rId22"/>
    <p:sldId id="276" r:id="rId23"/>
    <p:sldId id="277" r:id="rId24"/>
    <p:sldId id="278" r:id="rId25"/>
    <p:sldId id="308" r:id="rId2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99"/>
    <a:srgbClr val="66FF33"/>
    <a:srgbClr val="00FF00"/>
    <a:srgbClr val="F75FCF"/>
    <a:srgbClr val="C00A9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510B-07DB-4123-B780-E94447E21CE9}" type="datetimeFigureOut">
              <a:rPr lang="zh-CN" altLang="en-US" smtClean="0"/>
              <a:pPr/>
              <a:t>2017/3/27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EC5-492D-4976-BEBB-4B7CA25443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510B-07DB-4123-B780-E94447E21CE9}" type="datetimeFigureOut">
              <a:rPr lang="zh-CN" altLang="en-US" smtClean="0"/>
              <a:pPr/>
              <a:t>2017/3/27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EC5-492D-4976-BEBB-4B7CA25443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510B-07DB-4123-B780-E94447E21CE9}" type="datetimeFigureOut">
              <a:rPr lang="zh-CN" altLang="en-US" smtClean="0"/>
              <a:pPr/>
              <a:t>2017/3/27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EC5-492D-4976-BEBB-4B7CA25443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510B-07DB-4123-B780-E94447E21CE9}" type="datetimeFigureOut">
              <a:rPr lang="zh-CN" altLang="en-US" smtClean="0"/>
              <a:pPr/>
              <a:t>2017/3/27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EC5-492D-4976-BEBB-4B7CA25443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510B-07DB-4123-B780-E94447E21CE9}" type="datetimeFigureOut">
              <a:rPr lang="zh-CN" altLang="en-US" smtClean="0"/>
              <a:pPr/>
              <a:t>2017/3/27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EC5-492D-4976-BEBB-4B7CA25443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510B-07DB-4123-B780-E94447E21CE9}" type="datetimeFigureOut">
              <a:rPr lang="zh-CN" altLang="en-US" smtClean="0"/>
              <a:pPr/>
              <a:t>2017/3/27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EC5-492D-4976-BEBB-4B7CA25443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510B-07DB-4123-B780-E94447E21CE9}" type="datetimeFigureOut">
              <a:rPr lang="zh-CN" altLang="en-US" smtClean="0"/>
              <a:pPr/>
              <a:t>2017/3/27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EC5-492D-4976-BEBB-4B7CA25443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510B-07DB-4123-B780-E94447E21CE9}" type="datetimeFigureOut">
              <a:rPr lang="zh-CN" altLang="en-US" smtClean="0"/>
              <a:pPr/>
              <a:t>2017/3/27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EC5-492D-4976-BEBB-4B7CA25443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510B-07DB-4123-B780-E94447E21CE9}" type="datetimeFigureOut">
              <a:rPr lang="zh-CN" altLang="en-US" smtClean="0"/>
              <a:pPr/>
              <a:t>2017/3/27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EC5-492D-4976-BEBB-4B7CA25443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510B-07DB-4123-B780-E94447E21CE9}" type="datetimeFigureOut">
              <a:rPr lang="zh-CN" altLang="en-US" smtClean="0"/>
              <a:pPr/>
              <a:t>2017/3/27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EC5-492D-4976-BEBB-4B7CA25443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510B-07DB-4123-B780-E94447E21CE9}" type="datetimeFigureOut">
              <a:rPr lang="zh-CN" altLang="en-US" smtClean="0"/>
              <a:pPr/>
              <a:t>2017/3/27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CEC5-492D-4976-BEBB-4B7CA25443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0510B-07DB-4123-B780-E94447E21CE9}" type="datetimeFigureOut">
              <a:rPr lang="zh-CN" altLang="en-US" smtClean="0"/>
              <a:pPr/>
              <a:t>2017/3/27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ECEC5-492D-4976-BEBB-4B7CA25443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20116;&#19979;Unit%203%20&#24405;&#20687;&#35838;&#20214;\U3%20B%20Read%20and%20write\3.wav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20116;&#19979;Unit%203%20&#24405;&#20687;&#35838;&#20214;\U3%20B%20Read%20and%20write\4.wav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20116;&#19979;Unit%203%20&#24405;&#20687;&#35838;&#20214;\U3%20B%20Read%20and%20write\5.wav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.wav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&#20116;&#19979;Unit%203%20&#24405;&#20687;&#35838;&#20214;\U3%20B%20Read%20and%20write\Let's%20sing%201.wmv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hyperlink" Target="mailto:robin@helpsu.c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G:\&#20116;&#19979;Unit%203%20&#24405;&#20687;&#35838;&#20214;\U3%20B%20Read%20and%20write\READ.wav" TargetMode="External"/><Relationship Id="rId5" Type="http://schemas.openxmlformats.org/officeDocument/2006/relationships/image" Target="../media/image11.png"/><Relationship Id="rId4" Type="http://schemas.openxmlformats.org/officeDocument/2006/relationships/hyperlink" Target="mailto:robin@helpsu.c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robin@helpsu.cn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G:\&#20116;&#19979;Unit%203%20&#24405;&#20687;&#35838;&#20214;\U3%20B%20Read%20and%20write\2.wav" TargetMode="External"/><Relationship Id="rId1" Type="http://schemas.openxmlformats.org/officeDocument/2006/relationships/audio" Target="file:///G:\&#20116;&#19979;Unit%203%20&#24405;&#20687;&#35838;&#20214;\U3%20B%20Read%20and%20write\1.wav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2571736" y="3643314"/>
            <a:ext cx="3786214" cy="71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None/>
            </a:pPr>
            <a:r>
              <a:rPr lang="en-US" altLang="zh-CN" sz="4000" dirty="0" smtClean="0">
                <a:solidFill>
                  <a:srgbClr val="FF3300"/>
                </a:solidFill>
                <a:latin typeface="Comic Sans MS" pitchFamily="66" charset="0"/>
              </a:rPr>
              <a:t>Read </a:t>
            </a:r>
            <a:r>
              <a:rPr lang="en-US" altLang="zh-CN" sz="4000" dirty="0">
                <a:solidFill>
                  <a:srgbClr val="FF3300"/>
                </a:solidFill>
                <a:latin typeface="Comic Sans MS" pitchFamily="66" charset="0"/>
              </a:rPr>
              <a:t>and </a:t>
            </a:r>
            <a:r>
              <a:rPr lang="en-US" altLang="zh-CN" sz="4000" dirty="0" smtClean="0">
                <a:solidFill>
                  <a:srgbClr val="FF3300"/>
                </a:solidFill>
                <a:latin typeface="Comic Sans MS" pitchFamily="66" charset="0"/>
              </a:rPr>
              <a:t>write</a:t>
            </a:r>
            <a:endParaRPr lang="en-US" altLang="zh-CN" sz="4000" dirty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7172" name="Rectangle 6"/>
          <p:cNvSpPr>
            <a:spLocks noRot="1" noChangeArrowheads="1"/>
          </p:cNvSpPr>
          <p:nvPr/>
        </p:nvSpPr>
        <p:spPr bwMode="auto">
          <a:xfrm>
            <a:off x="285720" y="142852"/>
            <a:ext cx="5649912" cy="12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altLang="zh-CN" sz="6600" b="1" dirty="0">
                <a:latin typeface="宋体" pitchFamily="2" charset="-122"/>
              </a:rPr>
              <a:t>Unit 3</a:t>
            </a:r>
            <a:r>
              <a:rPr lang="en-US" altLang="zh-CN" sz="3600" b="1" dirty="0">
                <a:latin typeface="宋体" pitchFamily="2" charset="-122"/>
              </a:rPr>
              <a:t> </a:t>
            </a:r>
          </a:p>
        </p:txBody>
      </p:sp>
      <p:sp>
        <p:nvSpPr>
          <p:cNvPr id="7173" name="WordArt 19"/>
          <p:cNvSpPr>
            <a:spLocks noChangeArrowheads="1" noChangeShapeType="1" noTextEdit="1"/>
          </p:cNvSpPr>
          <p:nvPr/>
        </p:nvSpPr>
        <p:spPr bwMode="auto">
          <a:xfrm>
            <a:off x="411163" y="1914525"/>
            <a:ext cx="8243887" cy="1622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6000" b="1" i="1" kern="10">
                <a:ln w="9525">
                  <a:solidFill>
                    <a:srgbClr val="993366"/>
                  </a:solidFill>
                  <a:miter lim="800000"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My school calendar</a:t>
            </a:r>
            <a:endParaRPr lang="zh-CN" altLang="en-US" sz="6000" b="1" i="1" kern="10">
              <a:ln w="9525">
                <a:solidFill>
                  <a:srgbClr val="993366"/>
                </a:solidFill>
                <a:miter lim="800000"/>
                <a:headEnd/>
                <a:tailEnd/>
              </a:ln>
              <a:solidFill>
                <a:srgbClr val="800080"/>
              </a:solidFill>
              <a:effectLst>
                <a:outerShdw dist="35921" dir="2700000" algn="ctr" rotWithShape="0">
                  <a:srgbClr val="808080">
                    <a:alpha val="7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714612" y="4929198"/>
            <a:ext cx="5429288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None/>
            </a:pPr>
            <a:r>
              <a:rPr lang="zh-CN" altLang="en-US" sz="3200" b="1" dirty="0" smtClean="0">
                <a:solidFill>
                  <a:srgbClr val="00B050"/>
                </a:solidFill>
                <a:latin typeface="Comic Sans MS" pitchFamily="66" charset="0"/>
              </a:rPr>
              <a:t>梧州市大塘小学</a:t>
            </a:r>
            <a:r>
              <a:rPr lang="en-US" altLang="zh-CN" sz="3200" b="1" dirty="0" smtClean="0">
                <a:solidFill>
                  <a:srgbClr val="00B050"/>
                </a:solidFill>
                <a:latin typeface="Comic Sans MS" pitchFamily="66" charset="0"/>
              </a:rPr>
              <a:t>	</a:t>
            </a:r>
            <a:r>
              <a:rPr lang="zh-CN" altLang="en-US" sz="3200" b="1" dirty="0" smtClean="0">
                <a:solidFill>
                  <a:srgbClr val="00B050"/>
                </a:solidFill>
                <a:latin typeface="Comic Sans MS" pitchFamily="66" charset="0"/>
              </a:rPr>
              <a:t>张杰银</a:t>
            </a:r>
            <a:endParaRPr lang="en-US" altLang="zh-CN" sz="32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19"/>
          <p:cNvSpPr txBox="1">
            <a:spLocks noChangeArrowheads="1"/>
          </p:cNvSpPr>
          <p:nvPr/>
        </p:nvSpPr>
        <p:spPr bwMode="auto">
          <a:xfrm>
            <a:off x="2214545" y="4929198"/>
            <a:ext cx="48577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buFont typeface="Arial" pitchFamily="34" charset="0"/>
              <a:buNone/>
            </a:pPr>
            <a:r>
              <a:rPr lang="en-US" altLang="zh-CN" sz="3600" b="1" dirty="0" smtClean="0">
                <a:solidFill>
                  <a:srgbClr val="376092"/>
                </a:solidFill>
                <a:cs typeface="Arial" pitchFamily="34" charset="0"/>
              </a:rPr>
              <a:t>We will </a:t>
            </a:r>
            <a:r>
              <a:rPr lang="en-US" altLang="zh-CN" sz="3600" b="1" dirty="0" smtClean="0">
                <a:solidFill>
                  <a:srgbClr val="FF0000"/>
                </a:solidFill>
                <a:cs typeface="Arial" pitchFamily="34" charset="0"/>
              </a:rPr>
              <a:t>look for </a:t>
            </a:r>
            <a:r>
              <a:rPr lang="en-US" altLang="zh-CN" sz="3600" b="1" dirty="0" smtClean="0">
                <a:solidFill>
                  <a:srgbClr val="376092"/>
                </a:solidFill>
                <a:cs typeface="Arial" pitchFamily="34" charset="0"/>
              </a:rPr>
              <a:t>eggs . </a:t>
            </a:r>
            <a:endParaRPr lang="zh-CN" altLang="en-US" sz="3600" b="1" dirty="0">
              <a:solidFill>
                <a:srgbClr val="376092"/>
              </a:solidFill>
              <a:cs typeface="Arial" pitchFamily="34" charset="0"/>
            </a:endParaRPr>
          </a:p>
        </p:txBody>
      </p:sp>
      <p:pic>
        <p:nvPicPr>
          <p:cNvPr id="21512" name="Picture 8" descr="D:\360浏览器\User Data\temp\t0144900a83816676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5" y="2214554"/>
            <a:ext cx="3357586" cy="2500315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4143371" y="5429264"/>
            <a:ext cx="1167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376092"/>
                </a:solidFill>
                <a:cs typeface="Arial" pitchFamily="34" charset="0"/>
              </a:rPr>
              <a:t>（寻找）</a:t>
            </a:r>
            <a:r>
              <a:rPr lang="en-US" altLang="zh-CN" b="1" dirty="0" smtClean="0">
                <a:solidFill>
                  <a:srgbClr val="376092"/>
                </a:solidFill>
                <a:cs typeface="Arial" pitchFamily="34" charset="0"/>
              </a:rPr>
              <a:t> </a:t>
            </a:r>
            <a:endParaRPr lang="zh-CN" altLang="en-US" dirty="0"/>
          </a:p>
        </p:txBody>
      </p:sp>
      <p:pic>
        <p:nvPicPr>
          <p:cNvPr id="56322" name="Picture 2" descr="D:\360浏览器\User Data\temp\t010df381df64289d7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214554"/>
            <a:ext cx="3000396" cy="2500330"/>
          </a:xfrm>
          <a:prstGeom prst="rect">
            <a:avLst/>
          </a:prstGeom>
          <a:noFill/>
        </p:spPr>
      </p:pic>
      <p:pic>
        <p:nvPicPr>
          <p:cNvPr id="6" name="3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7429520" y="5072074"/>
            <a:ext cx="571504" cy="571504"/>
          </a:xfrm>
          <a:prstGeom prst="rect">
            <a:avLst/>
          </a:prstGeom>
        </p:spPr>
      </p:pic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2214546" y="714356"/>
            <a:ext cx="45005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en-US" altLang="zh-CN" sz="4000" b="1" dirty="0" smtClean="0">
                <a:solidFill>
                  <a:srgbClr val="FF0000"/>
                </a:solidFill>
                <a:cs typeface="Arial" pitchFamily="34" charset="0"/>
              </a:rPr>
              <a:t>What will you do ?</a:t>
            </a:r>
            <a:endParaRPr lang="zh-CN" altLang="en-US" sz="4000" b="1" dirty="0">
              <a:solidFill>
                <a:srgbClr val="FF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19"/>
          <p:cNvSpPr txBox="1">
            <a:spLocks noChangeArrowheads="1"/>
          </p:cNvSpPr>
          <p:nvPr/>
        </p:nvSpPr>
        <p:spPr bwMode="auto">
          <a:xfrm>
            <a:off x="1357290" y="4786322"/>
            <a:ext cx="63579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buFont typeface="Arial" pitchFamily="34" charset="0"/>
              <a:buNone/>
            </a:pPr>
            <a:r>
              <a:rPr lang="en-US" altLang="zh-CN" sz="3600" b="1" dirty="0" smtClean="0">
                <a:solidFill>
                  <a:srgbClr val="376092"/>
                </a:solidFill>
                <a:cs typeface="Arial" pitchFamily="34" charset="0"/>
              </a:rPr>
              <a:t>We will eat </a:t>
            </a:r>
            <a:r>
              <a:rPr lang="en-US" altLang="zh-CN" sz="3600" b="1" dirty="0" smtClean="0">
                <a:solidFill>
                  <a:srgbClr val="FF0000"/>
                </a:solidFill>
                <a:cs typeface="Arial" pitchFamily="34" charset="0"/>
              </a:rPr>
              <a:t>chocolate</a:t>
            </a:r>
            <a:r>
              <a:rPr lang="en-US" altLang="zh-CN" sz="3600" b="1" dirty="0" smtClean="0">
                <a:solidFill>
                  <a:srgbClr val="376092"/>
                </a:solidFill>
                <a:cs typeface="Arial" pitchFamily="34" charset="0"/>
              </a:rPr>
              <a:t> eggs .</a:t>
            </a:r>
            <a:endParaRPr lang="zh-CN" altLang="en-US" sz="3600" b="1" dirty="0">
              <a:solidFill>
                <a:srgbClr val="376092"/>
              </a:solidFill>
              <a:cs typeface="Arial" pitchFamily="34" charset="0"/>
            </a:endParaRPr>
          </a:p>
        </p:txBody>
      </p:sp>
      <p:pic>
        <p:nvPicPr>
          <p:cNvPr id="21514" name="Picture 10" descr="D:\360浏览器\User Data\temp\t013b0fa084f8c7aac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071678"/>
            <a:ext cx="3171825" cy="2286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16" name="Picture 12" descr="D:\360浏览器\User Data\temp\t01242869c6de29aed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2143116"/>
            <a:ext cx="3607915" cy="2214578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4357686" y="5357826"/>
            <a:ext cx="1399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376092"/>
                </a:solidFill>
                <a:cs typeface="Arial" pitchFamily="34" charset="0"/>
              </a:rPr>
              <a:t>（巧克力）</a:t>
            </a:r>
            <a:r>
              <a:rPr lang="en-US" altLang="zh-CN" b="1" dirty="0" smtClean="0">
                <a:solidFill>
                  <a:srgbClr val="376092"/>
                </a:solidFill>
                <a:cs typeface="Arial" pitchFamily="34" charset="0"/>
              </a:rPr>
              <a:t> </a:t>
            </a:r>
            <a:endParaRPr lang="zh-CN" altLang="en-US" dirty="0"/>
          </a:p>
        </p:txBody>
      </p:sp>
      <p:pic>
        <p:nvPicPr>
          <p:cNvPr id="6" name="4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429520" y="3857628"/>
            <a:ext cx="304800" cy="304800"/>
          </a:xfrm>
          <a:prstGeom prst="rect">
            <a:avLst/>
          </a:prstGeom>
        </p:spPr>
      </p:pic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2214546" y="714356"/>
            <a:ext cx="45005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en-US" altLang="zh-CN" sz="4000" b="1" dirty="0" smtClean="0">
                <a:solidFill>
                  <a:srgbClr val="FF0000"/>
                </a:solidFill>
                <a:cs typeface="Arial" pitchFamily="34" charset="0"/>
              </a:rPr>
              <a:t>What will you do ?</a:t>
            </a:r>
            <a:endParaRPr lang="zh-CN" altLang="en-US" sz="4000" b="1" dirty="0">
              <a:solidFill>
                <a:srgbClr val="FF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19"/>
          <p:cNvSpPr txBox="1">
            <a:spLocks noChangeArrowheads="1"/>
          </p:cNvSpPr>
          <p:nvPr/>
        </p:nvSpPr>
        <p:spPr bwMode="auto">
          <a:xfrm>
            <a:off x="928662" y="5072074"/>
            <a:ext cx="67866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buFont typeface="Arial" pitchFamily="34" charset="0"/>
              <a:buNone/>
            </a:pPr>
            <a:r>
              <a:rPr lang="en-US" altLang="zh-CN" sz="3600" b="1" dirty="0" smtClean="0">
                <a:solidFill>
                  <a:srgbClr val="376092"/>
                </a:solidFill>
                <a:cs typeface="Arial" pitchFamily="34" charset="0"/>
              </a:rPr>
              <a:t>You will</a:t>
            </a:r>
            <a:r>
              <a:rPr lang="en-US" altLang="zh-CN" sz="3600" b="1" dirty="0" smtClean="0">
                <a:solidFill>
                  <a:srgbClr val="FF0000"/>
                </a:solidFill>
                <a:cs typeface="Arial" pitchFamily="34" charset="0"/>
              </a:rPr>
              <a:t> meet </a:t>
            </a:r>
            <a:r>
              <a:rPr lang="en-US" altLang="zh-CN" sz="3600" b="1" dirty="0" smtClean="0">
                <a:solidFill>
                  <a:srgbClr val="FF0000"/>
                </a:solidFill>
                <a:cs typeface="Arial" pitchFamily="34" charset="0"/>
              </a:rPr>
              <a:t> the </a:t>
            </a:r>
            <a:r>
              <a:rPr lang="en-US" altLang="zh-CN" sz="3600" b="1" dirty="0" smtClean="0">
                <a:solidFill>
                  <a:srgbClr val="376092"/>
                </a:solidFill>
                <a:cs typeface="Arial" pitchFamily="34" charset="0"/>
              </a:rPr>
              <a:t>Easter </a:t>
            </a:r>
            <a:r>
              <a:rPr lang="en-US" altLang="zh-CN" sz="3600" b="1" dirty="0" smtClean="0">
                <a:solidFill>
                  <a:srgbClr val="FF0000"/>
                </a:solidFill>
                <a:cs typeface="Arial" pitchFamily="34" charset="0"/>
              </a:rPr>
              <a:t>Bunny</a:t>
            </a:r>
            <a:r>
              <a:rPr lang="en-US" altLang="zh-CN" sz="3600" b="1" dirty="0" smtClean="0">
                <a:solidFill>
                  <a:srgbClr val="376092"/>
                </a:solidFill>
                <a:cs typeface="Arial" pitchFamily="34" charset="0"/>
              </a:rPr>
              <a:t> ! </a:t>
            </a:r>
            <a:endParaRPr lang="zh-CN" altLang="en-US" sz="3600" b="1" dirty="0">
              <a:solidFill>
                <a:srgbClr val="376092"/>
              </a:solidFill>
              <a:cs typeface="Arial" pitchFamily="34" charset="0"/>
            </a:endParaRPr>
          </a:p>
        </p:txBody>
      </p:sp>
      <p:pic>
        <p:nvPicPr>
          <p:cNvPr id="52228" name="Picture 4" descr="D:\360浏览器\User Data\temp\19300533948860133369006722283_9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714488"/>
            <a:ext cx="2990850" cy="3276601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3714744" y="5715016"/>
            <a:ext cx="1167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376092"/>
                </a:solidFill>
                <a:cs typeface="Arial" pitchFamily="34" charset="0"/>
              </a:rPr>
              <a:t>（见到）</a:t>
            </a:r>
            <a:r>
              <a:rPr lang="en-US" altLang="zh-CN" b="1" dirty="0" smtClean="0">
                <a:solidFill>
                  <a:srgbClr val="376092"/>
                </a:solidFill>
                <a:cs typeface="Arial" pitchFamily="34" charset="0"/>
              </a:rPr>
              <a:t> 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072198" y="5715016"/>
            <a:ext cx="1167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376092"/>
                </a:solidFill>
                <a:cs typeface="Arial" pitchFamily="34" charset="0"/>
              </a:rPr>
              <a:t>（兔子）</a:t>
            </a:r>
            <a:r>
              <a:rPr lang="en-US" altLang="zh-CN" b="1" dirty="0" smtClean="0">
                <a:solidFill>
                  <a:srgbClr val="376092"/>
                </a:solidFill>
                <a:cs typeface="Arial" pitchFamily="34" charset="0"/>
              </a:rPr>
              <a:t> </a:t>
            </a:r>
            <a:endParaRPr lang="zh-CN" altLang="en-US" dirty="0"/>
          </a:p>
        </p:txBody>
      </p:sp>
      <p:pic>
        <p:nvPicPr>
          <p:cNvPr id="6" name="5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929586" y="5357826"/>
            <a:ext cx="428628" cy="428628"/>
          </a:xfrm>
          <a:prstGeom prst="rect">
            <a:avLst/>
          </a:prstGeom>
        </p:spPr>
      </p:pic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2428860" y="785794"/>
            <a:ext cx="45005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en-US" altLang="zh-CN" sz="4000" b="1" dirty="0" smtClean="0">
                <a:solidFill>
                  <a:srgbClr val="FF0000"/>
                </a:solidFill>
                <a:cs typeface="Arial" pitchFamily="34" charset="0"/>
              </a:rPr>
              <a:t>What will we do ?</a:t>
            </a:r>
            <a:endParaRPr lang="zh-CN" altLang="en-US" sz="4000" b="1" dirty="0">
              <a:solidFill>
                <a:srgbClr val="FF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图片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613144"/>
            <a:ext cx="6681789" cy="538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圆角矩形 6"/>
          <p:cNvSpPr>
            <a:spLocks noChangeArrowheads="1"/>
          </p:cNvSpPr>
          <p:nvPr/>
        </p:nvSpPr>
        <p:spPr bwMode="auto">
          <a:xfrm>
            <a:off x="2857488" y="4286256"/>
            <a:ext cx="479425" cy="41275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lstStyle/>
          <a:p>
            <a:pPr algn="ctr" eaLnBrk="0" hangingPunct="0">
              <a:buFont typeface="Arial" pitchFamily="34" charset="0"/>
              <a:buNone/>
              <a:defRPr/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×</a:t>
            </a:r>
            <a:endParaRPr lang="zh-CN" altLang="en-US" sz="32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4341" name="圆角矩形 7"/>
          <p:cNvSpPr>
            <a:spLocks noChangeArrowheads="1"/>
          </p:cNvSpPr>
          <p:nvPr/>
        </p:nvSpPr>
        <p:spPr bwMode="auto">
          <a:xfrm>
            <a:off x="2857488" y="4714884"/>
            <a:ext cx="479425" cy="41592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lstStyle/>
          <a:p>
            <a:pPr algn="ctr" eaLnBrk="0" hangingPunct="0">
              <a:buFont typeface="Arial" pitchFamily="34" charset="0"/>
              <a:buNone/>
              <a:defRPr/>
            </a:pPr>
            <a:r>
              <a:rPr lang="zh-CN" altLang="en-US" sz="3600" dirty="0">
                <a:solidFill>
                  <a:srgbClr val="FF0000"/>
                </a:solidFill>
                <a:latin typeface="Calibri" pitchFamily="34" charset="0"/>
              </a:rPr>
              <a:t>√</a:t>
            </a:r>
          </a:p>
        </p:txBody>
      </p:sp>
      <p:sp>
        <p:nvSpPr>
          <p:cNvPr id="14342" name="圆角矩形 8"/>
          <p:cNvSpPr>
            <a:spLocks noChangeArrowheads="1"/>
          </p:cNvSpPr>
          <p:nvPr/>
        </p:nvSpPr>
        <p:spPr bwMode="auto">
          <a:xfrm>
            <a:off x="2857488" y="5143512"/>
            <a:ext cx="479425" cy="41592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lstStyle/>
          <a:p>
            <a:pPr algn="ctr" eaLnBrk="0" hangingPunct="0">
              <a:buFont typeface="Arial" pitchFamily="34" charset="0"/>
              <a:buNone/>
              <a:defRPr/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×</a:t>
            </a:r>
            <a:endParaRPr lang="zh-CN" altLang="en-US" sz="32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4343" name="圆角矩形 9"/>
          <p:cNvSpPr>
            <a:spLocks noChangeArrowheads="1"/>
          </p:cNvSpPr>
          <p:nvPr/>
        </p:nvSpPr>
        <p:spPr bwMode="auto">
          <a:xfrm>
            <a:off x="2857488" y="5572140"/>
            <a:ext cx="479425" cy="41592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lstStyle/>
          <a:p>
            <a:pPr algn="ctr" eaLnBrk="0" hangingPunct="0">
              <a:buFont typeface="Arial" pitchFamily="34" charset="0"/>
              <a:buNone/>
              <a:defRPr/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×</a:t>
            </a:r>
            <a:endParaRPr lang="zh-CN" altLang="en-US" sz="32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4344" name="云形 11"/>
          <p:cNvSpPr>
            <a:spLocks/>
          </p:cNvSpPr>
          <p:nvPr/>
        </p:nvSpPr>
        <p:spPr bwMode="auto">
          <a:xfrm>
            <a:off x="0" y="2071678"/>
            <a:ext cx="2232025" cy="2305050"/>
          </a:xfrm>
          <a:custGeom>
            <a:avLst/>
            <a:gdLst/>
            <a:ahLst/>
            <a:cxnLst>
              <a:cxn ang="0">
                <a:pos x="3900" y="14370"/>
              </a:cxn>
              <a:cxn ang="0">
                <a:pos x="5623" y="6907"/>
              </a:cxn>
              <a:cxn ang="0">
                <a:pos x="14005" y="5202"/>
              </a:cxn>
              <a:cxn ang="0">
                <a:pos x="22456" y="3432"/>
              </a:cxn>
              <a:cxn ang="0">
                <a:pos x="25749" y="200"/>
              </a:cxn>
              <a:cxn ang="0">
                <a:pos x="29833" y="2481"/>
              </a:cxn>
              <a:cxn ang="0">
                <a:pos x="35463" y="690"/>
              </a:cxn>
              <a:cxn ang="0">
                <a:pos x="38318" y="5576"/>
              </a:cxn>
              <a:cxn ang="0">
                <a:pos x="41982" y="10318"/>
              </a:cxn>
              <a:cxn ang="0">
                <a:pos x="41818" y="15460"/>
              </a:cxn>
              <a:cxn ang="0">
                <a:pos x="43016" y="23322"/>
              </a:cxn>
              <a:cxn ang="0">
                <a:pos x="37404" y="30204"/>
              </a:cxn>
              <a:cxn ang="0">
                <a:pos x="35395" y="36101"/>
              </a:cxn>
              <a:cxn ang="0">
                <a:pos x="28555" y="36815"/>
              </a:cxn>
              <a:cxn ang="0">
                <a:pos x="23667" y="43106"/>
              </a:cxn>
              <a:cxn ang="0">
                <a:pos x="16480" y="39266"/>
              </a:cxn>
              <a:cxn ang="0">
                <a:pos x="5804" y="35472"/>
              </a:cxn>
              <a:cxn ang="0">
                <a:pos x="1110" y="31250"/>
              </a:cxn>
              <a:cxn ang="0">
                <a:pos x="2113" y="25551"/>
              </a:cxn>
              <a:cxn ang="0">
                <a:pos x="-5" y="19704"/>
              </a:cxn>
              <a:cxn ang="0">
                <a:pos x="3863" y="14507"/>
              </a:cxn>
              <a:cxn ang="0">
                <a:pos x="3900" y="14370"/>
              </a:cxn>
              <a:cxn ang="0">
                <a:pos x="4693" y="26177"/>
              </a:cxn>
              <a:cxn ang="0">
                <a:pos x="2160" y="25380"/>
              </a:cxn>
              <a:cxn ang="0">
                <a:pos x="6928" y="34899"/>
              </a:cxn>
              <a:cxn ang="0">
                <a:pos x="5820" y="35280"/>
              </a:cxn>
              <a:cxn ang="0">
                <a:pos x="16478" y="39090"/>
              </a:cxn>
              <a:cxn ang="0">
                <a:pos x="15810" y="37350"/>
              </a:cxn>
              <a:cxn ang="0">
                <a:pos x="28827" y="34751"/>
              </a:cxn>
              <a:cxn ang="0">
                <a:pos x="28560" y="36660"/>
              </a:cxn>
              <a:cxn ang="0">
                <a:pos x="34129" y="22954"/>
              </a:cxn>
              <a:cxn ang="0">
                <a:pos x="37380" y="30090"/>
              </a:cxn>
              <a:cxn ang="0">
                <a:pos x="41798" y="15354"/>
              </a:cxn>
              <a:cxn ang="0">
                <a:pos x="40350" y="18030"/>
              </a:cxn>
              <a:cxn ang="0">
                <a:pos x="38324" y="5426"/>
              </a:cxn>
              <a:cxn ang="0">
                <a:pos x="38400" y="6690"/>
              </a:cxn>
              <a:cxn ang="0">
                <a:pos x="29078" y="3952"/>
              </a:cxn>
              <a:cxn ang="0">
                <a:pos x="29820" y="2340"/>
              </a:cxn>
              <a:cxn ang="0">
                <a:pos x="22141" y="4720"/>
              </a:cxn>
              <a:cxn ang="0">
                <a:pos x="22500" y="3330"/>
              </a:cxn>
              <a:cxn ang="0">
                <a:pos x="14000" y="5192"/>
              </a:cxn>
              <a:cxn ang="0">
                <a:pos x="15300" y="6540"/>
              </a:cxn>
              <a:cxn ang="0">
                <a:pos x="4127" y="15789"/>
              </a:cxn>
              <a:cxn ang="0">
                <a:pos x="3900" y="14370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5400000" scaled="1"/>
          </a:gradFill>
          <a:ln w="9525" cap="flat" cmpd="sng">
            <a:solidFill>
              <a:srgbClr val="F69240"/>
            </a:solidFill>
            <a:round/>
            <a:headEnd/>
            <a:tailE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lstStyle/>
          <a:p>
            <a:pPr>
              <a:buFont typeface="Arial" pitchFamily="34" charset="0"/>
              <a:buNone/>
              <a:defRPr/>
            </a:pPr>
            <a:endParaRPr lang="zh-CN" altLang="en-US">
              <a:latin typeface="Comic Sans MS" pitchFamily="66" charset="0"/>
            </a:endParaRP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142844" y="2500306"/>
            <a:ext cx="23161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None/>
            </a:pPr>
            <a:r>
              <a:rPr lang="en-US" altLang="zh-CN" sz="2800" i="1" dirty="0">
                <a:latin typeface="Comic Sans MS" pitchFamily="66" charset="0"/>
              </a:rPr>
              <a:t>Check and give us your reasons.</a:t>
            </a:r>
            <a:endParaRPr lang="en-US" altLang="zh-CN" sz="2800" b="1" i="1" dirty="0">
              <a:latin typeface="Comic Sans MS" pitchFamily="66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643174" y="3357562"/>
            <a:ext cx="357190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2643174" y="364331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在</a:t>
            </a:r>
            <a:r>
              <a:rPr lang="en-US" altLang="zh-CN" b="1" dirty="0" smtClean="0">
                <a:solidFill>
                  <a:srgbClr val="FF0000"/>
                </a:solidFill>
              </a:rPr>
              <a:t>……</a:t>
            </a:r>
            <a:r>
              <a:rPr lang="zh-CN" altLang="en-US" b="1" dirty="0" smtClean="0">
                <a:solidFill>
                  <a:srgbClr val="FF0000"/>
                </a:solidFill>
              </a:rPr>
              <a:t>之前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3" name="矩形 1"/>
          <p:cNvSpPr>
            <a:spLocks noChangeArrowheads="1"/>
          </p:cNvSpPr>
          <p:nvPr/>
        </p:nvSpPr>
        <p:spPr bwMode="auto">
          <a:xfrm>
            <a:off x="1000100" y="0"/>
            <a:ext cx="56845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3600" b="1" dirty="0" smtClean="0">
                <a:solidFill>
                  <a:srgbClr val="0EE255"/>
                </a:solidFill>
                <a:latin typeface="Comic Sans MS" pitchFamily="66" charset="0"/>
              </a:rPr>
              <a:t>Read and tick or cross .</a:t>
            </a:r>
            <a:endParaRPr lang="en-US" altLang="zh-CN" sz="3600" b="1" dirty="0">
              <a:solidFill>
                <a:srgbClr val="0EE255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utoUpdateAnimBg="0"/>
      <p:bldP spid="14341" grpId="0" autoUpdateAnimBg="0"/>
      <p:bldP spid="14342" grpId="0" autoUpdateAnimBg="0"/>
      <p:bldP spid="14343" grpId="0" autoUpdateAnimBg="0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500034" y="928670"/>
            <a:ext cx="79296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cs typeface="Arial" pitchFamily="34" charset="0"/>
              </a:rPr>
              <a:t>What will you do </a:t>
            </a:r>
            <a:r>
              <a:rPr lang="en-US" altLang="zh-CN" sz="2800" b="1" dirty="0" smtClean="0">
                <a:solidFill>
                  <a:srgbClr val="376092"/>
                </a:solidFill>
                <a:cs typeface="Arial" pitchFamily="34" charset="0"/>
              </a:rPr>
              <a:t>if you have a birthday party ?</a:t>
            </a:r>
            <a:endParaRPr lang="zh-CN" altLang="en-US" sz="2800" b="1" dirty="0">
              <a:solidFill>
                <a:srgbClr val="376092"/>
              </a:solidFill>
              <a:cs typeface="Arial" pitchFamily="34" charset="0"/>
            </a:endParaRP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642910" y="2143116"/>
            <a:ext cx="3571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cs typeface="Arial" pitchFamily="34" charset="0"/>
              </a:rPr>
              <a:t>I will__________ </a:t>
            </a:r>
            <a:endParaRPr lang="zh-CN" altLang="en-US" sz="2800" b="1" dirty="0">
              <a:solidFill>
                <a:srgbClr val="376092"/>
              </a:solidFill>
              <a:cs typeface="Arial" pitchFamily="34" charset="0"/>
            </a:endParaRP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642910" y="2786058"/>
            <a:ext cx="3571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cs typeface="Arial" pitchFamily="34" charset="0"/>
              </a:rPr>
              <a:t>I will__________ </a:t>
            </a:r>
            <a:endParaRPr lang="zh-CN" altLang="en-US" sz="2800" b="1" dirty="0">
              <a:solidFill>
                <a:srgbClr val="376092"/>
              </a:solidFill>
              <a:cs typeface="Arial" pitchFamily="34" charset="0"/>
            </a:endParaRP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642910" y="3429000"/>
            <a:ext cx="3571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cs typeface="Arial" pitchFamily="34" charset="0"/>
              </a:rPr>
              <a:t>I will__________ </a:t>
            </a:r>
            <a:endParaRPr lang="zh-CN" altLang="en-US" sz="2800" b="1" dirty="0">
              <a:solidFill>
                <a:srgbClr val="376092"/>
              </a:solidFill>
              <a:cs typeface="Arial" pitchFamily="34" charset="0"/>
            </a:endParaRPr>
          </a:p>
        </p:txBody>
      </p:sp>
      <p:pic>
        <p:nvPicPr>
          <p:cNvPr id="59394" name="Picture 2" descr="D:\360浏览器\User Data\temp\t01c2ce6bfc8ff3438c.jpg"/>
          <p:cNvPicPr>
            <a:picLocks noChangeAspect="1" noChangeArrowheads="1"/>
          </p:cNvPicPr>
          <p:nvPr/>
        </p:nvPicPr>
        <p:blipFill>
          <a:blip r:embed="rId2"/>
          <a:srcRect b="9374"/>
          <a:stretch>
            <a:fillRect/>
          </a:stretch>
        </p:blipFill>
        <p:spPr bwMode="auto">
          <a:xfrm>
            <a:off x="3714744" y="1571612"/>
            <a:ext cx="1742747" cy="1000132"/>
          </a:xfrm>
          <a:prstGeom prst="rect">
            <a:avLst/>
          </a:prstGeom>
          <a:noFill/>
        </p:spPr>
      </p:pic>
      <p:pic>
        <p:nvPicPr>
          <p:cNvPr id="59396" name="Picture 4" descr="D:\360浏览器\User Data\temp\t014fa180db20e2d0c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1643050"/>
            <a:ext cx="1584347" cy="873831"/>
          </a:xfrm>
          <a:prstGeom prst="rect">
            <a:avLst/>
          </a:prstGeom>
          <a:noFill/>
        </p:spPr>
      </p:pic>
      <p:pic>
        <p:nvPicPr>
          <p:cNvPr id="59400" name="Picture 8" descr="D:\360浏览器\User Data\temp\t016b5e07b1b01dbaf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3071810"/>
            <a:ext cx="1357322" cy="1020078"/>
          </a:xfrm>
          <a:prstGeom prst="rect">
            <a:avLst/>
          </a:prstGeom>
          <a:noFill/>
        </p:spPr>
      </p:pic>
      <p:pic>
        <p:nvPicPr>
          <p:cNvPr id="59402" name="Picture 10" descr="D:\360浏览器\User Data\temp\t0119fafbe6b85914c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3143248"/>
            <a:ext cx="1357322" cy="928694"/>
          </a:xfrm>
          <a:prstGeom prst="rect">
            <a:avLst/>
          </a:prstGeom>
          <a:noFill/>
        </p:spPr>
      </p:pic>
      <p:pic>
        <p:nvPicPr>
          <p:cNvPr id="59404" name="Picture 12" descr="D:\360浏览器\User Data\temp\t01115b5174ff96f63c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4786322"/>
            <a:ext cx="1105471" cy="1016526"/>
          </a:xfrm>
          <a:prstGeom prst="rect">
            <a:avLst/>
          </a:prstGeom>
          <a:noFill/>
        </p:spPr>
      </p:pic>
      <p:pic>
        <p:nvPicPr>
          <p:cNvPr id="59406" name="Picture 14" descr="D:\360浏览器\User Data\temp\t01e1223da7fa4a16bb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702" y="4786322"/>
            <a:ext cx="1214446" cy="1142993"/>
          </a:xfrm>
          <a:prstGeom prst="rect">
            <a:avLst/>
          </a:prstGeom>
          <a:noFill/>
        </p:spPr>
      </p:pic>
      <p:sp>
        <p:nvSpPr>
          <p:cNvPr id="24" name="TextBox 19"/>
          <p:cNvSpPr txBox="1">
            <a:spLocks noChangeArrowheads="1"/>
          </p:cNvSpPr>
          <p:nvPr/>
        </p:nvSpPr>
        <p:spPr bwMode="auto">
          <a:xfrm>
            <a:off x="3857620" y="2571744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en-US" altLang="zh-CN" sz="2800" b="1" dirty="0" smtClean="0">
                <a:cs typeface="Arial" pitchFamily="34" charset="0"/>
              </a:rPr>
              <a:t>dance</a:t>
            </a:r>
            <a:endParaRPr lang="zh-CN" altLang="en-US" sz="2800" b="1" dirty="0">
              <a:cs typeface="Arial" pitchFamily="34" charset="0"/>
            </a:endParaRPr>
          </a:p>
        </p:txBody>
      </p:sp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6072198" y="2500306"/>
            <a:ext cx="19288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en-US" altLang="zh-CN" sz="2800" b="1" dirty="0" smtClean="0">
                <a:cs typeface="Arial" pitchFamily="34" charset="0"/>
              </a:rPr>
              <a:t>play games</a:t>
            </a:r>
            <a:endParaRPr lang="zh-CN" altLang="en-US" sz="2800" b="1" dirty="0">
              <a:cs typeface="Arial" pitchFamily="34" charset="0"/>
            </a:endParaRPr>
          </a:p>
        </p:txBody>
      </p:sp>
      <p:sp>
        <p:nvSpPr>
          <p:cNvPr id="26" name="TextBox 19"/>
          <p:cNvSpPr txBox="1">
            <a:spLocks noChangeArrowheads="1"/>
          </p:cNvSpPr>
          <p:nvPr/>
        </p:nvSpPr>
        <p:spPr bwMode="auto">
          <a:xfrm>
            <a:off x="3643306" y="4214818"/>
            <a:ext cx="21431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en-US" altLang="zh-CN" sz="2800" b="1" dirty="0" smtClean="0">
                <a:cs typeface="Arial" pitchFamily="34" charset="0"/>
              </a:rPr>
              <a:t>make a wish</a:t>
            </a:r>
            <a:endParaRPr lang="zh-CN" altLang="en-US" sz="2800" b="1" dirty="0">
              <a:cs typeface="Arial" pitchFamily="34" charset="0"/>
            </a:endParaRPr>
          </a:p>
        </p:txBody>
      </p:sp>
      <p:sp>
        <p:nvSpPr>
          <p:cNvPr id="27" name="TextBox 19"/>
          <p:cNvSpPr txBox="1">
            <a:spLocks noChangeArrowheads="1"/>
          </p:cNvSpPr>
          <p:nvPr/>
        </p:nvSpPr>
        <p:spPr bwMode="auto">
          <a:xfrm>
            <a:off x="5786414" y="4143380"/>
            <a:ext cx="33575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en-US" altLang="zh-CN" sz="2800" b="1" dirty="0" smtClean="0">
                <a:cs typeface="Arial" pitchFamily="34" charset="0"/>
              </a:rPr>
              <a:t>sing the birthday song</a:t>
            </a:r>
            <a:endParaRPr lang="zh-CN" altLang="en-US" sz="2800" b="1" dirty="0">
              <a:cs typeface="Arial" pitchFamily="34" charset="0"/>
            </a:endParaRPr>
          </a:p>
        </p:txBody>
      </p:sp>
      <p:sp>
        <p:nvSpPr>
          <p:cNvPr id="28" name="TextBox 19"/>
          <p:cNvSpPr txBox="1">
            <a:spLocks noChangeArrowheads="1"/>
          </p:cNvSpPr>
          <p:nvPr/>
        </p:nvSpPr>
        <p:spPr bwMode="auto">
          <a:xfrm>
            <a:off x="3643306" y="6072206"/>
            <a:ext cx="24288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en-US" altLang="zh-CN" sz="2800" b="1" dirty="0" smtClean="0">
                <a:cs typeface="Arial" pitchFamily="34" charset="0"/>
              </a:rPr>
              <a:t>eat noodles</a:t>
            </a:r>
            <a:endParaRPr lang="zh-CN" altLang="en-US" sz="2800" b="1" dirty="0">
              <a:cs typeface="Arial" pitchFamily="34" charset="0"/>
            </a:endParaRPr>
          </a:p>
        </p:txBody>
      </p:sp>
      <p:sp>
        <p:nvSpPr>
          <p:cNvPr id="29" name="TextBox 19"/>
          <p:cNvSpPr txBox="1">
            <a:spLocks noChangeArrowheads="1"/>
          </p:cNvSpPr>
          <p:nvPr/>
        </p:nvSpPr>
        <p:spPr bwMode="auto">
          <a:xfrm>
            <a:off x="5857852" y="6072206"/>
            <a:ext cx="32861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en-US" altLang="zh-CN" sz="2800" b="1" dirty="0" smtClean="0">
                <a:cs typeface="Arial" pitchFamily="34" charset="0"/>
              </a:rPr>
              <a:t>eat a birthday cake</a:t>
            </a:r>
            <a:endParaRPr lang="zh-CN" altLang="en-US" sz="2800" b="1" dirty="0">
              <a:cs typeface="Arial" pitchFamily="34" charset="0"/>
            </a:endParaRPr>
          </a:p>
        </p:txBody>
      </p:sp>
      <p:pic>
        <p:nvPicPr>
          <p:cNvPr id="36" name="Picture 10" descr="D:\360浏览器\User Data\temp\t0119fafbe6b85914c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3071810"/>
            <a:ext cx="1357322" cy="928694"/>
          </a:xfrm>
          <a:prstGeom prst="rect">
            <a:avLst/>
          </a:prstGeom>
          <a:noFill/>
        </p:spPr>
      </p:pic>
      <p:sp>
        <p:nvSpPr>
          <p:cNvPr id="39" name="矩形 1"/>
          <p:cNvSpPr>
            <a:spLocks noChangeArrowheads="1"/>
          </p:cNvSpPr>
          <p:nvPr/>
        </p:nvSpPr>
        <p:spPr bwMode="auto">
          <a:xfrm>
            <a:off x="785786" y="214290"/>
            <a:ext cx="37545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 b="1" dirty="0" smtClean="0">
                <a:solidFill>
                  <a:srgbClr val="0EE255"/>
                </a:solidFill>
                <a:latin typeface="Comic Sans MS" pitchFamily="66" charset="0"/>
              </a:rPr>
              <a:t>Try to discuss</a:t>
            </a:r>
            <a:endParaRPr lang="en-US" altLang="zh-CN" sz="4000" b="1" dirty="0">
              <a:solidFill>
                <a:srgbClr val="0EE255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RESOURCE\UNIT3\JPG\P29BWHA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7463"/>
            <a:ext cx="915193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69888" y="822325"/>
            <a:ext cx="8226425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b="1">
                <a:latin typeface="Comic Sans MS" pitchFamily="66" charset="0"/>
                <a:ea typeface="宋体" pitchFamily="2" charset="-122"/>
              </a:rPr>
              <a:t>What will you do if you have a birthday party? Write three sentences.</a:t>
            </a:r>
          </a:p>
        </p:txBody>
      </p:sp>
      <p:sp>
        <p:nvSpPr>
          <p:cNvPr id="10244" name="Text Box 10" descr="60%"/>
          <p:cNvSpPr txBox="1">
            <a:spLocks noChangeArrowheads="1"/>
          </p:cNvSpPr>
          <p:nvPr/>
        </p:nvSpPr>
        <p:spPr bwMode="auto">
          <a:xfrm>
            <a:off x="4621213" y="2697163"/>
            <a:ext cx="452278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latin typeface="Comic Sans MS" pitchFamily="66" charset="0"/>
                <a:ea typeface="宋体" pitchFamily="2" charset="-122"/>
              </a:rPr>
              <a:t>dance</a:t>
            </a:r>
          </a:p>
          <a:p>
            <a:pPr>
              <a:spcBef>
                <a:spcPct val="50000"/>
              </a:spcBef>
            </a:pPr>
            <a:r>
              <a:rPr lang="en-US" altLang="zh-CN" sz="2400" b="1">
                <a:latin typeface="Comic Sans MS" pitchFamily="66" charset="0"/>
                <a:ea typeface="宋体" pitchFamily="2" charset="-122"/>
              </a:rPr>
              <a:t>play games</a:t>
            </a:r>
          </a:p>
          <a:p>
            <a:pPr>
              <a:spcBef>
                <a:spcPct val="50000"/>
              </a:spcBef>
            </a:pPr>
            <a:r>
              <a:rPr lang="en-US" altLang="zh-CN" sz="2400" b="1">
                <a:latin typeface="Comic Sans MS" pitchFamily="66" charset="0"/>
                <a:ea typeface="宋体" pitchFamily="2" charset="-122"/>
              </a:rPr>
              <a:t>make a wish</a:t>
            </a:r>
          </a:p>
          <a:p>
            <a:pPr>
              <a:spcBef>
                <a:spcPct val="50000"/>
              </a:spcBef>
            </a:pPr>
            <a:r>
              <a:rPr lang="en-US" altLang="zh-CN" sz="2400" b="1">
                <a:latin typeface="Comic Sans MS" pitchFamily="66" charset="0"/>
                <a:ea typeface="宋体" pitchFamily="2" charset="-122"/>
              </a:rPr>
              <a:t>sing the birthday song</a:t>
            </a:r>
          </a:p>
          <a:p>
            <a:pPr>
              <a:spcBef>
                <a:spcPct val="50000"/>
              </a:spcBef>
            </a:pPr>
            <a:r>
              <a:rPr lang="en-US" altLang="zh-CN" sz="2400" b="1">
                <a:latin typeface="Comic Sans MS" pitchFamily="66" charset="0"/>
                <a:ea typeface="宋体" pitchFamily="2" charset="-122"/>
              </a:rPr>
              <a:t>eat noodles/a birthday cake </a:t>
            </a:r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539750" y="3068638"/>
            <a:ext cx="39624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>
                <a:latin typeface="Comic Sans MS" pitchFamily="66" charset="0"/>
                <a:ea typeface="宋体" pitchFamily="2" charset="-122"/>
              </a:rPr>
              <a:t>1.______________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>
                <a:latin typeface="Comic Sans MS" pitchFamily="66" charset="0"/>
                <a:ea typeface="宋体" pitchFamily="2" charset="-122"/>
              </a:rPr>
              <a:t>2.______________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>
                <a:latin typeface="Comic Sans MS" pitchFamily="66" charset="0"/>
                <a:ea typeface="宋体" pitchFamily="2" charset="-122"/>
              </a:rPr>
              <a:t>3.______________</a:t>
            </a: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865188" y="3116263"/>
            <a:ext cx="23717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rPr>
              <a:t>I will dance.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908050" y="3967163"/>
            <a:ext cx="34972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rPr>
              <a:t>I will make a wish.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908050" y="4843463"/>
            <a:ext cx="34972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rPr>
              <a:t>I will eat noodles.</a:t>
            </a: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714348" y="285728"/>
            <a:ext cx="33009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 b="1" dirty="0" smtClean="0">
                <a:solidFill>
                  <a:srgbClr val="0EE255"/>
                </a:solidFill>
                <a:latin typeface="Comic Sans MS" pitchFamily="66" charset="0"/>
              </a:rPr>
              <a:t>Try to write</a:t>
            </a:r>
            <a:endParaRPr lang="en-US" altLang="zh-CN" sz="4000" b="1" dirty="0">
              <a:solidFill>
                <a:srgbClr val="0EE255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RESOURCE\UNIT3\JPG\P29BWHA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7463"/>
            <a:ext cx="915193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69888" y="822325"/>
            <a:ext cx="8226425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b="1">
                <a:latin typeface="Comic Sans MS" pitchFamily="66" charset="0"/>
                <a:ea typeface="宋体" pitchFamily="2" charset="-122"/>
              </a:rPr>
              <a:t>What will you do if you have a birthday party? Write three sentences.</a:t>
            </a:r>
          </a:p>
        </p:txBody>
      </p:sp>
      <p:sp>
        <p:nvSpPr>
          <p:cNvPr id="10244" name="Text Box 10" descr="60%"/>
          <p:cNvSpPr txBox="1">
            <a:spLocks noChangeArrowheads="1"/>
          </p:cNvSpPr>
          <p:nvPr/>
        </p:nvSpPr>
        <p:spPr bwMode="auto">
          <a:xfrm>
            <a:off x="4621213" y="2697163"/>
            <a:ext cx="452278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latin typeface="Comic Sans MS" pitchFamily="66" charset="0"/>
                <a:ea typeface="宋体" pitchFamily="2" charset="-122"/>
              </a:rPr>
              <a:t>dance</a:t>
            </a:r>
          </a:p>
          <a:p>
            <a:pPr>
              <a:spcBef>
                <a:spcPct val="50000"/>
              </a:spcBef>
            </a:pPr>
            <a:r>
              <a:rPr lang="en-US" altLang="zh-CN" sz="2400" b="1">
                <a:latin typeface="Comic Sans MS" pitchFamily="66" charset="0"/>
                <a:ea typeface="宋体" pitchFamily="2" charset="-122"/>
              </a:rPr>
              <a:t>play games</a:t>
            </a:r>
          </a:p>
          <a:p>
            <a:pPr>
              <a:spcBef>
                <a:spcPct val="50000"/>
              </a:spcBef>
            </a:pPr>
            <a:r>
              <a:rPr lang="en-US" altLang="zh-CN" sz="2400" b="1">
                <a:latin typeface="Comic Sans MS" pitchFamily="66" charset="0"/>
                <a:ea typeface="宋体" pitchFamily="2" charset="-122"/>
              </a:rPr>
              <a:t>make a wish</a:t>
            </a:r>
          </a:p>
          <a:p>
            <a:pPr>
              <a:spcBef>
                <a:spcPct val="50000"/>
              </a:spcBef>
            </a:pPr>
            <a:r>
              <a:rPr lang="en-US" altLang="zh-CN" sz="2400" b="1">
                <a:latin typeface="Comic Sans MS" pitchFamily="66" charset="0"/>
                <a:ea typeface="宋体" pitchFamily="2" charset="-122"/>
              </a:rPr>
              <a:t>sing the birthday song</a:t>
            </a:r>
          </a:p>
          <a:p>
            <a:pPr>
              <a:spcBef>
                <a:spcPct val="50000"/>
              </a:spcBef>
            </a:pPr>
            <a:r>
              <a:rPr lang="en-US" altLang="zh-CN" sz="2400" b="1">
                <a:latin typeface="Comic Sans MS" pitchFamily="66" charset="0"/>
                <a:ea typeface="宋体" pitchFamily="2" charset="-122"/>
              </a:rPr>
              <a:t>eat noodles/a birthday cake </a:t>
            </a:r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539750" y="3068638"/>
            <a:ext cx="39624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>
                <a:latin typeface="Comic Sans MS" pitchFamily="66" charset="0"/>
                <a:ea typeface="宋体" pitchFamily="2" charset="-122"/>
              </a:rPr>
              <a:t>1.______________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>
                <a:latin typeface="Comic Sans MS" pitchFamily="66" charset="0"/>
                <a:ea typeface="宋体" pitchFamily="2" charset="-122"/>
              </a:rPr>
              <a:t>2.______________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>
                <a:latin typeface="Comic Sans MS" pitchFamily="66" charset="0"/>
                <a:ea typeface="宋体" pitchFamily="2" charset="-122"/>
              </a:rPr>
              <a:t>3.______________</a:t>
            </a: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714348" y="285728"/>
            <a:ext cx="33009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 b="1" dirty="0" smtClean="0">
                <a:solidFill>
                  <a:srgbClr val="0EE255"/>
                </a:solidFill>
                <a:latin typeface="Comic Sans MS" pitchFamily="66" charset="0"/>
              </a:rPr>
              <a:t>Try to write</a:t>
            </a:r>
            <a:endParaRPr lang="en-US" altLang="zh-CN" sz="4000" b="1" dirty="0">
              <a:solidFill>
                <a:srgbClr val="0EE255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矩形 1"/>
          <p:cNvSpPr>
            <a:spLocks noChangeArrowheads="1"/>
          </p:cNvSpPr>
          <p:nvPr/>
        </p:nvSpPr>
        <p:spPr bwMode="auto">
          <a:xfrm>
            <a:off x="623888" y="284163"/>
            <a:ext cx="29702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 b="1">
                <a:solidFill>
                  <a:srgbClr val="0EE255"/>
                </a:solidFill>
                <a:latin typeface="Comic Sans MS" pitchFamily="66" charset="0"/>
              </a:rPr>
              <a:t>Let’s check</a:t>
            </a:r>
          </a:p>
        </p:txBody>
      </p:sp>
      <p:pic>
        <p:nvPicPr>
          <p:cNvPr id="2" name="1231228.wav">
            <a:hlinkClick r:id="" action="ppaction://media"/>
          </p:cNvPr>
          <p:cNvPicPr>
            <a:picLocks noRot="1" noChangeAspect="1"/>
          </p:cNvPicPr>
          <p:nvPr>
            <a:wavAudioFile r:embed="rId1" name="123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57166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928802"/>
            <a:ext cx="75279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椭圆 13"/>
          <p:cNvSpPr>
            <a:spLocks noChangeArrowheads="1"/>
          </p:cNvSpPr>
          <p:nvPr/>
        </p:nvSpPr>
        <p:spPr bwMode="auto">
          <a:xfrm>
            <a:off x="4500562" y="3929066"/>
            <a:ext cx="1122363" cy="6318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buFont typeface="Arial" pitchFamily="34" charset="0"/>
              <a:buNone/>
            </a:pPr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椭圆 14"/>
          <p:cNvSpPr>
            <a:spLocks noChangeArrowheads="1"/>
          </p:cNvSpPr>
          <p:nvPr/>
        </p:nvSpPr>
        <p:spPr bwMode="auto">
          <a:xfrm>
            <a:off x="5940425" y="4560891"/>
            <a:ext cx="911225" cy="59531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buFont typeface="Arial" pitchFamily="34" charset="0"/>
              <a:buNone/>
            </a:pPr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椭圆 15"/>
          <p:cNvSpPr>
            <a:spLocks noChangeArrowheads="1"/>
          </p:cNvSpPr>
          <p:nvPr/>
        </p:nvSpPr>
        <p:spPr bwMode="auto">
          <a:xfrm>
            <a:off x="3552825" y="5133978"/>
            <a:ext cx="1595437" cy="59531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buFont typeface="Arial" pitchFamily="34" charset="0"/>
              <a:buNone/>
            </a:pPr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 autoUpdateAnimBg="0"/>
      <p:bldP spid="11" grpId="0" animBg="1" autoUpdateAnimBg="0"/>
      <p:bldP spid="12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930275" y="1520825"/>
            <a:ext cx="7962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CC00FF"/>
                </a:solidFill>
                <a:latin typeface="Comic Sans MS" pitchFamily="66" charset="0"/>
                <a:ea typeface="宋体" pitchFamily="2" charset="-122"/>
              </a:rPr>
              <a:t>Listen again and answer the questions.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92175" y="2530475"/>
            <a:ext cx="7453313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b="1">
                <a:latin typeface="Comic Sans MS" pitchFamily="66" charset="0"/>
                <a:ea typeface="宋体" pitchFamily="2" charset="-122"/>
              </a:rPr>
              <a:t>1. What will the students do in May?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b="1">
                <a:latin typeface="Comic Sans MS" pitchFamily="66" charset="0"/>
                <a:ea typeface="宋体" pitchFamily="2" charset="-122"/>
              </a:rPr>
              <a:t>   ___________________________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b="1">
                <a:latin typeface="Comic Sans MS" pitchFamily="66" charset="0"/>
                <a:ea typeface="宋体" pitchFamily="2" charset="-122"/>
              </a:rPr>
              <a:t>2. What will they do in December?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b="1">
                <a:latin typeface="Comic Sans MS" pitchFamily="66" charset="0"/>
                <a:ea typeface="宋体" pitchFamily="2" charset="-122"/>
              </a:rPr>
              <a:t>   ___________________________</a:t>
            </a:r>
          </a:p>
        </p:txBody>
      </p:sp>
      <p:pic>
        <p:nvPicPr>
          <p:cNvPr id="2" name="1231337.wav">
            <a:hlinkClick r:id="" action="ppaction://media"/>
          </p:cNvPr>
          <p:cNvPicPr>
            <a:picLocks noRot="1" noChangeAspect="1"/>
          </p:cNvPicPr>
          <p:nvPr>
            <a:wavAudioFile r:embed="rId1" name="123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75" y="1520825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03350" y="3402013"/>
            <a:ext cx="403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rPr>
              <a:t>They will visit a farm.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03350" y="5157788"/>
            <a:ext cx="49688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rPr>
              <a:t>They will have a party.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RESOURCE\UNIT3\JPG\P30BUP.JPG"/>
          <p:cNvPicPr>
            <a:picLocks noChangeAspect="1" noChangeArrowheads="1"/>
          </p:cNvPicPr>
          <p:nvPr/>
        </p:nvPicPr>
        <p:blipFill>
          <a:blip r:embed="rId2"/>
          <a:srcRect t="14812" b="7237"/>
          <a:stretch>
            <a:fillRect/>
          </a:stretch>
        </p:blipFill>
        <p:spPr bwMode="auto">
          <a:xfrm>
            <a:off x="-11113" y="1528763"/>
            <a:ext cx="9145588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395288" y="3679825"/>
            <a:ext cx="7924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003300"/>
                </a:solidFill>
                <a:latin typeface="Comic Sans MS" pitchFamily="66" charset="0"/>
                <a:ea typeface="宋体" pitchFamily="2" charset="-122"/>
              </a:rPr>
              <a:t>1. We will have an English party ____February.</a:t>
            </a:r>
          </a:p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003300"/>
                </a:solidFill>
                <a:latin typeface="Comic Sans MS" pitchFamily="66" charset="0"/>
                <a:ea typeface="宋体" pitchFamily="2" charset="-122"/>
              </a:rPr>
              <a:t>2. I get up ____ 7 o’clock every day.</a:t>
            </a:r>
          </a:p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003300"/>
                </a:solidFill>
                <a:latin typeface="Comic Sans MS" pitchFamily="66" charset="0"/>
                <a:ea typeface="宋体" pitchFamily="2" charset="-122"/>
              </a:rPr>
              <a:t>3. What do you have _____ Tuesdays?</a:t>
            </a:r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550863" y="1312863"/>
            <a:ext cx="38068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CC00FF"/>
                </a:solidFill>
                <a:latin typeface="Comic Sans MS" pitchFamily="66" charset="0"/>
                <a:ea typeface="宋体" pitchFamily="2" charset="-122"/>
              </a:rPr>
              <a:t>Fill in the blanks.</a:t>
            </a:r>
          </a:p>
        </p:txBody>
      </p:sp>
      <p:sp>
        <p:nvSpPr>
          <p:cNvPr id="14341" name="矩形 1"/>
          <p:cNvSpPr>
            <a:spLocks noChangeArrowheads="1"/>
          </p:cNvSpPr>
          <p:nvPr/>
        </p:nvSpPr>
        <p:spPr bwMode="auto">
          <a:xfrm>
            <a:off x="471488" y="379413"/>
            <a:ext cx="41132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 b="1">
                <a:solidFill>
                  <a:srgbClr val="69DB15"/>
                </a:solidFill>
                <a:latin typeface="Comic Sans MS" pitchFamily="66" charset="0"/>
              </a:rPr>
              <a:t>Let’s wrap it up</a:t>
            </a: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5087938" y="3544888"/>
            <a:ext cx="693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rPr>
              <a:t>in </a:t>
            </a:r>
            <a:endParaRPr lang="zh-CN" altLang="en-US" sz="3200">
              <a:solidFill>
                <a:srgbClr val="0000FF"/>
              </a:solidFill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157413" y="4089400"/>
            <a:ext cx="784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rPr>
              <a:t>at </a:t>
            </a:r>
            <a:endParaRPr lang="zh-CN" altLang="en-US" sz="3200">
              <a:solidFill>
                <a:srgbClr val="0000FF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3648075" y="4629150"/>
            <a:ext cx="7937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rPr>
              <a:t>on </a:t>
            </a:r>
            <a:endParaRPr lang="zh-CN" altLang="en-US" sz="32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Box 19"/>
          <p:cNvSpPr txBox="1">
            <a:spLocks noChangeArrowheads="1"/>
          </p:cNvSpPr>
          <p:nvPr/>
        </p:nvSpPr>
        <p:spPr bwMode="auto">
          <a:xfrm>
            <a:off x="142844" y="0"/>
            <a:ext cx="3152775" cy="707886"/>
          </a:xfrm>
          <a:prstGeom prst="rect">
            <a:avLst/>
          </a:prstGeom>
          <a:noFill/>
          <a:ln w="9525">
            <a:noFill/>
            <a:bevel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buFont typeface="Arial" pitchFamily="34" charset="0"/>
              <a:buNone/>
            </a:pPr>
            <a:r>
              <a:rPr lang="en-US" altLang="zh-CN" sz="4000" b="1" dirty="0">
                <a:solidFill>
                  <a:srgbClr val="F75FCF"/>
                </a:solidFill>
                <a:cs typeface="Arial" pitchFamily="34" charset="0"/>
              </a:rPr>
              <a:t>Sing a song</a:t>
            </a:r>
            <a:endParaRPr lang="zh-CN" altLang="en-US" sz="4000" b="1" dirty="0">
              <a:solidFill>
                <a:srgbClr val="F75FCF"/>
              </a:solidFill>
              <a:cs typeface="Arial" pitchFamily="34" charset="0"/>
            </a:endParaRPr>
          </a:p>
        </p:txBody>
      </p:sp>
      <p:pic>
        <p:nvPicPr>
          <p:cNvPr id="4" name="Let's sing 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4348" y="857232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youmg lad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9875"/>
          <a:stretch>
            <a:fillRect/>
          </a:stretch>
        </p:blipFill>
        <p:spPr bwMode="auto">
          <a:xfrm>
            <a:off x="320675" y="1700213"/>
            <a:ext cx="3319463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矩形 4"/>
          <p:cNvSpPr>
            <a:spLocks noChangeArrowheads="1"/>
          </p:cNvSpPr>
          <p:nvPr/>
        </p:nvSpPr>
        <p:spPr bwMode="auto">
          <a:xfrm>
            <a:off x="3143240" y="714356"/>
            <a:ext cx="5357850" cy="2680221"/>
          </a:xfrm>
          <a:prstGeom prst="rect">
            <a:avLst/>
          </a:prstGeom>
          <a:solidFill>
            <a:srgbClr val="FFCC99"/>
          </a:solidFill>
          <a:ln w="9525">
            <a:noFill/>
            <a:bevel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pPr eaLnBrk="0" hangingPunct="0">
              <a:lnSpc>
                <a:spcPct val="150000"/>
              </a:lnSpc>
              <a:buFont typeface="Arial" pitchFamily="34" charset="0"/>
              <a:buNone/>
            </a:pP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in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后面常与年、月、季节连用；</a:t>
            </a:r>
            <a:endParaRPr lang="en-US" sz="2800" dirty="0">
              <a:latin typeface="黑体" pitchFamily="49" charset="-122"/>
              <a:ea typeface="黑体" pitchFamily="49" charset="-122"/>
            </a:endParaRPr>
          </a:p>
          <a:p>
            <a:pPr eaLnBrk="0" hangingPunct="0">
              <a:lnSpc>
                <a:spcPct val="150000"/>
              </a:lnSpc>
              <a:buFont typeface="Arial" pitchFamily="34" charset="0"/>
              <a:buNone/>
            </a:pP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at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后面常与具体的时刻连用；</a:t>
            </a:r>
            <a:endParaRPr lang="en-US" sz="2800" dirty="0">
              <a:latin typeface="黑体" pitchFamily="49" charset="-122"/>
              <a:ea typeface="黑体" pitchFamily="49" charset="-122"/>
            </a:endParaRPr>
          </a:p>
          <a:p>
            <a:pPr eaLnBrk="0" hangingPunct="0">
              <a:lnSpc>
                <a:spcPct val="150000"/>
              </a:lnSpc>
              <a:buFont typeface="Arial" pitchFamily="34" charset="0"/>
              <a:buNone/>
            </a:pP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on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后面常跟具体哪一天、星期几、节日；</a:t>
            </a:r>
            <a:endParaRPr lang="en-US" sz="28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ldLvl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ChangeArrowheads="1"/>
          </p:cNvSpPr>
          <p:nvPr/>
        </p:nvSpPr>
        <p:spPr bwMode="auto">
          <a:xfrm>
            <a:off x="396875" y="511175"/>
            <a:ext cx="8351838" cy="5862638"/>
          </a:xfrm>
          <a:prstGeom prst="roundRect">
            <a:avLst>
              <a:gd name="adj" fmla="val 16667"/>
            </a:avLst>
          </a:prstGeom>
          <a:solidFill>
            <a:srgbClr val="FF00FF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buFont typeface="Arial" pitchFamily="34" charset="0"/>
              <a:buNone/>
            </a:pPr>
            <a:endParaRPr lang="zh-CN" altLang="en-US">
              <a:latin typeface="Comic Sans MS" pitchFamily="66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66738" y="1082675"/>
            <a:ext cx="53403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zh-CN" sz="3600" dirty="0">
                <a:latin typeface="Comic Sans MS" pitchFamily="66" charset="0"/>
              </a:rPr>
              <a:t> 1</a:t>
            </a:r>
            <a:r>
              <a:rPr lang="zh-CN" altLang="en-US" sz="3600" dirty="0">
                <a:latin typeface="Comic Sans MS" pitchFamily="66" charset="0"/>
              </a:rPr>
              <a:t>、看图连线。</a:t>
            </a:r>
          </a:p>
          <a:p>
            <a:pPr>
              <a:buFont typeface="Arial" pitchFamily="34" charset="0"/>
              <a:buNone/>
            </a:pPr>
            <a:endParaRPr lang="zh-CN" altLang="zh-CN" sz="3600" dirty="0"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zh-CN" altLang="zh-CN" sz="3600" dirty="0">
                <a:latin typeface="Comic Sans MS" pitchFamily="66" charset="0"/>
              </a:rPr>
              <a:t>(1) chocolate  		A. </a:t>
            </a:r>
          </a:p>
          <a:p>
            <a:pPr>
              <a:buFont typeface="Arial" pitchFamily="34" charset="0"/>
              <a:buNone/>
            </a:pPr>
            <a:endParaRPr lang="zh-CN" altLang="zh-CN" sz="3600" dirty="0"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zh-CN" altLang="zh-CN" sz="3600" dirty="0">
                <a:latin typeface="Comic Sans MS" pitchFamily="66" charset="0"/>
              </a:rPr>
              <a:t>(2) bunny    			B. </a:t>
            </a:r>
          </a:p>
          <a:p>
            <a:pPr>
              <a:buFont typeface="Arial" pitchFamily="34" charset="0"/>
              <a:buNone/>
            </a:pPr>
            <a:endParaRPr lang="zh-CN" altLang="zh-CN" sz="3600" dirty="0"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zh-CN" altLang="zh-CN" sz="3600" dirty="0">
                <a:latin typeface="Comic Sans MS" pitchFamily="66" charset="0"/>
              </a:rPr>
              <a:t>(3) December    		C. </a:t>
            </a:r>
          </a:p>
          <a:p>
            <a:pPr>
              <a:buFont typeface="Arial" pitchFamily="34" charset="0"/>
              <a:buNone/>
            </a:pPr>
            <a:endParaRPr lang="zh-CN" altLang="zh-CN" sz="3600" dirty="0"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zh-CN" altLang="zh-CN" sz="3600" dirty="0">
                <a:latin typeface="Comic Sans MS" pitchFamily="66" charset="0"/>
              </a:rPr>
              <a:t>(4) October   		D. </a:t>
            </a:r>
          </a:p>
        </p:txBody>
      </p:sp>
      <p:pic>
        <p:nvPicPr>
          <p:cNvPr id="21509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0125" y="1762125"/>
            <a:ext cx="106045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2" descr="t01b3f4a0d3a7301ba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9650" y="2917825"/>
            <a:ext cx="1069975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3" descr="200910160402361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9663" y="4273550"/>
            <a:ext cx="1069975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图片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89663" y="5240338"/>
            <a:ext cx="1058862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/>
          <p:cNvSpPr>
            <a:spLocks noChangeArrowheads="1"/>
          </p:cNvSpPr>
          <p:nvPr/>
        </p:nvSpPr>
        <p:spPr bwMode="auto">
          <a:xfrm>
            <a:off x="279400" y="501650"/>
            <a:ext cx="8351838" cy="5864225"/>
          </a:xfrm>
          <a:prstGeom prst="roundRect">
            <a:avLst>
              <a:gd name="adj" fmla="val 16667"/>
            </a:avLst>
          </a:prstGeom>
          <a:solidFill>
            <a:srgbClr val="CCFF99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buFont typeface="Arial" pitchFamily="34" charset="0"/>
              <a:buNone/>
            </a:pPr>
            <a:endParaRPr lang="zh-CN" altLang="en-US">
              <a:latin typeface="Comic Sans MS" pitchFamily="66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47700" y="1027113"/>
            <a:ext cx="792556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zh-CN" sz="2400" dirty="0">
                <a:latin typeface="Comic Sans MS" pitchFamily="66" charset="0"/>
              </a:rPr>
              <a:t> 2</a:t>
            </a:r>
            <a:r>
              <a:rPr lang="zh-CN" altLang="en-US" sz="2400" dirty="0">
                <a:latin typeface="Comic Sans MS" pitchFamily="66" charset="0"/>
              </a:rPr>
              <a:t>、为下列短语选择合适的中文意思。</a:t>
            </a:r>
          </a:p>
          <a:p>
            <a:pPr>
              <a:buFont typeface="Arial" pitchFamily="34" charset="0"/>
              <a:buNone/>
            </a:pPr>
            <a:endParaRPr lang="zh-CN" altLang="zh-CN" sz="2400" dirty="0"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zh-CN" altLang="zh-CN" sz="2400" dirty="0">
                <a:latin typeface="Comic Sans MS" pitchFamily="66" charset="0"/>
              </a:rPr>
              <a:t>(1) in November 			</a:t>
            </a:r>
            <a:r>
              <a:rPr lang="en-US" altLang="zh-CN" sz="2400" dirty="0" smtClean="0">
                <a:latin typeface="Comic Sans MS" pitchFamily="66" charset="0"/>
              </a:rPr>
              <a:t>          </a:t>
            </a:r>
            <a:r>
              <a:rPr lang="zh-CN" altLang="zh-CN" sz="2400" dirty="0" smtClean="0">
                <a:latin typeface="Comic Sans MS" pitchFamily="66" charset="0"/>
              </a:rPr>
              <a:t>A</a:t>
            </a:r>
            <a:r>
              <a:rPr lang="zh-CN" altLang="zh-CN" sz="2400" dirty="0">
                <a:latin typeface="Comic Sans MS" pitchFamily="66" charset="0"/>
              </a:rPr>
              <a:t>. </a:t>
            </a:r>
            <a:r>
              <a:rPr lang="zh-CN" altLang="en-US" sz="2400" dirty="0">
                <a:latin typeface="Comic Sans MS" pitchFamily="66" charset="0"/>
              </a:rPr>
              <a:t>国庆节</a:t>
            </a:r>
          </a:p>
          <a:p>
            <a:pPr>
              <a:buFont typeface="Arial" pitchFamily="34" charset="0"/>
              <a:buNone/>
            </a:pPr>
            <a:endParaRPr lang="zh-CN" altLang="zh-CN" sz="2400" dirty="0"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zh-CN" altLang="zh-CN" sz="2400" dirty="0">
                <a:latin typeface="Comic Sans MS" pitchFamily="66" charset="0"/>
              </a:rPr>
              <a:t>(2) look for 					B. </a:t>
            </a:r>
            <a:r>
              <a:rPr lang="zh-CN" altLang="en-US" sz="2400" dirty="0">
                <a:latin typeface="Comic Sans MS" pitchFamily="66" charset="0"/>
              </a:rPr>
              <a:t>暑假</a:t>
            </a:r>
          </a:p>
          <a:p>
            <a:pPr>
              <a:buFont typeface="Arial" pitchFamily="34" charset="0"/>
              <a:buNone/>
            </a:pPr>
            <a:endParaRPr lang="zh-CN" altLang="zh-CN" sz="2400" dirty="0"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zh-CN" altLang="zh-CN" sz="2400" dirty="0">
                <a:latin typeface="Comic Sans MS" pitchFamily="66" charset="0"/>
              </a:rPr>
              <a:t>(3) National Day				C. </a:t>
            </a:r>
            <a:r>
              <a:rPr lang="zh-CN" altLang="en-US" sz="2400" dirty="0">
                <a:latin typeface="Comic Sans MS" pitchFamily="66" charset="0"/>
              </a:rPr>
              <a:t>最喜爱的季节</a:t>
            </a:r>
          </a:p>
          <a:p>
            <a:pPr>
              <a:buFont typeface="Arial" pitchFamily="34" charset="0"/>
              <a:buNone/>
            </a:pPr>
            <a:endParaRPr lang="zh-CN" altLang="zh-CN" sz="2400" dirty="0"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zh-CN" altLang="zh-CN" sz="2400" dirty="0">
                <a:latin typeface="Comic Sans MS" pitchFamily="66" charset="0"/>
              </a:rPr>
              <a:t>(4) </a:t>
            </a:r>
            <a:r>
              <a:rPr lang="en-US" altLang="zh-CN" sz="2400" dirty="0" smtClean="0">
                <a:latin typeface="Comic Sans MS" pitchFamily="66" charset="0"/>
              </a:rPr>
              <a:t>The </a:t>
            </a:r>
            <a:r>
              <a:rPr lang="zh-CN" altLang="zh-CN" sz="2400" dirty="0" smtClean="0">
                <a:latin typeface="Comic Sans MS" pitchFamily="66" charset="0"/>
              </a:rPr>
              <a:t>Great </a:t>
            </a:r>
            <a:r>
              <a:rPr lang="zh-CN" altLang="zh-CN" sz="2400" dirty="0">
                <a:latin typeface="Comic Sans MS" pitchFamily="66" charset="0"/>
              </a:rPr>
              <a:t>Wall 		</a:t>
            </a:r>
            <a:r>
              <a:rPr lang="en-US" altLang="zh-CN" sz="2400" dirty="0" smtClean="0">
                <a:latin typeface="Comic Sans MS" pitchFamily="66" charset="0"/>
              </a:rPr>
              <a:t>          </a:t>
            </a:r>
            <a:r>
              <a:rPr lang="zh-CN" altLang="zh-CN" sz="2400" dirty="0" smtClean="0">
                <a:latin typeface="Comic Sans MS" pitchFamily="66" charset="0"/>
              </a:rPr>
              <a:t>D</a:t>
            </a:r>
            <a:r>
              <a:rPr lang="zh-CN" altLang="zh-CN" sz="2400" dirty="0">
                <a:latin typeface="Comic Sans MS" pitchFamily="66" charset="0"/>
              </a:rPr>
              <a:t>. </a:t>
            </a:r>
            <a:r>
              <a:rPr lang="zh-CN" altLang="en-US" sz="2400" dirty="0">
                <a:latin typeface="Comic Sans MS" pitchFamily="66" charset="0"/>
              </a:rPr>
              <a:t>寻找</a:t>
            </a:r>
          </a:p>
          <a:p>
            <a:pPr>
              <a:buFont typeface="Arial" pitchFamily="34" charset="0"/>
              <a:buNone/>
            </a:pPr>
            <a:endParaRPr lang="zh-CN" altLang="zh-CN" sz="2400" dirty="0"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zh-CN" altLang="zh-CN" sz="2400" dirty="0">
                <a:latin typeface="Comic Sans MS" pitchFamily="66" charset="0"/>
              </a:rPr>
              <a:t>(5) favourite season 			E. </a:t>
            </a:r>
            <a:r>
              <a:rPr lang="zh-CN" altLang="en-US" sz="2400" dirty="0">
                <a:latin typeface="Comic Sans MS" pitchFamily="66" charset="0"/>
              </a:rPr>
              <a:t>在十一月</a:t>
            </a:r>
          </a:p>
          <a:p>
            <a:pPr>
              <a:buFont typeface="Arial" pitchFamily="34" charset="0"/>
              <a:buNone/>
            </a:pPr>
            <a:endParaRPr lang="zh-CN" altLang="zh-CN" sz="2400" dirty="0"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zh-CN" altLang="zh-CN" sz="2400" dirty="0">
                <a:latin typeface="Comic Sans MS" pitchFamily="66" charset="0"/>
              </a:rPr>
              <a:t>(6) summer vacation			F. </a:t>
            </a:r>
            <a:r>
              <a:rPr lang="zh-CN" altLang="en-US" sz="2400" dirty="0">
                <a:latin typeface="Comic Sans MS" pitchFamily="66" charset="0"/>
              </a:rPr>
              <a:t>长城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279400" y="501650"/>
            <a:ext cx="8351838" cy="5864225"/>
          </a:xfrm>
          <a:prstGeom prst="roundRect">
            <a:avLst>
              <a:gd name="adj" fmla="val 16667"/>
            </a:avLst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buFont typeface="Arial" pitchFamily="34" charset="0"/>
              <a:buNone/>
            </a:pPr>
            <a:endParaRPr lang="zh-CN" altLang="en-US" dirty="0">
              <a:latin typeface="Comic Sans MS" pitchFamily="66" charset="0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00034" y="1071546"/>
            <a:ext cx="827502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zh-CN" sz="2400" dirty="0">
                <a:latin typeface="Comic Sans MS" pitchFamily="66" charset="0"/>
              </a:rPr>
              <a:t> 3</a:t>
            </a:r>
            <a:r>
              <a:rPr lang="zh-CN" altLang="en-US" sz="2400" dirty="0">
                <a:latin typeface="Comic Sans MS" pitchFamily="66" charset="0"/>
              </a:rPr>
              <a:t>、选择合适的介词补全句子。</a:t>
            </a:r>
          </a:p>
          <a:p>
            <a:pPr>
              <a:buFont typeface="Arial" pitchFamily="34" charset="0"/>
              <a:buNone/>
            </a:pPr>
            <a:endParaRPr lang="zh-CN" altLang="zh-CN" sz="2400" dirty="0"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en-US" altLang="zh-CN" sz="2400" dirty="0" smtClean="0">
                <a:latin typeface="Comic Sans MS" pitchFamily="66" charset="0"/>
              </a:rPr>
              <a:t>                       </a:t>
            </a:r>
            <a:r>
              <a:rPr lang="zh-CN" altLang="zh-CN" sz="2400" dirty="0" smtClean="0">
                <a:latin typeface="Comic Sans MS" pitchFamily="66" charset="0"/>
              </a:rPr>
              <a:t>on</a:t>
            </a:r>
            <a:r>
              <a:rPr lang="zh-CN" altLang="zh-CN" sz="2400" dirty="0">
                <a:latin typeface="Comic Sans MS" pitchFamily="66" charset="0"/>
              </a:rPr>
              <a:t>;   in;   </a:t>
            </a:r>
            <a:r>
              <a:rPr lang="zh-CN" altLang="zh-CN" sz="2400" dirty="0" smtClean="0">
                <a:latin typeface="Comic Sans MS" pitchFamily="66" charset="0"/>
              </a:rPr>
              <a:t>at</a:t>
            </a:r>
            <a:endParaRPr lang="zh-CN" altLang="zh-CN" sz="2400" dirty="0"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endParaRPr lang="zh-CN" altLang="zh-CN" sz="2400" dirty="0"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zh-CN" altLang="zh-CN" sz="2400" dirty="0">
                <a:latin typeface="Comic Sans MS" pitchFamily="66" charset="0"/>
              </a:rPr>
              <a:t>(1) What do you usually do </a:t>
            </a:r>
            <a:r>
              <a:rPr lang="en-US" altLang="zh-CN" sz="2400" dirty="0" smtClean="0">
                <a:latin typeface="Comic Sans MS" pitchFamily="66" charset="0"/>
              </a:rPr>
              <a:t>_______</a:t>
            </a:r>
            <a:r>
              <a:rPr lang="zh-CN" altLang="zh-CN" sz="2400" dirty="0" smtClean="0">
                <a:latin typeface="Comic Sans MS" pitchFamily="66" charset="0"/>
              </a:rPr>
              <a:t>the </a:t>
            </a:r>
            <a:r>
              <a:rPr lang="zh-CN" altLang="zh-CN" sz="2400" dirty="0">
                <a:latin typeface="Comic Sans MS" pitchFamily="66" charset="0"/>
              </a:rPr>
              <a:t>weekend?</a:t>
            </a:r>
          </a:p>
          <a:p>
            <a:pPr>
              <a:buFont typeface="Arial" pitchFamily="34" charset="0"/>
              <a:buNone/>
            </a:pPr>
            <a:endParaRPr lang="zh-CN" altLang="zh-CN" sz="2400" dirty="0"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zh-CN" altLang="zh-CN" sz="2400" dirty="0">
                <a:latin typeface="Comic Sans MS" pitchFamily="66" charset="0"/>
              </a:rPr>
              <a:t>(2) I will have a maths test _______ May.</a:t>
            </a:r>
          </a:p>
          <a:p>
            <a:pPr>
              <a:buFont typeface="Arial" pitchFamily="34" charset="0"/>
              <a:buNone/>
            </a:pPr>
            <a:endParaRPr lang="zh-CN" altLang="zh-CN" sz="2400" dirty="0"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zh-CN" altLang="zh-CN" sz="2400" dirty="0">
                <a:latin typeface="Comic Sans MS" pitchFamily="66" charset="0"/>
              </a:rPr>
              <a:t>(3) He usually goes to bed_______ 9 o’clock.</a:t>
            </a:r>
          </a:p>
          <a:p>
            <a:pPr>
              <a:buFont typeface="Arial" pitchFamily="34" charset="0"/>
              <a:buNone/>
            </a:pPr>
            <a:endParaRPr lang="zh-CN" altLang="zh-CN" sz="2400" dirty="0"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zh-CN" altLang="zh-CN" sz="2400" dirty="0">
                <a:latin typeface="Comic Sans MS" pitchFamily="66" charset="0"/>
              </a:rPr>
              <a:t>(4) My brother often goes swimming _______ the </a:t>
            </a:r>
            <a:r>
              <a:rPr lang="en-US" altLang="zh-CN" sz="2400" dirty="0" smtClean="0">
                <a:latin typeface="Comic Sans MS" pitchFamily="66" charset="0"/>
              </a:rPr>
              <a:t>river</a:t>
            </a:r>
            <a:r>
              <a:rPr lang="zh-CN" altLang="zh-CN" sz="2400" dirty="0" smtClean="0">
                <a:latin typeface="Comic Sans MS" pitchFamily="66" charset="0"/>
              </a:rPr>
              <a:t>.</a:t>
            </a:r>
            <a:endParaRPr lang="zh-CN" altLang="zh-CN" sz="2400" dirty="0"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endParaRPr lang="zh-CN" altLang="zh-CN" sz="2400" dirty="0"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zh-CN" altLang="zh-CN" sz="2400" dirty="0">
                <a:latin typeface="Comic Sans MS" pitchFamily="66" charset="0"/>
              </a:rPr>
              <a:t>(5) </a:t>
            </a:r>
            <a:r>
              <a:rPr lang="zh-CN" altLang="zh-CN" sz="2400" dirty="0" smtClean="0">
                <a:latin typeface="Comic Sans MS" pitchFamily="66" charset="0"/>
              </a:rPr>
              <a:t>Let</a:t>
            </a:r>
            <a:r>
              <a:rPr lang="en-US" altLang="zh-CN" sz="2400" dirty="0" smtClean="0">
                <a:latin typeface="Comic Sans MS" pitchFamily="66" charset="0"/>
              </a:rPr>
              <a:t>’</a:t>
            </a:r>
            <a:r>
              <a:rPr lang="zh-CN" altLang="zh-CN" sz="2400" dirty="0" smtClean="0">
                <a:latin typeface="Comic Sans MS" pitchFamily="66" charset="0"/>
              </a:rPr>
              <a:t>s </a:t>
            </a:r>
            <a:r>
              <a:rPr lang="zh-CN" altLang="zh-CN" sz="2400" dirty="0">
                <a:latin typeface="Comic Sans MS" pitchFamily="66" charset="0"/>
              </a:rPr>
              <a:t>go to the party _______ Monday.</a:t>
            </a:r>
          </a:p>
        </p:txBody>
      </p:sp>
      <p:sp>
        <p:nvSpPr>
          <p:cNvPr id="4" name="矩形 3"/>
          <p:cNvSpPr/>
          <p:nvPr/>
        </p:nvSpPr>
        <p:spPr>
          <a:xfrm>
            <a:off x="4643438" y="2285992"/>
            <a:ext cx="668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itchFamily="66" charset="0"/>
              </a:rPr>
              <a:t>on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86314" y="3000372"/>
            <a:ext cx="5565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itchFamily="66" charset="0"/>
              </a:rPr>
              <a:t>in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14876" y="3714752"/>
            <a:ext cx="638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itchFamily="66" charset="0"/>
              </a:rPr>
              <a:t>at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43636" y="4429132"/>
            <a:ext cx="5565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itchFamily="66" charset="0"/>
              </a:rPr>
              <a:t>in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29124" y="5143512"/>
            <a:ext cx="668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itchFamily="66" charset="0"/>
              </a:rPr>
              <a:t>on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5122" name="Object 3"/>
          <p:cNvGraphicFramePr>
            <a:graphicFrameLocks/>
          </p:cNvGraphicFramePr>
          <p:nvPr/>
        </p:nvGraphicFramePr>
        <p:xfrm>
          <a:off x="0" y="1214422"/>
          <a:ext cx="8929718" cy="4876800"/>
        </p:xfrm>
        <a:graphic>
          <a:graphicData uri="http://schemas.openxmlformats.org/presentationml/2006/ole">
            <p:oleObj spid="_x0000_s5122" r:id="rId3" imgW="7944077" imgH="6096197" progId="PBrush">
              <p:embed/>
            </p:oleObj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714744" y="1214422"/>
            <a:ext cx="1988686" cy="710451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b="1" dirty="0" smtClean="0">
                <a:solidFill>
                  <a:srgbClr val="FF3300"/>
                </a:solidFill>
                <a:latin typeface="宋体" pitchFamily="2" charset="-122"/>
              </a:rPr>
              <a:t>Summary</a:t>
            </a:r>
            <a:endParaRPr lang="zh-CN" altLang="en-US" dirty="0">
              <a:latin typeface="Comic Sans MS" pitchFamily="66" charset="0"/>
            </a:endParaRPr>
          </a:p>
        </p:txBody>
      </p:sp>
      <p:sp>
        <p:nvSpPr>
          <p:cNvPr id="5125" name="矩形 4"/>
          <p:cNvSpPr>
            <a:spLocks noChangeArrowheads="1"/>
          </p:cNvSpPr>
          <p:nvPr/>
        </p:nvSpPr>
        <p:spPr bwMode="auto">
          <a:xfrm>
            <a:off x="2500298" y="2214554"/>
            <a:ext cx="63388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sz="2800" b="1" dirty="0" err="1">
                <a:solidFill>
                  <a:schemeClr val="hlink"/>
                </a:solidFill>
                <a:latin typeface="Comic Sans MS" pitchFamily="66" charset="0"/>
              </a:rPr>
              <a:t>今天，我</a:t>
            </a:r>
            <a:r>
              <a:rPr lang="zh-CN" altLang="en-US" sz="2800" b="1" dirty="0">
                <a:solidFill>
                  <a:schemeClr val="hlink"/>
                </a:solidFill>
                <a:latin typeface="Comic Sans MS" pitchFamily="66" charset="0"/>
              </a:rPr>
              <a:t>们通过学习知道</a:t>
            </a:r>
            <a:r>
              <a:rPr lang="en-US" sz="2800" b="1" dirty="0">
                <a:solidFill>
                  <a:schemeClr val="hlink"/>
                </a:solidFill>
                <a:latin typeface="Comic Sans MS" pitchFamily="66" charset="0"/>
              </a:rPr>
              <a:t>：</a:t>
            </a:r>
          </a:p>
          <a:p>
            <a:pPr>
              <a:buFont typeface="Arial" pitchFamily="34" charset="0"/>
              <a:buNone/>
            </a:pPr>
            <a:endParaRPr lang="en-US" sz="2800" b="1" dirty="0">
              <a:solidFill>
                <a:schemeClr val="hlink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en-US" altLang="zh-CN" sz="2800" b="1" dirty="0" err="1">
                <a:solidFill>
                  <a:schemeClr val="hlink"/>
                </a:solidFill>
                <a:latin typeface="Comic Sans MS" pitchFamily="66" charset="0"/>
              </a:rPr>
              <a:t>in</a:t>
            </a:r>
            <a:r>
              <a:rPr lang="en-US" sz="2800" b="1" dirty="0" err="1">
                <a:solidFill>
                  <a:schemeClr val="hlink"/>
                </a:solidFill>
                <a:latin typeface="Comic Sans MS" pitchFamily="66" charset="0"/>
              </a:rPr>
              <a:t>后面常与年、月、季节连用</a:t>
            </a:r>
            <a:r>
              <a:rPr lang="en-US" sz="2800" b="1" dirty="0">
                <a:solidFill>
                  <a:schemeClr val="hlink"/>
                </a:solidFill>
                <a:latin typeface="Comic Sans MS" pitchFamily="66" charset="0"/>
              </a:rPr>
              <a:t>；</a:t>
            </a:r>
          </a:p>
          <a:p>
            <a:pPr>
              <a:buFont typeface="Arial" pitchFamily="34" charset="0"/>
              <a:buNone/>
            </a:pPr>
            <a:endParaRPr lang="en-US" sz="2800" b="1" dirty="0">
              <a:solidFill>
                <a:schemeClr val="hlink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en-US" altLang="zh-CN" sz="2800" b="1" dirty="0" err="1">
                <a:solidFill>
                  <a:schemeClr val="hlink"/>
                </a:solidFill>
                <a:latin typeface="Comic Sans MS" pitchFamily="66" charset="0"/>
              </a:rPr>
              <a:t>at</a:t>
            </a:r>
            <a:r>
              <a:rPr lang="en-US" sz="2800" b="1" dirty="0" err="1">
                <a:solidFill>
                  <a:schemeClr val="hlink"/>
                </a:solidFill>
                <a:latin typeface="Comic Sans MS" pitchFamily="66" charset="0"/>
              </a:rPr>
              <a:t>后面常与具体的时刻连用</a:t>
            </a:r>
            <a:r>
              <a:rPr lang="en-US" sz="2800" b="1" dirty="0">
                <a:solidFill>
                  <a:schemeClr val="hlink"/>
                </a:solidFill>
                <a:latin typeface="Comic Sans MS" pitchFamily="66" charset="0"/>
              </a:rPr>
              <a:t>；</a:t>
            </a:r>
          </a:p>
          <a:p>
            <a:pPr>
              <a:buFont typeface="Arial" pitchFamily="34" charset="0"/>
              <a:buNone/>
            </a:pPr>
            <a:endParaRPr lang="en-US" sz="2800" b="1" dirty="0">
              <a:solidFill>
                <a:schemeClr val="hlink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en-US" altLang="zh-CN" sz="2800" b="1" dirty="0" err="1">
                <a:solidFill>
                  <a:schemeClr val="hlink"/>
                </a:solidFill>
                <a:latin typeface="Comic Sans MS" pitchFamily="66" charset="0"/>
              </a:rPr>
              <a:t>on</a:t>
            </a:r>
            <a:r>
              <a:rPr lang="en-US" sz="2800" b="1" dirty="0" err="1">
                <a:solidFill>
                  <a:schemeClr val="hlink"/>
                </a:solidFill>
                <a:latin typeface="Comic Sans MS" pitchFamily="66" charset="0"/>
              </a:rPr>
              <a:t>后面常跟具体哪一天、星期几、节日</a:t>
            </a:r>
            <a:endParaRPr lang="en-US" sz="2800" b="1" dirty="0">
              <a:solidFill>
                <a:schemeClr val="hlink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5122" name="Object 3"/>
          <p:cNvGraphicFramePr>
            <a:graphicFrameLocks/>
          </p:cNvGraphicFramePr>
          <p:nvPr/>
        </p:nvGraphicFramePr>
        <p:xfrm>
          <a:off x="300038" y="1206500"/>
          <a:ext cx="8631237" cy="4876800"/>
        </p:xfrm>
        <a:graphic>
          <a:graphicData uri="http://schemas.openxmlformats.org/presentationml/2006/ole">
            <p:oleObj spid="_x0000_s43010" r:id="rId3" imgW="7944077" imgH="6096197" progId="PBrush">
              <p:embed/>
            </p:oleObj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714744" y="1214422"/>
            <a:ext cx="2246769" cy="710451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b="1" dirty="0" smtClean="0">
                <a:solidFill>
                  <a:srgbClr val="FF3300"/>
                </a:solidFill>
                <a:latin typeface="宋体" pitchFamily="2" charset="-122"/>
              </a:rPr>
              <a:t>Homework</a:t>
            </a:r>
            <a:endParaRPr lang="zh-CN" altLang="en-US" dirty="0">
              <a:latin typeface="Comic Sans MS" pitchFamily="66" charset="0"/>
            </a:endParaRPr>
          </a:p>
        </p:txBody>
      </p:sp>
      <p:sp>
        <p:nvSpPr>
          <p:cNvPr id="5125" name="矩形 4"/>
          <p:cNvSpPr>
            <a:spLocks noChangeArrowheads="1"/>
          </p:cNvSpPr>
          <p:nvPr/>
        </p:nvSpPr>
        <p:spPr bwMode="auto">
          <a:xfrm>
            <a:off x="2357422" y="2071678"/>
            <a:ext cx="63388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sz="2800" b="1" dirty="0" smtClean="0">
                <a:solidFill>
                  <a:schemeClr val="hlink"/>
                </a:solidFill>
                <a:latin typeface="Comic Sans MS" pitchFamily="66" charset="0"/>
              </a:rPr>
              <a:t>1.</a:t>
            </a:r>
            <a:r>
              <a:rPr lang="zh-CN" altLang="en-US" sz="2800" b="1" dirty="0" smtClean="0">
                <a:solidFill>
                  <a:schemeClr val="hlink"/>
                </a:solidFill>
                <a:latin typeface="Comic Sans MS" pitchFamily="66" charset="0"/>
              </a:rPr>
              <a:t>跟读书</a:t>
            </a:r>
            <a:r>
              <a:rPr lang="en-US" altLang="zh-CN" sz="2800" b="1" dirty="0" smtClean="0">
                <a:solidFill>
                  <a:schemeClr val="hlink"/>
                </a:solidFill>
                <a:latin typeface="Comic Sans MS" pitchFamily="66" charset="0"/>
              </a:rPr>
              <a:t>P29</a:t>
            </a:r>
            <a:r>
              <a:rPr lang="zh-CN" altLang="en-US" sz="2800" b="1" dirty="0" smtClean="0">
                <a:solidFill>
                  <a:schemeClr val="hlink"/>
                </a:solidFill>
                <a:latin typeface="Comic Sans MS" pitchFamily="66" charset="0"/>
              </a:rPr>
              <a:t>两次。</a:t>
            </a:r>
            <a:endParaRPr lang="en-US" altLang="zh-CN" sz="2800" b="1" dirty="0" smtClean="0">
              <a:solidFill>
                <a:schemeClr val="hlink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en-US" sz="2800" b="1" dirty="0" smtClean="0">
                <a:solidFill>
                  <a:schemeClr val="hlink"/>
                </a:solidFill>
                <a:latin typeface="Comic Sans MS" pitchFamily="66" charset="0"/>
              </a:rPr>
              <a:t>2.</a:t>
            </a:r>
            <a:r>
              <a:rPr lang="zh-CN" altLang="en-US" sz="2800" b="1" dirty="0" smtClean="0">
                <a:solidFill>
                  <a:schemeClr val="hlink"/>
                </a:solidFill>
                <a:latin typeface="Comic Sans MS" pitchFamily="66" charset="0"/>
              </a:rPr>
              <a:t>用所学句型“</a:t>
            </a:r>
            <a:r>
              <a:rPr lang="en-US" altLang="zh-CN" sz="2800" b="1" dirty="0" smtClean="0">
                <a:solidFill>
                  <a:schemeClr val="hlink"/>
                </a:solidFill>
                <a:latin typeface="Comic Sans MS" pitchFamily="66" charset="0"/>
              </a:rPr>
              <a:t>I will … / We will…</a:t>
            </a:r>
            <a:r>
              <a:rPr lang="zh-CN" altLang="en-US" sz="2800" b="1" dirty="0" smtClean="0">
                <a:solidFill>
                  <a:schemeClr val="hlink"/>
                </a:solidFill>
                <a:latin typeface="Comic Sans MS" pitchFamily="66" charset="0"/>
              </a:rPr>
              <a:t>”说一说你将在周末要做的事情。</a:t>
            </a:r>
            <a:endParaRPr lang="en-US" altLang="zh-CN" sz="2800" b="1" dirty="0" smtClean="0">
              <a:solidFill>
                <a:schemeClr val="hlink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en-US" sz="2800" b="1" dirty="0" smtClean="0">
                <a:solidFill>
                  <a:schemeClr val="hlink"/>
                </a:solidFill>
                <a:latin typeface="Comic Sans MS" pitchFamily="66" charset="0"/>
              </a:rPr>
              <a:t>3.</a:t>
            </a:r>
            <a:r>
              <a:rPr lang="zh-CN" altLang="en-US" sz="2800" b="1" dirty="0" smtClean="0">
                <a:solidFill>
                  <a:schemeClr val="hlink"/>
                </a:solidFill>
                <a:latin typeface="Comic Sans MS" pitchFamily="66" charset="0"/>
              </a:rPr>
              <a:t>熟记“</a:t>
            </a:r>
            <a:r>
              <a:rPr lang="en-US" altLang="zh-CN" sz="2800" b="1" dirty="0" smtClean="0">
                <a:solidFill>
                  <a:schemeClr val="hlink"/>
                </a:solidFill>
                <a:latin typeface="Comic Sans MS" pitchFamily="66" charset="0"/>
              </a:rPr>
              <a:t>in , on , at</a:t>
            </a:r>
            <a:r>
              <a:rPr lang="zh-CN" altLang="en-US" sz="2800" b="1" dirty="0" smtClean="0">
                <a:solidFill>
                  <a:schemeClr val="hlink"/>
                </a:solidFill>
                <a:latin typeface="Comic Sans MS" pitchFamily="66" charset="0"/>
              </a:rPr>
              <a:t>”的用法。</a:t>
            </a:r>
            <a:endParaRPr lang="en-US" sz="2800" b="1" dirty="0">
              <a:solidFill>
                <a:schemeClr val="hlink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500298" y="1357298"/>
            <a:ext cx="385765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Comic Sans MS" pitchFamily="66" charset="0"/>
              <a:buNone/>
            </a:pPr>
            <a:r>
              <a:rPr lang="en-US" altLang="zh-CN" sz="3200" dirty="0">
                <a:solidFill>
                  <a:srgbClr val="0000FF"/>
                </a:solidFill>
                <a:latin typeface="Comic Sans MS" pitchFamily="66" charset="0"/>
              </a:rPr>
              <a:t>When is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itchFamily="66" charset="0"/>
              </a:rPr>
              <a:t>Easter </a:t>
            </a:r>
            <a:r>
              <a:rPr lang="en-US" altLang="zh-CN" sz="3200" dirty="0" smtClean="0">
                <a:solidFill>
                  <a:srgbClr val="0000FF"/>
                </a:solidFill>
                <a:latin typeface="Comic Sans MS" pitchFamily="66" charset="0"/>
              </a:rPr>
              <a:t>?</a:t>
            </a:r>
            <a:endParaRPr lang="en-US" altLang="zh-CN" sz="32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643174" y="2000240"/>
            <a:ext cx="395765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Comic Sans MS" pitchFamily="66" charset="0"/>
              <a:buNone/>
            </a:pPr>
            <a:r>
              <a:rPr lang="en-US" altLang="zh-CN" sz="3200" dirty="0">
                <a:solidFill>
                  <a:srgbClr val="0000FF"/>
                </a:solidFill>
                <a:latin typeface="Comic Sans MS" pitchFamily="66" charset="0"/>
              </a:rPr>
              <a:t>It’s in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itchFamily="66" charset="0"/>
              </a:rPr>
              <a:t>April</a:t>
            </a:r>
            <a:r>
              <a:rPr lang="en-US" altLang="zh-CN" sz="3200" dirty="0" smtClean="0">
                <a:solidFill>
                  <a:srgbClr val="0000FF"/>
                </a:solidFill>
                <a:latin typeface="Comic Sans MS" pitchFamily="66" charset="0"/>
              </a:rPr>
              <a:t> .</a:t>
            </a:r>
            <a:endParaRPr lang="en-US" altLang="zh-CN" sz="32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21" name="Picture 3" descr="C:\Users\Administrator\Desktop\April (Apr.).jpg"/>
          <p:cNvPicPr>
            <a:picLocks noChangeAspect="1" noChangeArrowheads="1"/>
          </p:cNvPicPr>
          <p:nvPr/>
        </p:nvPicPr>
        <p:blipFill>
          <a:blip r:embed="rId2"/>
          <a:srcRect l="30000" t="12500" r="23125" b="12499"/>
          <a:stretch>
            <a:fillRect/>
          </a:stretch>
        </p:blipFill>
        <p:spPr bwMode="auto">
          <a:xfrm>
            <a:off x="2428860" y="2571744"/>
            <a:ext cx="4429156" cy="326038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矩形 2"/>
          <p:cNvSpPr>
            <a:spLocks noChangeArrowheads="1"/>
          </p:cNvSpPr>
          <p:nvPr/>
        </p:nvSpPr>
        <p:spPr bwMode="auto">
          <a:xfrm>
            <a:off x="1116013" y="1296988"/>
            <a:ext cx="717375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US" altLang="zh-CN" sz="2800" b="1" dirty="0">
                <a:latin typeface="Comic Sans MS" pitchFamily="66" charset="0"/>
              </a:rPr>
              <a:t>The Easter Holiday is coming ! 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US" altLang="zh-CN" sz="2800" b="1" dirty="0">
                <a:latin typeface="Comic Sans MS" pitchFamily="66" charset="0"/>
              </a:rPr>
              <a:t>Our friends will have </a:t>
            </a:r>
            <a:r>
              <a:rPr lang="en-US" altLang="zh-CN" sz="2800" b="1" dirty="0" smtClean="0">
                <a:latin typeface="Comic Sans MS" pitchFamily="66" charset="0"/>
              </a:rPr>
              <a:t>an </a:t>
            </a:r>
            <a:r>
              <a:rPr lang="en-US" altLang="zh-CN" sz="2800" b="1" dirty="0">
                <a:latin typeface="Comic Sans MS" pitchFamily="66" charset="0"/>
              </a:rPr>
              <a:t>Easter party ! 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US" altLang="zh-CN" sz="2800" b="1" dirty="0">
                <a:latin typeface="Comic Sans MS" pitchFamily="66" charset="0"/>
              </a:rPr>
              <a:t>Now, let’s have a look!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US" altLang="zh-CN" sz="2800" b="1" dirty="0">
                <a:latin typeface="Comic Sans MS" pitchFamily="66" charset="0"/>
              </a:rPr>
              <a:t>Let’s go !</a:t>
            </a:r>
          </a:p>
        </p:txBody>
      </p:sp>
      <p:grpSp>
        <p:nvGrpSpPr>
          <p:cNvPr id="2" name="组合 3"/>
          <p:cNvGrpSpPr>
            <a:grpSpLocks/>
          </p:cNvGrpSpPr>
          <p:nvPr/>
        </p:nvGrpSpPr>
        <p:grpSpPr bwMode="auto">
          <a:xfrm>
            <a:off x="0" y="3903663"/>
            <a:ext cx="9155113" cy="2978150"/>
            <a:chOff x="0" y="3904157"/>
            <a:chExt cx="9155875" cy="2977593"/>
          </a:xfrm>
        </p:grpSpPr>
        <p:pic>
          <p:nvPicPr>
            <p:cNvPr id="512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15816" y="3904157"/>
              <a:ext cx="6240059" cy="2977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012104"/>
              <a:ext cx="3087043" cy="2869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360浏览器\User Data\temp\t0100e04971d978715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428736"/>
            <a:ext cx="6886644" cy="3571900"/>
          </a:xfrm>
          <a:prstGeom prst="rect">
            <a:avLst/>
          </a:prstGeom>
          <a:noFill/>
        </p:spPr>
      </p:pic>
      <p:sp>
        <p:nvSpPr>
          <p:cNvPr id="13317" name="Text Box 10"/>
          <p:cNvSpPr txBox="1">
            <a:spLocks noChangeArrowheads="1"/>
          </p:cNvSpPr>
          <p:nvPr/>
        </p:nvSpPr>
        <p:spPr bwMode="auto">
          <a:xfrm>
            <a:off x="3214678" y="1714488"/>
            <a:ext cx="2928958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Arial" pitchFamily="34" charset="0"/>
              <a:buNone/>
            </a:pPr>
            <a:r>
              <a:rPr lang="en-US" altLang="zh-CN" sz="3600" i="1" dirty="0" smtClean="0">
                <a:solidFill>
                  <a:srgbClr val="0000FF"/>
                </a:solidFill>
                <a:latin typeface="Comic Sans MS" pitchFamily="66" charset="0"/>
              </a:rPr>
              <a:t>Invitation</a:t>
            </a:r>
          </a:p>
          <a:p>
            <a:pPr algn="ctr">
              <a:spcBef>
                <a:spcPct val="50000"/>
              </a:spcBef>
              <a:buFont typeface="Arial" pitchFamily="34" charset="0"/>
              <a:buNone/>
            </a:pPr>
            <a:r>
              <a:rPr lang="zh-CN" altLang="en-US" sz="2800" b="1" i="1" dirty="0" smtClean="0">
                <a:solidFill>
                  <a:srgbClr val="FF0000"/>
                </a:solidFill>
                <a:latin typeface="Comic Sans MS" pitchFamily="66" charset="0"/>
              </a:rPr>
              <a:t>邀请函</a:t>
            </a:r>
            <a:endParaRPr lang="en-US" altLang="zh-CN" sz="28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6857"/>
          <a:stretch>
            <a:fillRect/>
          </a:stretch>
        </p:blipFill>
        <p:spPr bwMode="auto">
          <a:xfrm rot="1799086">
            <a:off x="476222" y="4485429"/>
            <a:ext cx="2310463" cy="138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7620" y="2857496"/>
            <a:ext cx="1810217" cy="133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6857"/>
          <a:stretch>
            <a:fillRect/>
          </a:stretch>
        </p:blipFill>
        <p:spPr bwMode="auto">
          <a:xfrm rot="19960324">
            <a:off x="6546041" y="5023612"/>
            <a:ext cx="2310463" cy="138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6857"/>
          <a:stretch>
            <a:fillRect/>
          </a:stretch>
        </p:blipFill>
        <p:spPr bwMode="auto">
          <a:xfrm rot="19891312">
            <a:off x="403771" y="610135"/>
            <a:ext cx="2310463" cy="138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6857"/>
          <a:stretch>
            <a:fillRect/>
          </a:stretch>
        </p:blipFill>
        <p:spPr bwMode="auto">
          <a:xfrm rot="1799086">
            <a:off x="6334137" y="270586"/>
            <a:ext cx="2310463" cy="138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1"/>
          <p:cNvSpPr>
            <a:spLocks noChangeArrowheads="1"/>
          </p:cNvSpPr>
          <p:nvPr/>
        </p:nvSpPr>
        <p:spPr bwMode="auto">
          <a:xfrm>
            <a:off x="2857488" y="4214818"/>
            <a:ext cx="37337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3200" b="1" dirty="0" smtClean="0">
                <a:solidFill>
                  <a:srgbClr val="0000FF"/>
                </a:solidFill>
                <a:latin typeface="Comic Sans MS" pitchFamily="66" charset="0"/>
              </a:rPr>
              <a:t>What’s it about ?</a:t>
            </a:r>
            <a:endParaRPr lang="en-US" altLang="zh-CN" sz="32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utoUpdateAnimBg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1"/>
          <p:cNvSpPr>
            <a:spLocks noChangeArrowheads="1"/>
          </p:cNvSpPr>
          <p:nvPr/>
        </p:nvSpPr>
        <p:spPr bwMode="auto">
          <a:xfrm>
            <a:off x="0" y="0"/>
            <a:ext cx="37529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3200" b="1" dirty="0" smtClean="0">
                <a:solidFill>
                  <a:srgbClr val="0EE255"/>
                </a:solidFill>
                <a:latin typeface="Comic Sans MS" pitchFamily="66" charset="0"/>
              </a:rPr>
              <a:t>Listen and answer</a:t>
            </a:r>
            <a:endParaRPr lang="en-US" altLang="zh-CN" sz="3200" b="1" dirty="0">
              <a:solidFill>
                <a:srgbClr val="0EE255"/>
              </a:solidFill>
              <a:latin typeface="Comic Sans MS" pitchFamily="66" charset="0"/>
            </a:endParaRPr>
          </a:p>
        </p:txBody>
      </p:sp>
      <p:pic>
        <p:nvPicPr>
          <p:cNvPr id="6147" name="Picture 2" descr="G:\RESOURCE\UNIT3\JPG\P29BWRI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2" t="15765" r="1689" b="18156"/>
          <a:stretch>
            <a:fillRect/>
          </a:stretch>
        </p:blipFill>
        <p:spPr bwMode="auto">
          <a:xfrm>
            <a:off x="-11113" y="1214422"/>
            <a:ext cx="9190038" cy="564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142844" y="785794"/>
            <a:ext cx="8382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Comic Sans MS" pitchFamily="66" charset="0"/>
                <a:ea typeface="宋体" pitchFamily="2" charset="-122"/>
              </a:rPr>
              <a:t>Easter Party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WHEN: April 12th,  7p.m.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WHY: Easter Holiday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WHERE: Wu </a:t>
            </a:r>
            <a:r>
              <a:rPr lang="en-US" altLang="zh-CN" sz="2400" b="1" dirty="0" err="1">
                <a:latin typeface="Comic Sans MS" pitchFamily="66" charset="0"/>
                <a:ea typeface="宋体" pitchFamily="2" charset="-122"/>
              </a:rPr>
              <a:t>Yifan’s</a:t>
            </a: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 home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WHAT: We will play many games. We will roll 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             Easter eggs. We will look for eggs. 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             We will eat chocolate eggs. 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             You will meet the Easter Bunny</a:t>
            </a:r>
            <a:r>
              <a:rPr lang="zh-CN" altLang="en-US" sz="2400" b="1" dirty="0">
                <a:latin typeface="Comic Sans MS" pitchFamily="66" charset="0"/>
                <a:ea typeface="宋体" pitchFamily="2" charset="-122"/>
              </a:rPr>
              <a:t>！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RSVP</a:t>
            </a:r>
            <a:r>
              <a:rPr lang="zh-CN" altLang="en-US" sz="2400" b="1" dirty="0">
                <a:latin typeface="Comic Sans MS" pitchFamily="66" charset="0"/>
                <a:ea typeface="宋体" pitchFamily="2" charset="-122"/>
              </a:rPr>
              <a:t>：</a:t>
            </a: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Will you come to the party? Please send me an  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         email at </a:t>
            </a:r>
            <a:r>
              <a:rPr lang="en-US" altLang="zh-CN" sz="2400" b="1" dirty="0">
                <a:latin typeface="Comic Sans MS" pitchFamily="66" charset="0"/>
                <a:ea typeface="宋体" pitchFamily="2" charset="-122"/>
                <a:hlinkClick r:id="rId4"/>
              </a:rPr>
              <a:t>robin@helpsu.cn</a:t>
            </a: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 by March 23rd.</a:t>
            </a:r>
          </a:p>
        </p:txBody>
      </p:sp>
      <p:pic>
        <p:nvPicPr>
          <p:cNvPr id="2" name="READ946.wav">
            <a:hlinkClick r:id="" action="ppaction://media"/>
          </p:cNvPr>
          <p:cNvPicPr>
            <a:picLocks noRot="1" noChangeAspect="1"/>
          </p:cNvPicPr>
          <p:nvPr>
            <a:wavAudioFile r:embed="rId1" name="READ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1"/>
          <p:cNvSpPr>
            <a:spLocks noChangeArrowheads="1"/>
          </p:cNvSpPr>
          <p:nvPr/>
        </p:nvSpPr>
        <p:spPr bwMode="auto">
          <a:xfrm>
            <a:off x="928662" y="142852"/>
            <a:ext cx="51435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3200" b="1" dirty="0" smtClean="0">
                <a:solidFill>
                  <a:srgbClr val="0EE255"/>
                </a:solidFill>
                <a:latin typeface="Comic Sans MS" pitchFamily="66" charset="0"/>
              </a:rPr>
              <a:t>Listen ,read and answer:</a:t>
            </a:r>
            <a:endParaRPr lang="en-US" altLang="zh-CN" sz="3200" b="1" dirty="0">
              <a:solidFill>
                <a:srgbClr val="0EE255"/>
              </a:solidFill>
              <a:latin typeface="Comic Sans MS" pitchFamily="66" charset="0"/>
            </a:endParaRPr>
          </a:p>
        </p:txBody>
      </p:sp>
      <p:pic>
        <p:nvPicPr>
          <p:cNvPr id="6147" name="Picture 2" descr="G:\RESOURCE\UNIT3\JPG\P29BWRI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2" t="15765" r="1689" b="18156"/>
          <a:stretch>
            <a:fillRect/>
          </a:stretch>
        </p:blipFill>
        <p:spPr bwMode="auto">
          <a:xfrm>
            <a:off x="-11113" y="1500174"/>
            <a:ext cx="9190038" cy="535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142844" y="702469"/>
            <a:ext cx="8382000" cy="615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FF0000"/>
                </a:solidFill>
                <a:latin typeface="Comic Sans MS" pitchFamily="66" charset="0"/>
                <a:ea typeface="宋体" pitchFamily="2" charset="-122"/>
              </a:rPr>
              <a:t>1.When is the party ?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FF0000"/>
                </a:solidFill>
                <a:latin typeface="Comic Sans MS" pitchFamily="66" charset="0"/>
              </a:rPr>
              <a:t>2.Why do they have an Easter party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</a:rPr>
              <a:t>?</a:t>
            </a:r>
            <a:r>
              <a:rPr lang="zh-CN" altLang="en-US" sz="2400" b="1" dirty="0" smtClean="0">
                <a:solidFill>
                  <a:srgbClr val="FF0000"/>
                </a:solidFill>
                <a:latin typeface="Comic Sans MS" pitchFamily="66" charset="0"/>
                <a:ea typeface="宋体" pitchFamily="2" charset="-122"/>
              </a:rPr>
              <a:t> </a:t>
            </a:r>
            <a:endParaRPr lang="en-US" altLang="zh-CN" sz="2400" dirty="0">
              <a:solidFill>
                <a:srgbClr val="FF0000"/>
              </a:solidFill>
              <a:latin typeface="Comic Sans MS" pitchFamily="66" charset="0"/>
              <a:ea typeface="宋体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WHEN: April 12th,  7p.m</a:t>
            </a:r>
            <a:r>
              <a:rPr lang="en-US" altLang="zh-CN" sz="2400" b="1" dirty="0" smtClean="0">
                <a:latin typeface="Comic Sans MS" pitchFamily="66" charset="0"/>
                <a:ea typeface="宋体" pitchFamily="2" charset="-122"/>
              </a:rPr>
              <a:t>.</a:t>
            </a:r>
            <a:endParaRPr lang="en-US" altLang="zh-CN" sz="2400" b="1" dirty="0">
              <a:latin typeface="Comic Sans MS" pitchFamily="66" charset="0"/>
              <a:ea typeface="宋体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WHY: </a:t>
            </a:r>
            <a:r>
              <a:rPr lang="en-US" altLang="zh-CN" sz="2400" b="1" dirty="0" smtClean="0">
                <a:latin typeface="Comic Sans MS" pitchFamily="66" charset="0"/>
                <a:ea typeface="宋体" pitchFamily="2" charset="-122"/>
              </a:rPr>
              <a:t>Easter</a:t>
            </a:r>
            <a:endParaRPr lang="zh-CN" altLang="en-US" sz="2400" dirty="0" smtClean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zh-CN" sz="2400" b="1" dirty="0" smtClean="0">
                <a:latin typeface="Comic Sans MS" pitchFamily="66" charset="0"/>
                <a:ea typeface="宋体" pitchFamily="2" charset="-122"/>
              </a:rPr>
              <a:t>WHERE</a:t>
            </a: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: Wu </a:t>
            </a:r>
            <a:r>
              <a:rPr lang="en-US" altLang="zh-CN" sz="2400" b="1" dirty="0" err="1">
                <a:latin typeface="Comic Sans MS" pitchFamily="66" charset="0"/>
                <a:ea typeface="宋体" pitchFamily="2" charset="-122"/>
              </a:rPr>
              <a:t>Yifan’s</a:t>
            </a: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 home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WHAT: We will play many games. We will roll 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             Easter eggs. We will look for eggs. 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             We will eat chocolate eggs. 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             You will meet the Easter Bunny</a:t>
            </a:r>
            <a:r>
              <a:rPr lang="zh-CN" altLang="en-US" sz="2400" b="1" dirty="0">
                <a:latin typeface="Comic Sans MS" pitchFamily="66" charset="0"/>
                <a:ea typeface="宋体" pitchFamily="2" charset="-122"/>
              </a:rPr>
              <a:t>！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RSVP</a:t>
            </a:r>
            <a:r>
              <a:rPr lang="zh-CN" altLang="en-US" sz="2400" b="1" dirty="0">
                <a:latin typeface="Comic Sans MS" pitchFamily="66" charset="0"/>
                <a:ea typeface="宋体" pitchFamily="2" charset="-122"/>
              </a:rPr>
              <a:t>：</a:t>
            </a: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Will you come to the party? Please send me an  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         email at </a:t>
            </a:r>
            <a:r>
              <a:rPr lang="en-US" altLang="zh-CN" sz="2400" b="1" dirty="0">
                <a:latin typeface="Comic Sans MS" pitchFamily="66" charset="0"/>
                <a:ea typeface="宋体" pitchFamily="2" charset="-122"/>
                <a:hlinkClick r:id="rId4"/>
              </a:rPr>
              <a:t>robin@helpsu.cn</a:t>
            </a: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 by March 23rd.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1357290" y="2786058"/>
            <a:ext cx="214314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500166" y="2285992"/>
            <a:ext cx="2714644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3500430" y="2428868"/>
            <a:ext cx="10001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Comic Sans MS" pitchFamily="66" charset="0"/>
                <a:ea typeface="宋体" pitchFamily="2" charset="-122"/>
              </a:rPr>
              <a:t>（假期）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14546" y="2357430"/>
            <a:ext cx="1218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Comic Sans MS" pitchFamily="66" charset="0"/>
                <a:ea typeface="宋体" pitchFamily="2" charset="-122"/>
              </a:rPr>
              <a:t>holiday</a:t>
            </a:r>
            <a:endParaRPr lang="zh-CN" altLang="en-US" dirty="0"/>
          </a:p>
        </p:txBody>
      </p:sp>
      <p:pic>
        <p:nvPicPr>
          <p:cNvPr id="13" name="READ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6500826" y="142852"/>
            <a:ext cx="428628" cy="428628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9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G:\RESOURCE\UNIT3\JPG\P29BWRI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2" t="15765" r="1689" b="18156"/>
          <a:stretch>
            <a:fillRect/>
          </a:stretch>
        </p:blipFill>
        <p:spPr bwMode="auto">
          <a:xfrm>
            <a:off x="0" y="1857364"/>
            <a:ext cx="9190038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0" y="1964353"/>
            <a:ext cx="8382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latin typeface="Comic Sans MS" pitchFamily="66" charset="0"/>
                <a:ea typeface="宋体" pitchFamily="2" charset="-122"/>
              </a:rPr>
              <a:t>WHEN</a:t>
            </a: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: April 12th,  7p.m.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WHY: Easter Holiday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WHERE: Wu </a:t>
            </a:r>
            <a:r>
              <a:rPr lang="en-US" altLang="zh-CN" sz="2400" b="1" dirty="0" err="1">
                <a:latin typeface="Comic Sans MS" pitchFamily="66" charset="0"/>
                <a:ea typeface="宋体" pitchFamily="2" charset="-122"/>
              </a:rPr>
              <a:t>Yifan’s</a:t>
            </a: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 home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WHAT: We will play many games. We will roll 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             Easter eggs. We will look for eggs. 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             We will eat chocolate eggs. 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             You will meet the Easter Bunny</a:t>
            </a:r>
            <a:r>
              <a:rPr lang="zh-CN" altLang="en-US" sz="2400" b="1" dirty="0">
                <a:latin typeface="Comic Sans MS" pitchFamily="66" charset="0"/>
                <a:ea typeface="宋体" pitchFamily="2" charset="-122"/>
              </a:rPr>
              <a:t>！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RSVP</a:t>
            </a:r>
            <a:r>
              <a:rPr lang="zh-CN" altLang="en-US" sz="2400" b="1" dirty="0">
                <a:latin typeface="Comic Sans MS" pitchFamily="66" charset="0"/>
                <a:ea typeface="宋体" pitchFamily="2" charset="-122"/>
              </a:rPr>
              <a:t>：</a:t>
            </a: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Will you come to the party? Please send me an  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         email at </a:t>
            </a:r>
            <a:r>
              <a:rPr lang="en-US" altLang="zh-CN" sz="2400" b="1" dirty="0">
                <a:latin typeface="Comic Sans MS" pitchFamily="66" charset="0"/>
                <a:ea typeface="宋体" pitchFamily="2" charset="-122"/>
                <a:hlinkClick r:id="rId3"/>
              </a:rPr>
              <a:t>robin@helpsu.cn</a:t>
            </a:r>
            <a:r>
              <a:rPr lang="en-US" altLang="zh-CN" sz="2400" b="1" dirty="0">
                <a:latin typeface="Comic Sans MS" pitchFamily="66" charset="0"/>
                <a:ea typeface="宋体" pitchFamily="2" charset="-122"/>
              </a:rPr>
              <a:t> by March 23rd.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42844" y="571480"/>
            <a:ext cx="8858312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itchFamily="66" charset="0"/>
              </a:rPr>
              <a:t>1.Where </a:t>
            </a:r>
            <a:r>
              <a:rPr lang="en-US" altLang="zh-CN" sz="2800" dirty="0">
                <a:solidFill>
                  <a:srgbClr val="FF0000"/>
                </a:solidFill>
                <a:latin typeface="Comic Sans MS" pitchFamily="66" charset="0"/>
              </a:rPr>
              <a:t>is the party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itchFamily="66" charset="0"/>
              </a:rPr>
              <a:t>held? </a:t>
            </a:r>
            <a:r>
              <a:rPr lang="zh-CN" altLang="en-US" dirty="0" smtClean="0">
                <a:solidFill>
                  <a:srgbClr val="FF0000"/>
                </a:solidFill>
                <a:latin typeface="Comic Sans MS" pitchFamily="66" charset="0"/>
              </a:rPr>
              <a:t>（在哪里举办）</a:t>
            </a:r>
            <a:endParaRPr lang="en-US" altLang="zh-CN" sz="28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itchFamily="66" charset="0"/>
              </a:rPr>
              <a:t>2.What will they do at the party ?</a:t>
            </a:r>
            <a:r>
              <a:rPr lang="zh-CN" altLang="en-US" dirty="0" smtClean="0">
                <a:solidFill>
                  <a:srgbClr val="FF0000"/>
                </a:solidFill>
                <a:latin typeface="Comic Sans MS" pitchFamily="66" charset="0"/>
              </a:rPr>
              <a:t>（他们将会做什么？）</a:t>
            </a:r>
            <a:endParaRPr lang="zh-CN" alt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矩形 1"/>
          <p:cNvSpPr>
            <a:spLocks noChangeArrowheads="1"/>
          </p:cNvSpPr>
          <p:nvPr/>
        </p:nvSpPr>
        <p:spPr bwMode="auto">
          <a:xfrm>
            <a:off x="0" y="0"/>
            <a:ext cx="43576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800" b="1" dirty="0" smtClean="0">
                <a:solidFill>
                  <a:srgbClr val="0EE255"/>
                </a:solidFill>
                <a:latin typeface="Comic Sans MS" pitchFamily="66" charset="0"/>
              </a:rPr>
              <a:t>Read </a:t>
            </a:r>
            <a:r>
              <a:rPr lang="en-US" altLang="zh-CN" sz="2800" b="1" dirty="0">
                <a:solidFill>
                  <a:srgbClr val="0EE255"/>
                </a:solidFill>
                <a:latin typeface="Comic Sans MS" pitchFamily="66" charset="0"/>
              </a:rPr>
              <a:t>and </a:t>
            </a:r>
            <a:r>
              <a:rPr lang="en-US" altLang="zh-CN" sz="2800" b="1" dirty="0" smtClean="0">
                <a:solidFill>
                  <a:srgbClr val="0EE255"/>
                </a:solidFill>
                <a:latin typeface="Comic Sans MS" pitchFamily="66" charset="0"/>
              </a:rPr>
              <a:t>answer:</a:t>
            </a:r>
            <a:endParaRPr lang="en-US" altLang="zh-CN" sz="2800" b="1" dirty="0">
              <a:solidFill>
                <a:srgbClr val="0EE255"/>
              </a:solidFill>
              <a:latin typeface="Comic Sans MS" pitchFamily="66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1428728" y="4000504"/>
            <a:ext cx="364333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5286380" y="4000504"/>
            <a:ext cx="1643074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785918" y="4572008"/>
            <a:ext cx="178595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3857620" y="4572008"/>
            <a:ext cx="3143272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1857356" y="5143512"/>
            <a:ext cx="400052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1857356" y="5643578"/>
            <a:ext cx="464347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500166" y="3500438"/>
            <a:ext cx="2428892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19"/>
          <p:cNvSpPr txBox="1">
            <a:spLocks noChangeArrowheads="1"/>
          </p:cNvSpPr>
          <p:nvPr/>
        </p:nvSpPr>
        <p:spPr bwMode="auto">
          <a:xfrm>
            <a:off x="1214414" y="4000504"/>
            <a:ext cx="7143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en-US" altLang="zh-CN" sz="3600" b="1" dirty="0" smtClean="0">
                <a:solidFill>
                  <a:srgbClr val="376092"/>
                </a:solidFill>
                <a:cs typeface="Arial" pitchFamily="34" charset="0"/>
              </a:rPr>
              <a:t>We will play many </a:t>
            </a:r>
            <a:r>
              <a:rPr lang="en-US" altLang="zh-CN" sz="3600" b="1" dirty="0" smtClean="0">
                <a:solidFill>
                  <a:srgbClr val="FF0000"/>
                </a:solidFill>
                <a:cs typeface="Arial" pitchFamily="34" charset="0"/>
              </a:rPr>
              <a:t>games</a:t>
            </a:r>
            <a:r>
              <a:rPr lang="zh-CN" altLang="en-US" b="1" dirty="0" smtClean="0">
                <a:solidFill>
                  <a:srgbClr val="376092"/>
                </a:solidFill>
                <a:cs typeface="Arial" pitchFamily="34" charset="0"/>
              </a:rPr>
              <a:t>（游戏）</a:t>
            </a:r>
            <a:r>
              <a:rPr lang="en-US" altLang="zh-CN" b="1" dirty="0" smtClean="0">
                <a:solidFill>
                  <a:srgbClr val="376092"/>
                </a:solidFill>
                <a:cs typeface="Arial" pitchFamily="34" charset="0"/>
              </a:rPr>
              <a:t> </a:t>
            </a:r>
            <a:r>
              <a:rPr lang="en-US" altLang="zh-CN" sz="3600" b="1" dirty="0" smtClean="0">
                <a:solidFill>
                  <a:srgbClr val="376092"/>
                </a:solidFill>
                <a:cs typeface="Arial" pitchFamily="34" charset="0"/>
              </a:rPr>
              <a:t>.</a:t>
            </a:r>
            <a:endParaRPr lang="zh-CN" altLang="en-US" sz="3600" b="1" dirty="0">
              <a:solidFill>
                <a:srgbClr val="376092"/>
              </a:solidFill>
              <a:cs typeface="Arial" pitchFamily="34" charset="0"/>
            </a:endParaRPr>
          </a:p>
        </p:txBody>
      </p:sp>
      <p:pic>
        <p:nvPicPr>
          <p:cNvPr id="21508" name="Picture 4" descr="D:\360浏览器\User Data\temp\t01d87bf4432b1479c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571612"/>
            <a:ext cx="3752850" cy="2286001"/>
          </a:xfrm>
          <a:prstGeom prst="rect">
            <a:avLst/>
          </a:prstGeom>
          <a:noFill/>
        </p:spPr>
      </p:pic>
      <p:pic>
        <p:nvPicPr>
          <p:cNvPr id="21510" name="Picture 6" descr="D:\360浏览器\User Data\temp\t019feb2e56855ef54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1571612"/>
            <a:ext cx="3214710" cy="2286001"/>
          </a:xfrm>
          <a:prstGeom prst="rect">
            <a:avLst/>
          </a:prstGeom>
          <a:noFill/>
        </p:spPr>
      </p:pic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1285852" y="4786322"/>
            <a:ext cx="66437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en-US" altLang="zh-CN" sz="3600" b="1" dirty="0" smtClean="0">
                <a:solidFill>
                  <a:srgbClr val="376092"/>
                </a:solidFill>
                <a:cs typeface="Arial" pitchFamily="34" charset="0"/>
              </a:rPr>
              <a:t>We will </a:t>
            </a:r>
            <a:r>
              <a:rPr lang="en-US" altLang="zh-CN" sz="3600" b="1" dirty="0" smtClean="0">
                <a:solidFill>
                  <a:srgbClr val="FF0000"/>
                </a:solidFill>
                <a:cs typeface="Arial" pitchFamily="34" charset="0"/>
              </a:rPr>
              <a:t>roll</a:t>
            </a:r>
            <a:r>
              <a:rPr lang="en-US" altLang="zh-CN" sz="3600" b="1" dirty="0" smtClean="0">
                <a:solidFill>
                  <a:srgbClr val="376092"/>
                </a:solidFill>
                <a:cs typeface="Arial" pitchFamily="34" charset="0"/>
              </a:rPr>
              <a:t> Easter eggs.</a:t>
            </a:r>
            <a:endParaRPr lang="zh-CN" altLang="en-US" sz="3600" b="1" dirty="0">
              <a:solidFill>
                <a:srgbClr val="376092"/>
              </a:solidFill>
              <a:cs typeface="Arial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14612" y="5286388"/>
            <a:ext cx="1167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376092"/>
                </a:solidFill>
                <a:cs typeface="Arial" pitchFamily="34" charset="0"/>
              </a:rPr>
              <a:t>（滚动）</a:t>
            </a:r>
            <a:r>
              <a:rPr lang="en-US" altLang="zh-CN" b="1" dirty="0" smtClean="0">
                <a:solidFill>
                  <a:srgbClr val="376092"/>
                </a:solidFill>
                <a:cs typeface="Arial" pitchFamily="34" charset="0"/>
              </a:rPr>
              <a:t> </a:t>
            </a:r>
            <a:endParaRPr lang="zh-CN" altLang="en-US" dirty="0"/>
          </a:p>
        </p:txBody>
      </p:sp>
      <p:pic>
        <p:nvPicPr>
          <p:cNvPr id="7" name="1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7643834" y="4143380"/>
            <a:ext cx="428628" cy="428628"/>
          </a:xfrm>
          <a:prstGeom prst="rect">
            <a:avLst/>
          </a:prstGeom>
        </p:spPr>
      </p:pic>
      <p:pic>
        <p:nvPicPr>
          <p:cNvPr id="8" name="2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7643834" y="5072074"/>
            <a:ext cx="428628" cy="428628"/>
          </a:xfrm>
          <a:prstGeom prst="rect">
            <a:avLst/>
          </a:prstGeom>
        </p:spPr>
      </p:pic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2214546" y="714356"/>
            <a:ext cx="45005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en-US" altLang="zh-CN" sz="4000" b="1" dirty="0" smtClean="0">
                <a:solidFill>
                  <a:srgbClr val="FF0000"/>
                </a:solidFill>
                <a:cs typeface="Arial" pitchFamily="34" charset="0"/>
              </a:rPr>
              <a:t>What will you do ?</a:t>
            </a:r>
            <a:endParaRPr lang="zh-CN" altLang="en-US" sz="4000" b="1" dirty="0">
              <a:solidFill>
                <a:srgbClr val="FF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339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855</Words>
  <Application>Microsoft Office PowerPoint</Application>
  <PresentationFormat>全屏显示(4:3)</PresentationFormat>
  <Paragraphs>177</Paragraphs>
  <Slides>25</Slides>
  <Notes>0</Notes>
  <HiddenSlides>0</HiddenSlides>
  <MMClips>10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</vt:vector>
  </TitlesOfParts>
  <Company>china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Acer</cp:lastModifiedBy>
  <cp:revision>26</cp:revision>
  <dcterms:created xsi:type="dcterms:W3CDTF">2017-03-13T11:41:25Z</dcterms:created>
  <dcterms:modified xsi:type="dcterms:W3CDTF">2017-03-27T02:36:28Z</dcterms:modified>
</cp:coreProperties>
</file>