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54B1D-90B6-42AD-BFA5-9B68E123EA4C}" type="datetimeFigureOut">
              <a:rPr lang="zh-CN" altLang="en-US" smtClean="0"/>
              <a:pPr/>
              <a:t>2017/5/8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1DCCB-2B94-4862-A2F0-D790111D0E1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&#20116;&#19979;unit5\&#38899;&#39057;\5A(&#35828;&#35805;)(2).mp3" TargetMode="Externa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&#20116;&#19979;unit5\&#38899;&#39057;\&#21807;&#32654;&#27835;&#24840;&#31995;&#38050;&#29748;%20-%20&#36731;&#38899;&#20048;&#32593;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istrator\Desktop\&#20116;&#19979;unit5\&#38899;&#39057;\let%20try.wav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istrator\Desktop\&#20116;&#19979;unit5\&#38899;&#39057;\let%20try.wav" TargetMode="Externa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5A(&#35828;&#35805;).wmv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istrator\Desktop\&#20116;&#19979;unit5\&#38899;&#39057;\5A(&#35828;&#35805;)(2)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512" y="188640"/>
            <a:ext cx="8748712" cy="1661993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bg1"/>
                </a:solidFill>
                <a:latin typeface="Times New Roman" pitchFamily="18" charset="0"/>
              </a:rPr>
              <a:t>Unit 5 </a:t>
            </a:r>
            <a:r>
              <a:rPr lang="en-US" altLang="zh-CN" sz="5400" b="1" dirty="0" smtClean="0">
                <a:solidFill>
                  <a:schemeClr val="bg1"/>
                </a:solidFill>
                <a:latin typeface="Times New Roman" pitchFamily="18" charset="0"/>
              </a:rPr>
              <a:t>Whose dog is it</a:t>
            </a:r>
            <a:r>
              <a:rPr lang="zh-CN" altLang="en-US" sz="5400" b="1" dirty="0" smtClean="0">
                <a:solidFill>
                  <a:schemeClr val="bg1"/>
                </a:solidFill>
                <a:latin typeface="Times New Roman" pitchFamily="18" charset="0"/>
              </a:rPr>
              <a:t>？</a:t>
            </a:r>
            <a:endParaRPr lang="en-US" altLang="zh-CN" sz="5400" b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US" altLang="zh-CN" sz="4400" b="1" dirty="0" smtClean="0">
                <a:solidFill>
                  <a:schemeClr val="bg1"/>
                </a:solidFill>
                <a:latin typeface="Times New Roman" pitchFamily="18" charset="0"/>
              </a:rPr>
              <a:t>A   L </a:t>
            </a:r>
            <a:r>
              <a:rPr lang="en-US" altLang="zh-CN" sz="4400" b="1" dirty="0" err="1" smtClean="0">
                <a:solidFill>
                  <a:schemeClr val="bg1"/>
                </a:solidFill>
                <a:latin typeface="Times New Roman" pitchFamily="18" charset="0"/>
              </a:rPr>
              <a:t>et’s</a:t>
            </a:r>
            <a:r>
              <a:rPr lang="en-US" altLang="zh-CN" sz="4400" b="1" dirty="0" smtClean="0">
                <a:solidFill>
                  <a:schemeClr val="bg1"/>
                </a:solidFill>
                <a:latin typeface="Times New Roman" pitchFamily="18" charset="0"/>
              </a:rPr>
              <a:t>   talk</a:t>
            </a:r>
            <a:endParaRPr lang="en-US" altLang="zh-CN" sz="4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5" name="图片 4" descr="t011d6765b7772327f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060848"/>
            <a:ext cx="6876256" cy="38292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80112" y="573325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6"/>
                </a:solidFill>
              </a:rPr>
              <a:t>大塘小学   冯雯</a:t>
            </a:r>
            <a:endParaRPr lang="zh-CN" altLang="en-US" sz="28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4437112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Whose   is    it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？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pic>
        <p:nvPicPr>
          <p:cNvPr id="7" name="图片 6" descr="Let's talk 1.jpg"/>
          <p:cNvPicPr>
            <a:picLocks noChangeAspect="1"/>
          </p:cNvPicPr>
          <p:nvPr/>
        </p:nvPicPr>
        <p:blipFill>
          <a:blip r:embed="rId2" cstate="print"/>
          <a:srcRect l="42125" t="38450" r="35038" b="37400"/>
          <a:stretch>
            <a:fillRect/>
          </a:stretch>
        </p:blipFill>
        <p:spPr>
          <a:xfrm>
            <a:off x="2771800" y="1268760"/>
            <a:ext cx="3744416" cy="29697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11760" y="5229200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It’s   Chen  </a:t>
            </a:r>
            <a:r>
              <a:rPr lang="en-US" altLang="zh-CN" sz="4800" dirty="0" err="1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Jie’s</a:t>
            </a:r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.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5088" y="5301208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The  yellow  picture  is  </a:t>
            </a:r>
            <a:r>
              <a:rPr lang="en-US" altLang="zh-CN" sz="48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mine</a:t>
            </a:r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.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9632" y="332656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Look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！</a:t>
            </a:r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The  yellow  picture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4725144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Whose   is    it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？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5445224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It’s   Zhang </a:t>
            </a:r>
            <a:r>
              <a:rPr lang="en-US" altLang="zh-CN" sz="4800" dirty="0" err="1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Peng’s</a:t>
            </a:r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.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pic>
        <p:nvPicPr>
          <p:cNvPr id="9" name="图片 8" descr="Let's talk 1.jpg"/>
          <p:cNvPicPr>
            <a:picLocks noChangeAspect="1"/>
          </p:cNvPicPr>
          <p:nvPr/>
        </p:nvPicPr>
        <p:blipFill>
          <a:blip r:embed="rId2" cstate="print"/>
          <a:srcRect l="67324" t="39500" r="12201" b="35300"/>
          <a:stretch>
            <a:fillRect/>
          </a:stretch>
        </p:blipFill>
        <p:spPr>
          <a:xfrm>
            <a:off x="2627784" y="1340768"/>
            <a:ext cx="3888432" cy="331236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75048" y="33265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Look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！</a:t>
            </a:r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That picture of </a:t>
            </a:r>
            <a:r>
              <a:rPr lang="en-US" altLang="zh-CN" sz="4800" dirty="0" err="1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BeiJing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4509120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Whose   is    it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？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5288340"/>
            <a:ext cx="59766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It’s   </a:t>
            </a:r>
            <a:r>
              <a:rPr lang="en-US" altLang="zh-CN" sz="4800" dirty="0" err="1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Yifan’s</a:t>
            </a:r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.</a:t>
            </a:r>
          </a:p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It’s    his.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pic>
        <p:nvPicPr>
          <p:cNvPr id="5" name="图片 4" descr="Let's talk 1.jpg"/>
          <p:cNvPicPr>
            <a:picLocks noChangeAspect="1"/>
          </p:cNvPicPr>
          <p:nvPr/>
        </p:nvPicPr>
        <p:blipFill>
          <a:blip r:embed="rId2" cstate="print"/>
          <a:srcRect l="17713" t="39500" r="60237" b="35300"/>
          <a:stretch>
            <a:fillRect/>
          </a:stretch>
        </p:blipFill>
        <p:spPr>
          <a:xfrm>
            <a:off x="2627784" y="1268760"/>
            <a:ext cx="3744416" cy="32094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1520" y="33265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Look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！</a:t>
            </a:r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That picture of Shanghai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15361" descr="office6\wpsassist\cache\A000220150318L75PP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75" y="3600450"/>
            <a:ext cx="9159875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文本框 15362"/>
          <p:cNvSpPr txBox="1">
            <a:spLocks noChangeArrowheads="1"/>
          </p:cNvSpPr>
          <p:nvPr/>
        </p:nvSpPr>
        <p:spPr bwMode="auto">
          <a:xfrm>
            <a:off x="336550" y="88900"/>
            <a:ext cx="6731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6000" b="1" i="1">
                <a:solidFill>
                  <a:srgbClr val="FF5050"/>
                </a:solidFill>
                <a:latin typeface="Times New Roman" pitchFamily="18" charset="0"/>
              </a:rPr>
              <a:t>Let's read:</a:t>
            </a:r>
          </a:p>
          <a:p>
            <a:endParaRPr lang="zh-CN" altLang="en-US" sz="6000" b="1" i="1">
              <a:solidFill>
                <a:srgbClr val="FF5050"/>
              </a:solidFill>
              <a:latin typeface="Times New Roman" pitchFamily="18" charset="0"/>
            </a:endParaRPr>
          </a:p>
        </p:txBody>
      </p:sp>
      <p:sp>
        <p:nvSpPr>
          <p:cNvPr id="17412" name="文本框 15363"/>
          <p:cNvSpPr txBox="1">
            <a:spLocks noChangeArrowheads="1"/>
          </p:cNvSpPr>
          <p:nvPr/>
        </p:nvSpPr>
        <p:spPr bwMode="auto">
          <a:xfrm>
            <a:off x="4051300" y="1255713"/>
            <a:ext cx="12811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400" b="1" i="1">
                <a:solidFill>
                  <a:srgbClr val="FF5050"/>
                </a:solidFill>
                <a:latin typeface="Times New Roman" pitchFamily="18" charset="0"/>
                <a:ea typeface="微软雅黑" pitchFamily="34" charset="-122"/>
              </a:rPr>
              <a:t>tips:</a:t>
            </a:r>
          </a:p>
        </p:txBody>
      </p:sp>
      <p:sp>
        <p:nvSpPr>
          <p:cNvPr id="17413" name="文本框 15364"/>
          <p:cNvSpPr txBox="1">
            <a:spLocks noChangeArrowheads="1"/>
          </p:cNvSpPr>
          <p:nvPr/>
        </p:nvSpPr>
        <p:spPr bwMode="auto">
          <a:xfrm>
            <a:off x="1236663" y="2193925"/>
            <a:ext cx="7354887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400" b="1" i="1">
                <a:latin typeface="新宋体" pitchFamily="49" charset="-122"/>
                <a:ea typeface="新宋体" pitchFamily="49" charset="-122"/>
              </a:rPr>
              <a:t>1.模仿录音，有感情朗读。</a:t>
            </a:r>
          </a:p>
          <a:p>
            <a:r>
              <a:rPr lang="zh-CN" altLang="en-US" sz="4400" b="1" i="1">
                <a:latin typeface="新宋体" pitchFamily="49" charset="-122"/>
                <a:ea typeface="新宋体" pitchFamily="49" charset="-122"/>
              </a:rPr>
              <a:t>2.注意语音、语调和停顿。</a:t>
            </a:r>
          </a:p>
          <a:p>
            <a:endParaRPr lang="zh-CN" altLang="en-US" sz="4400" b="1" i="1">
              <a:latin typeface="新宋体" pitchFamily="49" charset="-122"/>
              <a:ea typeface="新宋体" pitchFamily="49" charset="-122"/>
            </a:endParaRPr>
          </a:p>
        </p:txBody>
      </p:sp>
      <p:pic>
        <p:nvPicPr>
          <p:cNvPr id="6" name="5A(说话)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92280" y="620688"/>
            <a:ext cx="648072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31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图片 16385" descr="office6\wpsassist\cache\A000220150321I59P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" y="-66675"/>
            <a:ext cx="9144000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矩形 16386"/>
          <p:cNvSpPr>
            <a:spLocks noChangeArrowheads="1" noChangeShapeType="1" noTextEdit="1"/>
          </p:cNvSpPr>
          <p:nvPr/>
        </p:nvSpPr>
        <p:spPr bwMode="auto">
          <a:xfrm>
            <a:off x="793750" y="774700"/>
            <a:ext cx="7740650" cy="3636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1">
                    <a:srgbClr val="C0C0C0">
                      <a:alpha val="78000"/>
                    </a:srgbClr>
                  </a:prstShdw>
                </a:effectLst>
                <a:latin typeface="宋体"/>
                <a:ea typeface="宋体"/>
              </a:rPr>
              <a:t>Role-Play</a:t>
            </a:r>
            <a:endParaRPr lang="zh-CN" alt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prstShdw prst="shdw11">
                  <a:srgbClr val="C0C0C0">
                    <a:alpha val="78000"/>
                  </a:srgbClr>
                </a:prstShdw>
              </a:effectLst>
              <a:latin typeface="宋体"/>
              <a:ea typeface="宋体"/>
            </a:endParaRPr>
          </a:p>
        </p:txBody>
      </p:sp>
      <p:pic>
        <p:nvPicPr>
          <p:cNvPr id="7" name="图片 6" descr="Let's talk 1.jpg"/>
          <p:cNvPicPr>
            <a:picLocks noChangeAspect="1"/>
          </p:cNvPicPr>
          <p:nvPr/>
        </p:nvPicPr>
        <p:blipFill>
          <a:blip r:embed="rId3" cstate="print"/>
          <a:srcRect l="20075" t="64700" r="16138"/>
          <a:stretch>
            <a:fillRect/>
          </a:stretch>
        </p:blipFill>
        <p:spPr>
          <a:xfrm>
            <a:off x="1619672" y="4149080"/>
            <a:ext cx="5832648" cy="24208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lum bright="36000" contrast="24000"/>
            <a:grayscl/>
          </a:blip>
          <a:srcRect/>
          <a:stretch>
            <a:fillRect/>
          </a:stretch>
        </p:blipFill>
        <p:spPr bwMode="auto">
          <a:xfrm>
            <a:off x="203200" y="1593850"/>
            <a:ext cx="8567738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382713" y="1039813"/>
            <a:ext cx="85994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i="1" dirty="0" smtClean="0">
                <a:solidFill>
                  <a:srgbClr val="FF3399"/>
                </a:solidFill>
                <a:latin typeface="Times New Roman" pitchFamily="18" charset="0"/>
              </a:rPr>
              <a:t>The  </a:t>
            </a: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yellow  picture  is  mine</a:t>
            </a:r>
            <a:r>
              <a:rPr lang="zh-CN" altLang="en-US" sz="4400" b="1" i="1" dirty="0" smtClean="0">
                <a:solidFill>
                  <a:srgbClr val="FF3399"/>
                </a:solidFill>
                <a:latin typeface="Times New Roman" pitchFamily="18" charset="0"/>
              </a:rPr>
              <a:t>.</a:t>
            </a:r>
            <a:endParaRPr lang="zh-CN" altLang="en-US" sz="4400" b="1" i="1" dirty="0">
              <a:solidFill>
                <a:srgbClr val="FF3399"/>
              </a:solidFill>
              <a:latin typeface="Times New Roman" pitchFamily="18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115616" y="1844824"/>
            <a:ext cx="77231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i="1" dirty="0" smtClean="0">
                <a:solidFill>
                  <a:srgbClr val="FF3399"/>
                </a:solidFill>
                <a:latin typeface="Times New Roman" pitchFamily="18" charset="0"/>
              </a:rPr>
              <a:t>Are  these  all  ours</a:t>
            </a:r>
            <a:r>
              <a:rPr lang="zh-CN" altLang="en-US" sz="4000" b="1" i="1" dirty="0" smtClean="0">
                <a:solidFill>
                  <a:srgbClr val="FF3399"/>
                </a:solidFill>
                <a:latin typeface="Times New Roman" pitchFamily="18" charset="0"/>
              </a:rPr>
              <a:t>？</a:t>
            </a:r>
            <a:r>
              <a:rPr lang="en-US" altLang="zh-CN" sz="4000" b="1" i="1" dirty="0" smtClean="0">
                <a:solidFill>
                  <a:srgbClr val="FF3399"/>
                </a:solidFill>
                <a:latin typeface="Times New Roman" pitchFamily="18" charset="0"/>
              </a:rPr>
              <a:t>Yes</a:t>
            </a:r>
            <a:r>
              <a:rPr lang="zh-CN" altLang="en-US" sz="4000" b="1" i="1" dirty="0" smtClean="0">
                <a:solidFill>
                  <a:srgbClr val="FF3399"/>
                </a:solidFill>
                <a:latin typeface="Times New Roman" pitchFamily="18" charset="0"/>
              </a:rPr>
              <a:t>，</a:t>
            </a:r>
            <a:r>
              <a:rPr lang="en-US" altLang="zh-CN" sz="4000" b="1" i="1" dirty="0" smtClean="0">
                <a:solidFill>
                  <a:srgbClr val="FF3399"/>
                </a:solidFill>
                <a:latin typeface="Times New Roman" pitchFamily="18" charset="0"/>
              </a:rPr>
              <a:t>they are.</a:t>
            </a:r>
            <a:endParaRPr lang="zh-CN" altLang="en-US" sz="4000" b="1" i="1" dirty="0">
              <a:solidFill>
                <a:srgbClr val="FF3399"/>
              </a:solidFill>
              <a:latin typeface="Times New Roman" pitchFamily="18" charset="0"/>
            </a:endParaRPr>
          </a:p>
        </p:txBody>
      </p:sp>
      <p:pic>
        <p:nvPicPr>
          <p:cNvPr id="18437" name="Picture 6" descr="15355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3200" y="1890713"/>
            <a:ext cx="931863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1187624" y="2996952"/>
            <a:ext cx="871296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Whose  is  it</a:t>
            </a:r>
            <a:r>
              <a:rPr lang="zh-CN" altLang="en-US" sz="4400" b="1" i="1" dirty="0" smtClean="0">
                <a:solidFill>
                  <a:srgbClr val="FF3399"/>
                </a:solidFill>
                <a:latin typeface="Times New Roman" pitchFamily="18" charset="0"/>
              </a:rPr>
              <a:t>？ </a:t>
            </a: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It’s  Zhang </a:t>
            </a:r>
            <a:r>
              <a:rPr lang="en-US" altLang="zh-CN" sz="4400" b="1" i="1" dirty="0" err="1" smtClean="0">
                <a:solidFill>
                  <a:srgbClr val="FF3399"/>
                </a:solidFill>
                <a:latin typeface="Times New Roman" pitchFamily="18" charset="0"/>
              </a:rPr>
              <a:t>Peng’s</a:t>
            </a: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.</a:t>
            </a:r>
            <a:endParaRPr lang="zh-CN" altLang="en-US" sz="4400" b="1" i="1" dirty="0">
              <a:solidFill>
                <a:srgbClr val="FF3399"/>
              </a:solidFill>
              <a:latin typeface="Times New Roman" pitchFamily="18" charset="0"/>
            </a:endParaRPr>
          </a:p>
        </p:txBody>
      </p:sp>
      <p:pic>
        <p:nvPicPr>
          <p:cNvPr id="18440" name="Picture 9" descr="15355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3200" y="3032125"/>
            <a:ext cx="931863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1547664" y="4005064"/>
            <a:ext cx="718185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i="1" dirty="0" smtClean="0">
                <a:solidFill>
                  <a:srgbClr val="FF3399"/>
                </a:solidFill>
                <a:latin typeface="Times New Roman" pitchFamily="18" charset="0"/>
              </a:rPr>
              <a:t>Th</a:t>
            </a: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at  picture of  Beijing </a:t>
            </a:r>
            <a:r>
              <a:rPr lang="zh-CN" altLang="en-US" sz="4400" b="1" i="1" dirty="0" smtClean="0">
                <a:solidFill>
                  <a:srgbClr val="FF3399"/>
                </a:solidFill>
                <a:latin typeface="Times New Roman" pitchFamily="18" charset="0"/>
              </a:rPr>
              <a:t> </a:t>
            </a:r>
            <a:r>
              <a:rPr lang="zh-CN" altLang="en-US" sz="4400" b="1" i="1" dirty="0">
                <a:solidFill>
                  <a:srgbClr val="FF3399"/>
                </a:solidFill>
                <a:latin typeface="Times New Roman" pitchFamily="18" charset="0"/>
              </a:rPr>
              <a:t>is </a:t>
            </a: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beautiful.</a:t>
            </a:r>
            <a:endParaRPr lang="zh-CN" altLang="en-US" sz="4400" b="1" i="1" dirty="0">
              <a:solidFill>
                <a:srgbClr val="FF3399"/>
              </a:solidFill>
              <a:latin typeface="Times New Roman" pitchFamily="18" charset="0"/>
            </a:endParaRPr>
          </a:p>
        </p:txBody>
      </p:sp>
      <p:pic>
        <p:nvPicPr>
          <p:cNvPr id="18442" name="Picture 11" descr="15355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3200" y="4384675"/>
            <a:ext cx="931863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3" name="Text Box 12"/>
          <p:cNvSpPr txBox="1">
            <a:spLocks noChangeArrowheads="1"/>
          </p:cNvSpPr>
          <p:nvPr/>
        </p:nvSpPr>
        <p:spPr bwMode="auto">
          <a:xfrm>
            <a:off x="1331640" y="5411450"/>
            <a:ext cx="830583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There is a picture  of  Shanghai</a:t>
            </a:r>
            <a:r>
              <a:rPr lang="zh-CN" altLang="en-US" sz="4400" b="1" i="1" dirty="0" smtClean="0">
                <a:solidFill>
                  <a:srgbClr val="FF3399"/>
                </a:solidFill>
                <a:latin typeface="Times New Roman" pitchFamily="18" charset="0"/>
              </a:rPr>
              <a:t>，</a:t>
            </a:r>
            <a:r>
              <a:rPr lang="en-US" altLang="zh-CN" sz="4400" b="1" i="1" dirty="0" smtClean="0">
                <a:solidFill>
                  <a:srgbClr val="FF3399"/>
                </a:solidFill>
                <a:latin typeface="Times New Roman" pitchFamily="18" charset="0"/>
              </a:rPr>
              <a:t>too</a:t>
            </a:r>
            <a:r>
              <a:rPr lang="zh-CN" altLang="en-US" sz="4400" b="1" i="1" dirty="0" smtClean="0">
                <a:solidFill>
                  <a:srgbClr val="FF3399"/>
                </a:solidFill>
                <a:latin typeface="Times New Roman" pitchFamily="18" charset="0"/>
              </a:rPr>
              <a:t>.</a:t>
            </a:r>
            <a:endParaRPr lang="zh-CN" altLang="en-US" sz="4400" b="1" i="1" dirty="0">
              <a:solidFill>
                <a:srgbClr val="FF3399"/>
              </a:solidFill>
              <a:latin typeface="Times New Roman" pitchFamily="18" charset="0"/>
            </a:endParaRPr>
          </a:p>
        </p:txBody>
      </p:sp>
      <p:pic>
        <p:nvPicPr>
          <p:cNvPr id="18444" name="Picture 13" descr="15355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338" y="5622925"/>
            <a:ext cx="931862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4"/>
          <p:cNvGrpSpPr/>
          <p:nvPr/>
        </p:nvGrpSpPr>
        <p:grpSpPr>
          <a:xfrm>
            <a:off x="0" y="0"/>
            <a:ext cx="8460432" cy="1200329"/>
            <a:chOff x="0" y="0"/>
            <a:chExt cx="8460432" cy="1200329"/>
          </a:xfrm>
        </p:grpSpPr>
        <p:sp>
          <p:nvSpPr>
            <p:cNvPr id="20486" name="Rectangle 7"/>
            <p:cNvSpPr>
              <a:spLocks noChangeArrowheads="1"/>
            </p:cNvSpPr>
            <p:nvPr/>
          </p:nvSpPr>
          <p:spPr bwMode="auto">
            <a:xfrm>
              <a:off x="4214778" y="428604"/>
              <a:ext cx="4245654" cy="52322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zh-CN" altLang="en-US" sz="2800" b="1" dirty="0" smtClean="0"/>
                <a:t>        快速</a:t>
              </a:r>
              <a:r>
                <a:rPr lang="zh-CN" altLang="en-US" sz="2800" b="1" dirty="0"/>
                <a:t>读出下面的句子。</a:t>
              </a:r>
            </a:p>
          </p:txBody>
        </p:sp>
        <p:sp>
          <p:nvSpPr>
            <p:cNvPr id="14" name="文本框 1"/>
            <p:cNvSpPr txBox="1">
              <a:spLocks noChangeArrowheads="1"/>
            </p:cNvSpPr>
            <p:nvPr/>
          </p:nvSpPr>
          <p:spPr bwMode="auto">
            <a:xfrm>
              <a:off x="0" y="0"/>
              <a:ext cx="4643438" cy="120032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800" b="1" i="1" dirty="0">
                  <a:solidFill>
                    <a:srgbClr val="00B050"/>
                  </a:solidFill>
                  <a:latin typeface="Times New Roman" pitchFamily="18" charset="0"/>
                  <a:sym typeface="Arial" charset="0"/>
                </a:rPr>
                <a:t>"Follow the dog"</a:t>
              </a:r>
            </a:p>
            <a:p>
              <a:pPr algn="ctr"/>
              <a:r>
                <a:rPr lang="zh-CN" altLang="zh-CN" sz="2400" dirty="0">
                  <a:solidFill>
                    <a:srgbClr val="00B050"/>
                  </a:solidFill>
                </a:rPr>
                <a:t>加速游戏</a:t>
              </a:r>
            </a:p>
          </p:txBody>
        </p:sp>
      </p:grpSp>
      <p:pic>
        <p:nvPicPr>
          <p:cNvPr id="18445" name="Picture 5" descr="15355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338" y="788988"/>
            <a:ext cx="931862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6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6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6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6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" presetClass="entr" presetSubtype="2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" presetClass="entr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000"/>
                            </p:stCondLst>
                            <p:childTnLst>
                              <p:par>
                                <p:cTn id="30" presetID="2" presetClass="entr" presetSubtype="2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" presetClass="entr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6000"/>
                            </p:stCondLst>
                            <p:childTnLst>
                              <p:par>
                                <p:cTn id="39" presetID="2" presetClass="entr" presetSubtype="2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" presetClass="entr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1000"/>
                            </p:stCondLst>
                            <p:childTnLst>
                              <p:par>
                                <p:cTn id="48" presetID="2" presetClass="entr" presetSubtype="2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" presetClass="entr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  <p:bldP spid="18439" grpId="0"/>
      <p:bldP spid="18441" grpId="0"/>
      <p:bldP spid="184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52400" y="1481138"/>
            <a:ext cx="8763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</a:t>
            </a:r>
            <a:r>
              <a:rPr lang="en-US" altLang="zh-CN" sz="2400" b="1" dirty="0">
                <a:solidFill>
                  <a:srgbClr val="0000FF"/>
                </a:solidFill>
                <a:latin typeface="Comic Sans MS" pitchFamily="66" charset="0"/>
              </a:rPr>
              <a:t>The yellow picture </a:t>
            </a:r>
            <a:r>
              <a:rPr lang="en-US" altLang="zh-CN" sz="2400" b="1" dirty="0" smtClean="0">
                <a:solidFill>
                  <a:srgbClr val="0000FF"/>
                </a:solidFill>
                <a:latin typeface="Comic Sans MS" pitchFamily="66" charset="0"/>
              </a:rPr>
              <a:t>is</a:t>
            </a:r>
            <a:r>
              <a:rPr lang="en-US" altLang="zh-CN" sz="2400" b="1" u="sng" dirty="0" smtClean="0">
                <a:solidFill>
                  <a:srgbClr val="0000FF"/>
                </a:solidFill>
                <a:latin typeface="Comic Sans MS" pitchFamily="66" charset="0"/>
              </a:rPr>
              <a:t>      </a:t>
            </a:r>
            <a:r>
              <a:rPr lang="en-US" altLang="zh-CN" sz="2400" b="1" dirty="0" smtClean="0">
                <a:latin typeface="Comic Sans MS" pitchFamily="66" charset="0"/>
              </a:rPr>
              <a:t>. </a:t>
            </a:r>
            <a:r>
              <a:rPr lang="en-US" altLang="zh-CN" sz="2400" b="1" dirty="0">
                <a:latin typeface="Comic Sans MS" pitchFamily="66" charset="0"/>
              </a:rPr>
              <a:t>Are </a:t>
            </a:r>
            <a:r>
              <a:rPr lang="en-US" altLang="zh-CN" sz="2400" b="1" dirty="0" smtClean="0">
                <a:latin typeface="Comic Sans MS" pitchFamily="66" charset="0"/>
              </a:rPr>
              <a:t>these</a:t>
            </a:r>
            <a:r>
              <a:rPr lang="en-US" altLang="zh-CN" sz="2400" b="1" u="sng" dirty="0" smtClean="0">
                <a:latin typeface="Comic Sans MS" pitchFamily="66" charset="0"/>
              </a:rPr>
              <a:t>    </a:t>
            </a:r>
            <a:r>
              <a:rPr lang="en-US" altLang="zh-CN" sz="2400" b="1" dirty="0" smtClean="0">
                <a:latin typeface="Comic Sans MS" pitchFamily="66" charset="0"/>
              </a:rPr>
              <a:t>  </a:t>
            </a:r>
            <a:r>
              <a:rPr lang="en-US" altLang="zh-CN" sz="2400" b="1" u="sng" dirty="0" smtClean="0">
                <a:latin typeface="Comic Sans MS" pitchFamily="66" charset="0"/>
              </a:rPr>
              <a:t>    </a:t>
            </a:r>
            <a:r>
              <a:rPr lang="en-US" altLang="zh-CN" sz="2400" b="1" dirty="0" smtClean="0">
                <a:latin typeface="Comic Sans MS" pitchFamily="66" charset="0"/>
              </a:rPr>
              <a:t>?</a:t>
            </a:r>
            <a:endParaRPr lang="en-US" altLang="zh-CN" sz="2400" b="1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      Mike: Yes , they are.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Wow! That picture of Beijing is beautiful. 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solidFill>
                  <a:srgbClr val="0000FF"/>
                </a:solidFill>
                <a:latin typeface="Comic Sans MS" pitchFamily="66" charset="0"/>
              </a:rPr>
              <a:t>            </a:t>
            </a:r>
            <a:r>
              <a:rPr lang="en-US" altLang="zh-CN" sz="2400" b="1" u="sng" dirty="0" smtClean="0">
                <a:solidFill>
                  <a:srgbClr val="0000FF"/>
                </a:solidFill>
                <a:latin typeface="Comic Sans MS" pitchFamily="66" charset="0"/>
              </a:rPr>
              <a:t>          </a:t>
            </a:r>
            <a:r>
              <a:rPr lang="en-US" altLang="zh-CN" sz="2400" b="1" dirty="0" smtClean="0">
                <a:solidFill>
                  <a:srgbClr val="0000FF"/>
                </a:solidFill>
                <a:latin typeface="Comic Sans MS" pitchFamily="66" charset="0"/>
              </a:rPr>
              <a:t>is it? </a:t>
            </a:r>
            <a:endParaRPr lang="en-US" altLang="zh-CN" sz="2400" b="1" dirty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      Mike: </a:t>
            </a:r>
            <a:r>
              <a:rPr lang="en-US" altLang="zh-CN" sz="2400" b="1" dirty="0" smtClean="0">
                <a:solidFill>
                  <a:srgbClr val="0000FF"/>
                </a:solidFill>
                <a:latin typeface="Comic Sans MS" pitchFamily="66" charset="0"/>
              </a:rPr>
              <a:t>It’s</a:t>
            </a:r>
            <a:r>
              <a:rPr lang="en-US" altLang="zh-CN" sz="2400" b="1" u="sng" dirty="0" smtClean="0">
                <a:solidFill>
                  <a:srgbClr val="0000FF"/>
                </a:solidFill>
                <a:latin typeface="Comic Sans MS" pitchFamily="66" charset="0"/>
              </a:rPr>
              <a:t>               </a:t>
            </a:r>
            <a:r>
              <a:rPr lang="en-US" altLang="zh-CN" sz="2400" b="1" dirty="0" smtClean="0">
                <a:solidFill>
                  <a:srgbClr val="0000FF"/>
                </a:solidFill>
                <a:latin typeface="Comic Sans MS" pitchFamily="66" charset="0"/>
              </a:rPr>
              <a:t>.</a:t>
            </a:r>
            <a:endParaRPr lang="en-US" altLang="zh-CN" sz="2400" b="1" dirty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Look! There is </a:t>
            </a:r>
            <a:r>
              <a:rPr lang="en-US" altLang="zh-CN" sz="2400" b="1" u="sng" dirty="0" smtClean="0">
                <a:latin typeface="Comic Sans MS" pitchFamily="66" charset="0"/>
              </a:rPr>
              <a:t>               </a:t>
            </a:r>
            <a:r>
              <a:rPr lang="en-US" altLang="zh-CN" sz="2400" b="1" dirty="0" smtClean="0">
                <a:latin typeface="Comic Sans MS" pitchFamily="66" charset="0"/>
              </a:rPr>
              <a:t> Shanghai</a:t>
            </a:r>
            <a:r>
              <a:rPr lang="en-US" altLang="zh-CN" sz="2400" b="1" dirty="0">
                <a:latin typeface="Comic Sans MS" pitchFamily="66" charset="0"/>
              </a:rPr>
              <a:t>, too.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      Mike: It’s </a:t>
            </a:r>
            <a:r>
              <a:rPr lang="en-US" altLang="zh-CN" sz="2400" b="1" dirty="0" err="1">
                <a:latin typeface="Comic Sans MS" pitchFamily="66" charset="0"/>
              </a:rPr>
              <a:t>Yifan’s</a:t>
            </a:r>
            <a:r>
              <a:rPr lang="en-US" altLang="zh-CN" sz="2400" b="1" dirty="0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Oh, yes! </a:t>
            </a:r>
            <a:r>
              <a:rPr lang="en-US" altLang="zh-CN" sz="2400" b="1" dirty="0" smtClean="0">
                <a:latin typeface="Comic Sans MS" pitchFamily="66" charset="0"/>
              </a:rPr>
              <a:t>It’s</a:t>
            </a:r>
            <a:r>
              <a:rPr lang="en-US" altLang="zh-CN" sz="2400" b="1" u="sng" dirty="0" smtClean="0">
                <a:latin typeface="Comic Sans MS" pitchFamily="66" charset="0"/>
              </a:rPr>
              <a:t>     </a:t>
            </a:r>
            <a:r>
              <a:rPr lang="en-US" altLang="zh-CN" sz="2400" b="1" dirty="0" smtClean="0">
                <a:latin typeface="Comic Sans MS" pitchFamily="66" charset="0"/>
              </a:rPr>
              <a:t>.</a:t>
            </a:r>
            <a:endParaRPr lang="en-US" altLang="zh-CN" sz="2400" b="1" dirty="0">
              <a:latin typeface="Comic Sans MS" pitchFamily="66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42844" y="476672"/>
            <a:ext cx="9001156" cy="5847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zh-CN" sz="3200" b="1" dirty="0">
                <a:latin typeface="Comic Sans MS" pitchFamily="66" charset="0"/>
              </a:rPr>
              <a:t>Let’s fill the blank according to the talk.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2040" y="155679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omic Sans MS" pitchFamily="66" charset="0"/>
              </a:rPr>
              <a:t>mine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524328" y="1628800"/>
            <a:ext cx="927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omic Sans MS" pitchFamily="66" charset="0"/>
              </a:rPr>
              <a:t>all</a:t>
            </a:r>
            <a:endParaRPr lang="zh-CN" altLang="en-US" sz="24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00392" y="1628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omic Sans MS" pitchFamily="66" charset="0"/>
              </a:rPr>
              <a:t>ours </a:t>
            </a:r>
            <a:endParaRPr lang="zh-CN" altLang="en-US" sz="24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321297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omic Sans MS" pitchFamily="66" charset="0"/>
              </a:rPr>
              <a:t>Whose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699792" y="378904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omic Sans MS" pitchFamily="66" charset="0"/>
              </a:rPr>
              <a:t>Zhang 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Comic Sans MS" pitchFamily="66" charset="0"/>
              </a:rPr>
              <a:t>Peng’s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67944" y="429309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omic Sans MS" pitchFamily="66" charset="0"/>
              </a:rPr>
              <a:t>a picture of 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79912" y="544522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Comic Sans MS" pitchFamily="66" charset="0"/>
              </a:rPr>
              <a:t>his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 autoUpdateAnimBg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6b43ec229f16f86c750ee4b40bbb43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48680"/>
            <a:ext cx="3312368" cy="2871082"/>
          </a:xfrm>
          <a:prstGeom prst="rect">
            <a:avLst/>
          </a:prstGeom>
        </p:spPr>
      </p:pic>
      <p:pic>
        <p:nvPicPr>
          <p:cNvPr id="4" name="图片 3" descr="32c2a0721c578445e2dc742b995cb44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04664"/>
            <a:ext cx="2952785" cy="4534904"/>
          </a:xfrm>
          <a:prstGeom prst="rect">
            <a:avLst/>
          </a:prstGeom>
        </p:spPr>
      </p:pic>
      <p:pic>
        <p:nvPicPr>
          <p:cNvPr id="5" name="图片 4" descr="15b00d5071a6b135e7bd640dd94ee7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87824" y="3789040"/>
            <a:ext cx="2790825" cy="2857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79912" y="249289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  <a:latin typeface="Comic Sans MS" pitchFamily="66" charset="0"/>
              </a:rPr>
              <a:t>Whose</a:t>
            </a:r>
            <a:r>
              <a:rPr lang="zh-CN" altLang="en-US" sz="3600" dirty="0" smtClean="0">
                <a:solidFill>
                  <a:srgbClr val="FF0000"/>
                </a:solidFill>
                <a:latin typeface="Comic Sans MS" pitchFamily="66" charset="0"/>
              </a:rPr>
              <a:t>？</a:t>
            </a:r>
            <a:endParaRPr lang="zh-CN" altLang="en-US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500042"/>
            <a:ext cx="74295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000" kern="0" dirty="0" smtClean="0">
                <a:solidFill>
                  <a:srgbClr val="000000"/>
                </a:solidFill>
                <a:latin typeface="Arial"/>
                <a:ea typeface="宋体"/>
                <a:cs typeface="+mj-cs"/>
              </a:rPr>
              <a:t>Group Work : </a:t>
            </a:r>
            <a:r>
              <a:rPr lang="zh-CN" altLang="en-US" sz="2000" kern="0" dirty="0" smtClean="0">
                <a:solidFill>
                  <a:srgbClr val="000000"/>
                </a:solidFill>
                <a:latin typeface="Arial"/>
                <a:ea typeface="宋体"/>
                <a:cs typeface="+mj-cs"/>
              </a:rPr>
              <a:t>创编对话</a:t>
            </a:r>
            <a:endParaRPr lang="zh-CN" altLang="en-US" sz="2000" dirty="0">
              <a:latin typeface="Arial" pitchFamily="34" charset="0"/>
            </a:endParaRPr>
          </a:p>
        </p:txBody>
      </p:sp>
      <p:pic>
        <p:nvPicPr>
          <p:cNvPr id="3" name="图片 2" descr="6b43ec229f16f86c750ee4b40bbb43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005064"/>
            <a:ext cx="2448272" cy="2122104"/>
          </a:xfrm>
          <a:prstGeom prst="rect">
            <a:avLst/>
          </a:prstGeom>
        </p:spPr>
      </p:pic>
      <p:pic>
        <p:nvPicPr>
          <p:cNvPr id="4" name="图片 3" descr="32c2a0721c578445e2dc742b995cb44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3760770"/>
            <a:ext cx="2016681" cy="3097230"/>
          </a:xfrm>
          <a:prstGeom prst="rect">
            <a:avLst/>
          </a:prstGeom>
        </p:spPr>
      </p:pic>
      <p:pic>
        <p:nvPicPr>
          <p:cNvPr id="5" name="图片 4" descr="15b00d5071a6b135e7bd640dd94ee7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5896" y="3789040"/>
            <a:ext cx="2790825" cy="2857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1600" y="1196752"/>
            <a:ext cx="7128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Comic Sans MS" pitchFamily="66" charset="0"/>
              </a:rPr>
              <a:t>A:   Is  this  ... yours</a:t>
            </a:r>
            <a:r>
              <a:rPr lang="zh-CN" altLang="en-US" sz="3200" dirty="0" smtClean="0">
                <a:latin typeface="Comic Sans MS" pitchFamily="66" charset="0"/>
              </a:rPr>
              <a:t>？</a:t>
            </a:r>
            <a:endParaRPr lang="en-US" altLang="zh-CN" sz="3200" dirty="0" smtClean="0">
              <a:latin typeface="Comic Sans MS" pitchFamily="66" charset="0"/>
            </a:endParaRPr>
          </a:p>
          <a:p>
            <a:r>
              <a:rPr lang="en-US" altLang="zh-CN" sz="3200" dirty="0" smtClean="0">
                <a:latin typeface="Comic Sans MS" pitchFamily="66" charset="0"/>
              </a:rPr>
              <a:t>B</a:t>
            </a:r>
            <a:r>
              <a:rPr lang="zh-CN" altLang="en-US" sz="3200" dirty="0" smtClean="0">
                <a:latin typeface="Comic Sans MS" pitchFamily="66" charset="0"/>
              </a:rPr>
              <a:t>：</a:t>
            </a:r>
            <a:r>
              <a:rPr lang="en-US" altLang="zh-CN" sz="3200" dirty="0" smtClean="0">
                <a:latin typeface="Comic Sans MS" pitchFamily="66" charset="0"/>
              </a:rPr>
              <a:t>No</a:t>
            </a:r>
            <a:r>
              <a:rPr lang="zh-CN" altLang="en-US" sz="3200" dirty="0" smtClean="0">
                <a:latin typeface="Comic Sans MS" pitchFamily="66" charset="0"/>
              </a:rPr>
              <a:t>，</a:t>
            </a:r>
            <a:r>
              <a:rPr lang="en-US" altLang="zh-CN" sz="3200" dirty="0" smtClean="0">
                <a:latin typeface="Comic Sans MS" pitchFamily="66" charset="0"/>
              </a:rPr>
              <a:t>it  isn’t.</a:t>
            </a:r>
          </a:p>
          <a:p>
            <a:r>
              <a:rPr lang="en-US" altLang="zh-CN" sz="3200" dirty="0" smtClean="0">
                <a:latin typeface="Comic Sans MS" pitchFamily="66" charset="0"/>
              </a:rPr>
              <a:t>A:   Whose  is  it</a:t>
            </a:r>
            <a:r>
              <a:rPr lang="zh-CN" altLang="en-US" sz="3200" dirty="0" smtClean="0">
                <a:latin typeface="Comic Sans MS" pitchFamily="66" charset="0"/>
              </a:rPr>
              <a:t>？</a:t>
            </a:r>
            <a:r>
              <a:rPr lang="en-US" altLang="zh-CN" sz="3200" dirty="0" smtClean="0">
                <a:latin typeface="Comic Sans MS" pitchFamily="66" charset="0"/>
              </a:rPr>
              <a:t>.</a:t>
            </a:r>
          </a:p>
          <a:p>
            <a:r>
              <a:rPr lang="en-US" altLang="zh-CN" sz="3200" dirty="0" smtClean="0">
                <a:latin typeface="Comic Sans MS" pitchFamily="66" charset="0"/>
              </a:rPr>
              <a:t>B</a:t>
            </a:r>
            <a:r>
              <a:rPr lang="zh-CN" altLang="en-US" sz="3200" dirty="0" smtClean="0">
                <a:latin typeface="Comic Sans MS" pitchFamily="66" charset="0"/>
              </a:rPr>
              <a:t>：</a:t>
            </a:r>
            <a:r>
              <a:rPr lang="en-US" altLang="zh-CN" sz="3200" dirty="0" smtClean="0">
                <a:latin typeface="Comic Sans MS" pitchFamily="66" charset="0"/>
              </a:rPr>
              <a:t>It’s  …</a:t>
            </a:r>
            <a:r>
              <a:rPr lang="zh-CN" altLang="en-US" sz="3200" dirty="0" smtClean="0">
                <a:latin typeface="Comic Sans MS" pitchFamily="66" charset="0"/>
              </a:rPr>
              <a:t> ’</a:t>
            </a:r>
            <a:r>
              <a:rPr lang="en-US" altLang="zh-CN" sz="3200" dirty="0" smtClean="0">
                <a:latin typeface="Comic Sans MS" pitchFamily="66" charset="0"/>
              </a:rPr>
              <a:t>s. It’s   his/hers.</a:t>
            </a:r>
          </a:p>
          <a:p>
            <a:endParaRPr lang="zh-CN" altLang="en-US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ad9c940409a80b0f847a7d817535012d.jpg"/>
          <p:cNvPicPr>
            <a:picLocks noChangeAspect="1"/>
          </p:cNvPicPr>
          <p:nvPr/>
        </p:nvPicPr>
        <p:blipFill>
          <a:blip r:embed="rId2" cstate="print"/>
          <a:srcRect l="5770" t="7884" r="8841" b="18528"/>
          <a:stretch>
            <a:fillRect/>
          </a:stretch>
        </p:blipFill>
        <p:spPr>
          <a:xfrm>
            <a:off x="3857588" y="2060848"/>
            <a:ext cx="5286412" cy="4797152"/>
          </a:xfrm>
          <a:prstGeom prst="rect">
            <a:avLst/>
          </a:prstGeom>
        </p:spPr>
      </p:pic>
      <p:sp>
        <p:nvSpPr>
          <p:cNvPr id="36866" name="WordArt 2"/>
          <p:cNvSpPr>
            <a:spLocks noChangeArrowheads="1" noChangeShapeType="1"/>
          </p:cNvSpPr>
          <p:nvPr/>
        </p:nvSpPr>
        <p:spPr bwMode="auto">
          <a:xfrm rot="-279915">
            <a:off x="2540623" y="693842"/>
            <a:ext cx="3054350" cy="1116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Homework</a:t>
            </a:r>
            <a:endParaRPr lang="zh-CN" altLang="en-US" sz="4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Comic Sans MS"/>
            </a:endParaRP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0" y="2276475"/>
            <a:ext cx="903605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zh-CN" sz="2400" b="1" dirty="0">
                <a:latin typeface="Comic Sans MS" pitchFamily="66" charset="0"/>
              </a:rPr>
              <a:t>1.</a:t>
            </a:r>
            <a:r>
              <a:rPr lang="zh-CN" altLang="en-US" sz="2400" b="1" dirty="0">
                <a:latin typeface="Comic Sans MS" pitchFamily="66" charset="0"/>
              </a:rPr>
              <a:t>背诵</a:t>
            </a:r>
            <a:r>
              <a:rPr lang="zh-CN" altLang="zh-CN" sz="2400" b="1" dirty="0">
                <a:latin typeface="Comic Sans MS" pitchFamily="66" charset="0"/>
              </a:rPr>
              <a:t>Let’s talk.</a:t>
            </a:r>
          </a:p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zh-CN" sz="2400" b="1" dirty="0">
                <a:latin typeface="Comic Sans MS" pitchFamily="66" charset="0"/>
              </a:rPr>
              <a:t>2</a:t>
            </a:r>
            <a:r>
              <a:rPr lang="zh-CN" altLang="zh-CN" sz="2400" b="1" dirty="0" smtClean="0">
                <a:latin typeface="Comic Sans MS" pitchFamily="66" charset="0"/>
              </a:rPr>
              <a:t>.</a:t>
            </a:r>
            <a:r>
              <a:rPr lang="zh-CN" altLang="en-US" sz="2400" b="1" dirty="0" smtClean="0">
                <a:latin typeface="Comic Sans MS" pitchFamily="66" charset="0"/>
              </a:rPr>
              <a:t>创编对话：</a:t>
            </a:r>
            <a:endParaRPr lang="en-US" altLang="zh-CN" sz="2400" b="1" dirty="0">
              <a:latin typeface="Comic Sans MS" pitchFamily="66" charset="0"/>
            </a:endParaRPr>
          </a:p>
          <a:p>
            <a:pPr>
              <a:spcBef>
                <a:spcPct val="50000"/>
              </a:spcBef>
              <a:buFont typeface="Arial" charset="0"/>
              <a:buNone/>
            </a:pPr>
            <a:endParaRPr lang="en-US" altLang="zh-CN" sz="2400" b="1" dirty="0">
              <a:latin typeface="Comic Sans MS" pitchFamily="66" charset="0"/>
            </a:endParaRPr>
          </a:p>
          <a:p>
            <a:pPr>
              <a:spcBef>
                <a:spcPct val="50000"/>
              </a:spcBef>
              <a:buFont typeface="Arial" charset="0"/>
              <a:buNone/>
            </a:pPr>
            <a:endParaRPr lang="zh-CN" altLang="en-US" sz="24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356992"/>
            <a:ext cx="7128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Comic Sans MS" pitchFamily="66" charset="0"/>
              </a:rPr>
              <a:t>A:   Is  this  ... yours</a:t>
            </a:r>
            <a:r>
              <a:rPr lang="zh-CN" altLang="en-US" sz="3200" dirty="0" smtClean="0">
                <a:latin typeface="Comic Sans MS" pitchFamily="66" charset="0"/>
              </a:rPr>
              <a:t>？</a:t>
            </a:r>
            <a:endParaRPr lang="en-US" altLang="zh-CN" sz="3200" dirty="0" smtClean="0">
              <a:latin typeface="Comic Sans MS" pitchFamily="66" charset="0"/>
            </a:endParaRPr>
          </a:p>
          <a:p>
            <a:r>
              <a:rPr lang="en-US" altLang="zh-CN" sz="3200" dirty="0" smtClean="0">
                <a:latin typeface="Comic Sans MS" pitchFamily="66" charset="0"/>
              </a:rPr>
              <a:t>B</a:t>
            </a:r>
            <a:r>
              <a:rPr lang="zh-CN" altLang="en-US" sz="3200" dirty="0" smtClean="0">
                <a:latin typeface="Comic Sans MS" pitchFamily="66" charset="0"/>
              </a:rPr>
              <a:t>：</a:t>
            </a:r>
            <a:r>
              <a:rPr lang="en-US" altLang="zh-CN" sz="3200" dirty="0" smtClean="0">
                <a:latin typeface="Comic Sans MS" pitchFamily="66" charset="0"/>
              </a:rPr>
              <a:t>No</a:t>
            </a:r>
            <a:r>
              <a:rPr lang="zh-CN" altLang="en-US" sz="3200" dirty="0" smtClean="0">
                <a:latin typeface="Comic Sans MS" pitchFamily="66" charset="0"/>
              </a:rPr>
              <a:t>，</a:t>
            </a:r>
            <a:r>
              <a:rPr lang="en-US" altLang="zh-CN" sz="3200" dirty="0" smtClean="0">
                <a:latin typeface="Comic Sans MS" pitchFamily="66" charset="0"/>
              </a:rPr>
              <a:t>it  isn’t.</a:t>
            </a:r>
          </a:p>
          <a:p>
            <a:r>
              <a:rPr lang="en-US" altLang="zh-CN" sz="3200" dirty="0" smtClean="0">
                <a:latin typeface="Comic Sans MS" pitchFamily="66" charset="0"/>
              </a:rPr>
              <a:t>A:   Whose  is  it</a:t>
            </a:r>
            <a:r>
              <a:rPr lang="zh-CN" altLang="en-US" sz="3200" dirty="0" smtClean="0">
                <a:latin typeface="Comic Sans MS" pitchFamily="66" charset="0"/>
              </a:rPr>
              <a:t>？</a:t>
            </a:r>
            <a:r>
              <a:rPr lang="en-US" altLang="zh-CN" sz="3200" dirty="0" smtClean="0">
                <a:latin typeface="Comic Sans MS" pitchFamily="66" charset="0"/>
              </a:rPr>
              <a:t>.</a:t>
            </a:r>
          </a:p>
          <a:p>
            <a:r>
              <a:rPr lang="en-US" altLang="zh-CN" sz="3200" dirty="0" smtClean="0">
                <a:latin typeface="Comic Sans MS" pitchFamily="66" charset="0"/>
              </a:rPr>
              <a:t>B</a:t>
            </a:r>
            <a:r>
              <a:rPr lang="zh-CN" altLang="en-US" sz="3200" dirty="0" smtClean="0">
                <a:latin typeface="Comic Sans MS" pitchFamily="66" charset="0"/>
              </a:rPr>
              <a:t>：</a:t>
            </a:r>
            <a:r>
              <a:rPr lang="en-US" altLang="zh-CN" sz="3200" dirty="0" smtClean="0">
                <a:latin typeface="Comic Sans MS" pitchFamily="66" charset="0"/>
              </a:rPr>
              <a:t>It’s  …</a:t>
            </a:r>
            <a:r>
              <a:rPr lang="zh-CN" altLang="en-US" sz="3200" dirty="0" smtClean="0">
                <a:latin typeface="Comic Sans MS" pitchFamily="66" charset="0"/>
              </a:rPr>
              <a:t> ’</a:t>
            </a:r>
            <a:r>
              <a:rPr lang="en-US" altLang="zh-CN" sz="3200" dirty="0" smtClean="0">
                <a:latin typeface="Comic Sans MS" pitchFamily="66" charset="0"/>
              </a:rPr>
              <a:t>s. It’s   his/hers.</a:t>
            </a:r>
          </a:p>
          <a:p>
            <a:endParaRPr lang="zh-CN" altLang="en-US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Let's talk 1.jpg"/>
          <p:cNvPicPr>
            <a:picLocks noChangeAspect="1"/>
          </p:cNvPicPr>
          <p:nvPr/>
        </p:nvPicPr>
        <p:blipFill>
          <a:blip r:embed="rId3" cstate="print"/>
          <a:srcRect l="16926" t="11151" r="60237" b="63650"/>
          <a:stretch>
            <a:fillRect/>
          </a:stretch>
        </p:blipFill>
        <p:spPr>
          <a:xfrm>
            <a:off x="2483768" y="2420888"/>
            <a:ext cx="2088232" cy="1728192"/>
          </a:xfrm>
          <a:prstGeom prst="rect">
            <a:avLst/>
          </a:prstGeom>
        </p:spPr>
      </p:pic>
      <p:pic>
        <p:nvPicPr>
          <p:cNvPr id="6" name="图片 5" descr="Let's talk 1.jpg"/>
          <p:cNvPicPr>
            <a:picLocks noChangeAspect="1"/>
          </p:cNvPicPr>
          <p:nvPr/>
        </p:nvPicPr>
        <p:blipFill>
          <a:blip r:embed="rId3" cstate="print"/>
          <a:srcRect l="17713" t="39500" r="60237" b="35300"/>
          <a:stretch>
            <a:fillRect/>
          </a:stretch>
        </p:blipFill>
        <p:spPr>
          <a:xfrm>
            <a:off x="827584" y="4725144"/>
            <a:ext cx="2016224" cy="1728192"/>
          </a:xfrm>
          <a:prstGeom prst="rect">
            <a:avLst/>
          </a:prstGeom>
        </p:spPr>
      </p:pic>
      <p:pic>
        <p:nvPicPr>
          <p:cNvPr id="7" name="图片 6" descr="Let's talk 1.jpg"/>
          <p:cNvPicPr>
            <a:picLocks noChangeAspect="1"/>
          </p:cNvPicPr>
          <p:nvPr/>
        </p:nvPicPr>
        <p:blipFill>
          <a:blip r:embed="rId3" cstate="print"/>
          <a:srcRect l="42125" t="12201" r="35825" b="63650"/>
          <a:stretch>
            <a:fillRect/>
          </a:stretch>
        </p:blipFill>
        <p:spPr>
          <a:xfrm>
            <a:off x="6444208" y="188640"/>
            <a:ext cx="2016224" cy="1656184"/>
          </a:xfrm>
          <a:prstGeom prst="rect">
            <a:avLst/>
          </a:prstGeom>
        </p:spPr>
      </p:pic>
      <p:pic>
        <p:nvPicPr>
          <p:cNvPr id="8" name="图片 7" descr="Let's talk 1.jpg"/>
          <p:cNvPicPr>
            <a:picLocks noChangeAspect="1"/>
          </p:cNvPicPr>
          <p:nvPr/>
        </p:nvPicPr>
        <p:blipFill>
          <a:blip r:embed="rId3" cstate="print"/>
          <a:srcRect l="67324" t="39500" r="12201" b="35300"/>
          <a:stretch>
            <a:fillRect/>
          </a:stretch>
        </p:blipFill>
        <p:spPr>
          <a:xfrm>
            <a:off x="6660232" y="4797152"/>
            <a:ext cx="1872208" cy="1728192"/>
          </a:xfrm>
          <a:prstGeom prst="rect">
            <a:avLst/>
          </a:prstGeom>
        </p:spPr>
      </p:pic>
      <p:pic>
        <p:nvPicPr>
          <p:cNvPr id="9" name="图片 8" descr="Let's talk 1.jpg"/>
          <p:cNvPicPr>
            <a:picLocks noChangeAspect="1"/>
          </p:cNvPicPr>
          <p:nvPr/>
        </p:nvPicPr>
        <p:blipFill>
          <a:blip r:embed="rId3" cstate="print"/>
          <a:srcRect l="42125" t="38450" r="35038" b="37400"/>
          <a:stretch>
            <a:fillRect/>
          </a:stretch>
        </p:blipFill>
        <p:spPr>
          <a:xfrm>
            <a:off x="899592" y="548680"/>
            <a:ext cx="2088232" cy="1656184"/>
          </a:xfrm>
          <a:prstGeom prst="rect">
            <a:avLst/>
          </a:prstGeom>
        </p:spPr>
      </p:pic>
      <p:pic>
        <p:nvPicPr>
          <p:cNvPr id="10" name="图片 9" descr="Let's talk 1.jpg"/>
          <p:cNvPicPr>
            <a:picLocks noChangeAspect="1"/>
          </p:cNvPicPr>
          <p:nvPr/>
        </p:nvPicPr>
        <p:blipFill>
          <a:blip r:embed="rId3" cstate="print"/>
          <a:srcRect l="66537" t="11151" r="12201" b="62600"/>
          <a:stretch>
            <a:fillRect/>
          </a:stretch>
        </p:blipFill>
        <p:spPr>
          <a:xfrm>
            <a:off x="5436096" y="2420888"/>
            <a:ext cx="1944216" cy="1800200"/>
          </a:xfrm>
          <a:prstGeom prst="rect">
            <a:avLst/>
          </a:prstGeom>
        </p:spPr>
      </p:pic>
      <p:pic>
        <p:nvPicPr>
          <p:cNvPr id="12" name="唯美治愈系钢琴 - 轻音乐网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27984" y="908720"/>
            <a:ext cx="792088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4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6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Let's talk 1.jpg"/>
          <p:cNvPicPr>
            <a:picLocks noChangeAspect="1"/>
          </p:cNvPicPr>
          <p:nvPr/>
        </p:nvPicPr>
        <p:blipFill>
          <a:blip r:embed="rId2" cstate="print"/>
          <a:srcRect l="16926" t="11151" r="60237" b="63650"/>
          <a:stretch>
            <a:fillRect/>
          </a:stretch>
        </p:blipFill>
        <p:spPr>
          <a:xfrm>
            <a:off x="1043608" y="2780928"/>
            <a:ext cx="2088232" cy="1728192"/>
          </a:xfrm>
          <a:prstGeom prst="rect">
            <a:avLst/>
          </a:prstGeom>
        </p:spPr>
      </p:pic>
      <p:pic>
        <p:nvPicPr>
          <p:cNvPr id="6" name="图片 5" descr="Let's talk 1.jpg"/>
          <p:cNvPicPr>
            <a:picLocks noChangeAspect="1"/>
          </p:cNvPicPr>
          <p:nvPr/>
        </p:nvPicPr>
        <p:blipFill>
          <a:blip r:embed="rId2" cstate="print"/>
          <a:srcRect l="17713" t="39500" r="60237" b="35300"/>
          <a:stretch>
            <a:fillRect/>
          </a:stretch>
        </p:blipFill>
        <p:spPr>
          <a:xfrm>
            <a:off x="1043608" y="5013176"/>
            <a:ext cx="2016224" cy="1728192"/>
          </a:xfrm>
          <a:prstGeom prst="rect">
            <a:avLst/>
          </a:prstGeom>
        </p:spPr>
      </p:pic>
      <p:pic>
        <p:nvPicPr>
          <p:cNvPr id="7" name="图片 6" descr="Let's talk 1.jpg"/>
          <p:cNvPicPr>
            <a:picLocks noChangeAspect="1"/>
          </p:cNvPicPr>
          <p:nvPr/>
        </p:nvPicPr>
        <p:blipFill>
          <a:blip r:embed="rId2" cstate="print"/>
          <a:srcRect l="42125" t="12201" r="35825" b="63650"/>
          <a:stretch>
            <a:fillRect/>
          </a:stretch>
        </p:blipFill>
        <p:spPr>
          <a:xfrm>
            <a:off x="6156176" y="404664"/>
            <a:ext cx="2016224" cy="1656184"/>
          </a:xfrm>
          <a:prstGeom prst="rect">
            <a:avLst/>
          </a:prstGeom>
        </p:spPr>
      </p:pic>
      <p:pic>
        <p:nvPicPr>
          <p:cNvPr id="8" name="图片 7" descr="Let's talk 1.jpg"/>
          <p:cNvPicPr>
            <a:picLocks noChangeAspect="1"/>
          </p:cNvPicPr>
          <p:nvPr/>
        </p:nvPicPr>
        <p:blipFill>
          <a:blip r:embed="rId2" cstate="print"/>
          <a:srcRect l="67324" t="39500" r="12201" b="35300"/>
          <a:stretch>
            <a:fillRect/>
          </a:stretch>
        </p:blipFill>
        <p:spPr>
          <a:xfrm>
            <a:off x="6156176" y="5013176"/>
            <a:ext cx="1872208" cy="1728192"/>
          </a:xfrm>
          <a:prstGeom prst="rect">
            <a:avLst/>
          </a:prstGeom>
        </p:spPr>
      </p:pic>
      <p:pic>
        <p:nvPicPr>
          <p:cNvPr id="9" name="图片 8" descr="Let's talk 1.jpg"/>
          <p:cNvPicPr>
            <a:picLocks noChangeAspect="1"/>
          </p:cNvPicPr>
          <p:nvPr/>
        </p:nvPicPr>
        <p:blipFill>
          <a:blip r:embed="rId2" cstate="print"/>
          <a:srcRect l="42125" t="38450" r="35038" b="37400"/>
          <a:stretch>
            <a:fillRect/>
          </a:stretch>
        </p:blipFill>
        <p:spPr>
          <a:xfrm>
            <a:off x="1043608" y="548680"/>
            <a:ext cx="2088232" cy="1656184"/>
          </a:xfrm>
          <a:prstGeom prst="rect">
            <a:avLst/>
          </a:prstGeom>
        </p:spPr>
      </p:pic>
      <p:pic>
        <p:nvPicPr>
          <p:cNvPr id="10" name="图片 9" descr="Let's talk 1.jpg"/>
          <p:cNvPicPr>
            <a:picLocks noChangeAspect="1"/>
          </p:cNvPicPr>
          <p:nvPr/>
        </p:nvPicPr>
        <p:blipFill>
          <a:blip r:embed="rId2" cstate="print"/>
          <a:srcRect l="66537" t="11151" r="12201" b="62600"/>
          <a:stretch>
            <a:fillRect/>
          </a:stretch>
        </p:blipFill>
        <p:spPr>
          <a:xfrm>
            <a:off x="6156176" y="2708920"/>
            <a:ext cx="1944216" cy="18002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03848" y="2060848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Art   show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Let's talk 1.jpg"/>
          <p:cNvPicPr>
            <a:picLocks noChangeAspect="1"/>
          </p:cNvPicPr>
          <p:nvPr/>
        </p:nvPicPr>
        <p:blipFill>
          <a:blip r:embed="rId2" cstate="print"/>
          <a:srcRect l="16926" t="11151" r="60237" b="63650"/>
          <a:stretch>
            <a:fillRect/>
          </a:stretch>
        </p:blipFill>
        <p:spPr>
          <a:xfrm>
            <a:off x="1907704" y="3212976"/>
            <a:ext cx="2088232" cy="1728192"/>
          </a:xfrm>
          <a:prstGeom prst="rect">
            <a:avLst/>
          </a:prstGeom>
        </p:spPr>
      </p:pic>
      <p:pic>
        <p:nvPicPr>
          <p:cNvPr id="6" name="图片 5" descr="Let's talk 1.jpg"/>
          <p:cNvPicPr>
            <a:picLocks noChangeAspect="1"/>
          </p:cNvPicPr>
          <p:nvPr/>
        </p:nvPicPr>
        <p:blipFill>
          <a:blip r:embed="rId2" cstate="print"/>
          <a:srcRect l="17713" t="39500" r="60237" b="35300"/>
          <a:stretch>
            <a:fillRect/>
          </a:stretch>
        </p:blipFill>
        <p:spPr>
          <a:xfrm>
            <a:off x="1907704" y="5013176"/>
            <a:ext cx="2016224" cy="1728192"/>
          </a:xfrm>
          <a:prstGeom prst="rect">
            <a:avLst/>
          </a:prstGeom>
        </p:spPr>
      </p:pic>
      <p:pic>
        <p:nvPicPr>
          <p:cNvPr id="7" name="图片 6" descr="Let's talk 1.jpg"/>
          <p:cNvPicPr>
            <a:picLocks noChangeAspect="1"/>
          </p:cNvPicPr>
          <p:nvPr/>
        </p:nvPicPr>
        <p:blipFill>
          <a:blip r:embed="rId2" cstate="print"/>
          <a:srcRect l="42125" t="12201" r="35825" b="63650"/>
          <a:stretch>
            <a:fillRect/>
          </a:stretch>
        </p:blipFill>
        <p:spPr>
          <a:xfrm>
            <a:off x="4499992" y="1484784"/>
            <a:ext cx="2016224" cy="1656184"/>
          </a:xfrm>
          <a:prstGeom prst="rect">
            <a:avLst/>
          </a:prstGeom>
        </p:spPr>
      </p:pic>
      <p:pic>
        <p:nvPicPr>
          <p:cNvPr id="8" name="图片 7" descr="Let's talk 1.jpg"/>
          <p:cNvPicPr>
            <a:picLocks noChangeAspect="1"/>
          </p:cNvPicPr>
          <p:nvPr/>
        </p:nvPicPr>
        <p:blipFill>
          <a:blip r:embed="rId2" cstate="print"/>
          <a:srcRect l="67324" t="39500" r="12201" b="35300"/>
          <a:stretch>
            <a:fillRect/>
          </a:stretch>
        </p:blipFill>
        <p:spPr>
          <a:xfrm>
            <a:off x="4572000" y="5129808"/>
            <a:ext cx="1872208" cy="1728192"/>
          </a:xfrm>
          <a:prstGeom prst="rect">
            <a:avLst/>
          </a:prstGeom>
        </p:spPr>
      </p:pic>
      <p:pic>
        <p:nvPicPr>
          <p:cNvPr id="9" name="图片 8" descr="Let's talk 1.jpg"/>
          <p:cNvPicPr>
            <a:picLocks noChangeAspect="1"/>
          </p:cNvPicPr>
          <p:nvPr/>
        </p:nvPicPr>
        <p:blipFill>
          <a:blip r:embed="rId2" cstate="print"/>
          <a:srcRect l="42125" t="38450" r="35038" b="37400"/>
          <a:stretch>
            <a:fillRect/>
          </a:stretch>
        </p:blipFill>
        <p:spPr>
          <a:xfrm>
            <a:off x="1907704" y="1484784"/>
            <a:ext cx="2088232" cy="1656184"/>
          </a:xfrm>
          <a:prstGeom prst="rect">
            <a:avLst/>
          </a:prstGeom>
        </p:spPr>
      </p:pic>
      <p:pic>
        <p:nvPicPr>
          <p:cNvPr id="10" name="图片 9" descr="Let's talk 1.jpg"/>
          <p:cNvPicPr>
            <a:picLocks noChangeAspect="1"/>
          </p:cNvPicPr>
          <p:nvPr/>
        </p:nvPicPr>
        <p:blipFill>
          <a:blip r:embed="rId2" cstate="print"/>
          <a:srcRect l="66537" t="11151" r="12201" b="62600"/>
          <a:stretch>
            <a:fillRect/>
          </a:stretch>
        </p:blipFill>
        <p:spPr>
          <a:xfrm>
            <a:off x="4499992" y="3140968"/>
            <a:ext cx="1944216" cy="18002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979712" y="332656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Are  these all  ours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？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772816"/>
            <a:ext cx="857250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71" name="TextBox 3"/>
          <p:cNvSpPr txBox="1">
            <a:spLocks noChangeArrowheads="1"/>
          </p:cNvSpPr>
          <p:nvPr/>
        </p:nvSpPr>
        <p:spPr bwMode="auto">
          <a:xfrm>
            <a:off x="457200" y="533400"/>
            <a:ext cx="304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MS UI Gothic" pitchFamily="34" charset="-128"/>
                <a:cs typeface="Times New Roman" pitchFamily="18" charset="0"/>
              </a:rPr>
              <a:t>Let’s try</a:t>
            </a:r>
            <a:endParaRPr lang="zh-CN" alt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ea typeface="MS UI Gothic" pitchFamily="34" charset="-128"/>
              <a:cs typeface="Times New Roman" pitchFamily="18" charset="0"/>
            </a:endParaRPr>
          </a:p>
        </p:txBody>
      </p:sp>
      <p:sp>
        <p:nvSpPr>
          <p:cNvPr id="11272" name="TextBox 3"/>
          <p:cNvSpPr txBox="1">
            <a:spLocks noChangeArrowheads="1"/>
          </p:cNvSpPr>
          <p:nvPr/>
        </p:nvSpPr>
        <p:spPr bwMode="auto">
          <a:xfrm>
            <a:off x="6300192" y="486916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黑体" pitchFamily="2" charset="-122"/>
                <a:cs typeface="Times New Roman" pitchFamily="18" charset="0"/>
              </a:rPr>
              <a:t>√</a:t>
            </a:r>
            <a:endParaRPr lang="zh-CN" altLang="en-US" sz="44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ea typeface="黑体" pitchFamily="2" charset="-122"/>
              <a:cs typeface="Times New Roman" pitchFamily="18" charset="0"/>
            </a:endParaRPr>
          </a:p>
        </p:txBody>
      </p:sp>
      <p:pic>
        <p:nvPicPr>
          <p:cNvPr id="6" name="let try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067944" y="620688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203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112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404664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Whose   is    it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？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1196752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It’s     Mike’s.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pic>
        <p:nvPicPr>
          <p:cNvPr id="6" name="let try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812360" y="1412776"/>
            <a:ext cx="648072" cy="648072"/>
          </a:xfrm>
          <a:prstGeom prst="rect">
            <a:avLst/>
          </a:prstGeom>
        </p:spPr>
      </p:pic>
      <p:pic>
        <p:nvPicPr>
          <p:cNvPr id="7" name="图片 6" descr="Let's talk 1.jpg"/>
          <p:cNvPicPr>
            <a:picLocks noChangeAspect="1"/>
          </p:cNvPicPr>
          <p:nvPr/>
        </p:nvPicPr>
        <p:blipFill>
          <a:blip r:embed="rId4" cstate="print"/>
          <a:srcRect l="42125" t="12201" r="35825" b="63650"/>
          <a:stretch>
            <a:fillRect/>
          </a:stretch>
        </p:blipFill>
        <p:spPr>
          <a:xfrm>
            <a:off x="2339752" y="2708920"/>
            <a:ext cx="4320480" cy="31940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2203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692696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Whose   is    it</a:t>
            </a:r>
            <a:r>
              <a:rPr lang="zh-CN" altLang="en-US" sz="4800" dirty="0" smtClean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  <a:cs typeface="Ebrima" pitchFamily="2" charset="0"/>
              </a:rPr>
              <a:t>？</a:t>
            </a:r>
            <a:endParaRPr lang="zh-CN" altLang="en-US" sz="4800" dirty="0">
              <a:solidFill>
                <a:srgbClr val="7030A0"/>
              </a:solidFill>
              <a:latin typeface="华文新魏" pitchFamily="2" charset="-122"/>
              <a:ea typeface="华文新魏" pitchFamily="2" charset="-122"/>
              <a:cs typeface="Ebrima" pitchFamily="2" charset="0"/>
            </a:endParaRPr>
          </a:p>
        </p:txBody>
      </p:sp>
      <p:pic>
        <p:nvPicPr>
          <p:cNvPr id="7" name="图片 6" descr="Let's talk 1.jpg"/>
          <p:cNvPicPr>
            <a:picLocks noChangeAspect="1"/>
          </p:cNvPicPr>
          <p:nvPr/>
        </p:nvPicPr>
        <p:blipFill>
          <a:blip r:embed="rId2" cstate="print"/>
          <a:srcRect l="42125" t="38450" r="35038" b="37400"/>
          <a:stretch>
            <a:fillRect/>
          </a:stretch>
        </p:blipFill>
        <p:spPr>
          <a:xfrm>
            <a:off x="2411760" y="2492896"/>
            <a:ext cx="3744416" cy="2969709"/>
          </a:xfrm>
          <a:prstGeom prst="rect">
            <a:avLst/>
          </a:prstGeom>
        </p:spPr>
      </p:pic>
      <p:pic>
        <p:nvPicPr>
          <p:cNvPr id="9" name="图片 8" descr="Let's talk 1.jpg"/>
          <p:cNvPicPr>
            <a:picLocks noChangeAspect="1"/>
          </p:cNvPicPr>
          <p:nvPr/>
        </p:nvPicPr>
        <p:blipFill>
          <a:blip r:embed="rId2" cstate="print"/>
          <a:srcRect l="17713" t="39500" r="60237" b="35300"/>
          <a:stretch>
            <a:fillRect/>
          </a:stretch>
        </p:blipFill>
        <p:spPr>
          <a:xfrm>
            <a:off x="2411760" y="2492896"/>
            <a:ext cx="3888432" cy="3178638"/>
          </a:xfrm>
          <a:prstGeom prst="rect">
            <a:avLst/>
          </a:prstGeom>
        </p:spPr>
      </p:pic>
      <p:pic>
        <p:nvPicPr>
          <p:cNvPr id="10" name="图片 9" descr="Let's talk 1.jpg"/>
          <p:cNvPicPr>
            <a:picLocks noChangeAspect="1"/>
          </p:cNvPicPr>
          <p:nvPr/>
        </p:nvPicPr>
        <p:blipFill>
          <a:blip r:embed="rId2" cstate="print"/>
          <a:srcRect l="67324" t="39500" r="12201" b="35300"/>
          <a:stretch>
            <a:fillRect/>
          </a:stretch>
        </p:blipFill>
        <p:spPr>
          <a:xfrm>
            <a:off x="2411760" y="2492896"/>
            <a:ext cx="3960440" cy="316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304800" y="228600"/>
            <a:ext cx="304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MS UI Gothic" pitchFamily="34" charset="-128"/>
                <a:cs typeface="Times New Roman" pitchFamily="18" charset="0"/>
              </a:rPr>
              <a:t>Let’s talk</a:t>
            </a:r>
            <a:endParaRPr lang="zh-CN" alt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ea typeface="MS UI Gothic" pitchFamily="34" charset="-128"/>
              <a:cs typeface="Times New Roman" pitchFamily="18" charset="0"/>
            </a:endParaRPr>
          </a:p>
        </p:txBody>
      </p:sp>
      <p:pic>
        <p:nvPicPr>
          <p:cNvPr id="8195" name="Picture 5" descr="P48ATALK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952500"/>
            <a:ext cx="65532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2590800" y="5957888"/>
            <a:ext cx="3810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itchFamily="2" charset="-122"/>
              </a:rPr>
              <a:t>点击图片进行课文朗读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304800" y="228600"/>
            <a:ext cx="304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fontAlgn="base" latinLnBrk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MS UI Gothic" pitchFamily="34" charset="-128"/>
                <a:cs typeface="Times New Roman" pitchFamily="18" charset="0"/>
              </a:rPr>
              <a:t>Let’s talk</a:t>
            </a:r>
            <a:endParaRPr lang="zh-CN" alt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ea typeface="MS UI Gothic" pitchFamily="34" charset="-128"/>
              <a:cs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52400" y="1481138"/>
            <a:ext cx="8763000" cy="446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</a:t>
            </a:r>
            <a:r>
              <a:rPr lang="en-US" altLang="zh-CN" sz="2400" b="1" dirty="0">
                <a:solidFill>
                  <a:srgbClr val="0000FF"/>
                </a:solidFill>
                <a:latin typeface="Comic Sans MS" pitchFamily="66" charset="0"/>
              </a:rPr>
              <a:t>The yellow picture is </a:t>
            </a:r>
            <a:r>
              <a:rPr lang="en-US" altLang="zh-CN" sz="2400" b="1" dirty="0">
                <a:solidFill>
                  <a:srgbClr val="FF0000"/>
                </a:solidFill>
                <a:latin typeface="Comic Sans MS" pitchFamily="66" charset="0"/>
              </a:rPr>
              <a:t>mine</a:t>
            </a:r>
            <a:r>
              <a:rPr lang="en-US" altLang="zh-CN" sz="2400" b="1" dirty="0">
                <a:latin typeface="Comic Sans MS" pitchFamily="66" charset="0"/>
              </a:rPr>
              <a:t>. Are these</a:t>
            </a:r>
            <a:r>
              <a:rPr lang="en-US" altLang="zh-CN" sz="2400" b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altLang="zh-CN" sz="2400" b="1" dirty="0">
                <a:solidFill>
                  <a:srgbClr val="FF0000"/>
                </a:solidFill>
                <a:latin typeface="Comic Sans MS" pitchFamily="66" charset="0"/>
              </a:rPr>
              <a:t>all ours</a:t>
            </a:r>
            <a:r>
              <a:rPr lang="en-US" altLang="zh-CN" sz="2400" b="1" dirty="0">
                <a:latin typeface="Comic Sans MS" pitchFamily="66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      Mike: Yes , they are.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Wow! That picture of Beijing is beautiful. 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                  </a:t>
            </a:r>
            <a:r>
              <a:rPr lang="en-US" altLang="zh-CN" sz="2400" b="1" dirty="0">
                <a:solidFill>
                  <a:srgbClr val="0000FF"/>
                </a:solidFill>
                <a:latin typeface="Comic Sans MS" pitchFamily="66" charset="0"/>
              </a:rPr>
              <a:t>Whose is it?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      Mike: </a:t>
            </a:r>
            <a:r>
              <a:rPr lang="en-US" altLang="zh-CN" sz="2400" b="1" dirty="0">
                <a:solidFill>
                  <a:srgbClr val="0000FF"/>
                </a:solidFill>
                <a:latin typeface="Comic Sans MS" pitchFamily="66" charset="0"/>
              </a:rPr>
              <a:t>It’s Zhang </a:t>
            </a:r>
            <a:r>
              <a:rPr lang="en-US" altLang="zh-CN" sz="2400" b="1" dirty="0" err="1">
                <a:solidFill>
                  <a:srgbClr val="0000FF"/>
                </a:solidFill>
                <a:latin typeface="Comic Sans MS" pitchFamily="66" charset="0"/>
              </a:rPr>
              <a:t>Peng’s</a:t>
            </a:r>
            <a:r>
              <a:rPr lang="en-US" altLang="zh-CN" sz="2400" b="1" dirty="0">
                <a:solidFill>
                  <a:srgbClr val="0000FF"/>
                </a:solidFill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Look! There is </a:t>
            </a:r>
            <a:r>
              <a:rPr lang="en-US" altLang="zh-CN" sz="2400" b="1" dirty="0">
                <a:solidFill>
                  <a:srgbClr val="FF0000"/>
                </a:solidFill>
                <a:latin typeface="Comic Sans MS" pitchFamily="66" charset="0"/>
              </a:rPr>
              <a:t>a picture of</a:t>
            </a:r>
            <a:r>
              <a:rPr lang="en-US" altLang="zh-CN" sz="2400" b="1" dirty="0">
                <a:latin typeface="Comic Sans MS" pitchFamily="66" charset="0"/>
              </a:rPr>
              <a:t> Shanghai, too.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      Mike: It’s </a:t>
            </a:r>
            <a:r>
              <a:rPr lang="en-US" altLang="zh-CN" sz="2400" b="1" dirty="0" err="1">
                <a:latin typeface="Comic Sans MS" pitchFamily="66" charset="0"/>
              </a:rPr>
              <a:t>Yifan’s</a:t>
            </a:r>
            <a:r>
              <a:rPr lang="en-US" altLang="zh-CN" sz="2400" b="1" dirty="0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omic Sans MS" pitchFamily="66" charset="0"/>
              </a:rPr>
              <a:t>Chen </a:t>
            </a:r>
            <a:r>
              <a:rPr lang="en-US" altLang="zh-CN" sz="2400" b="1" dirty="0" err="1">
                <a:latin typeface="Comic Sans MS" pitchFamily="66" charset="0"/>
              </a:rPr>
              <a:t>Jie</a:t>
            </a:r>
            <a:r>
              <a:rPr lang="en-US" altLang="zh-CN" sz="2400" b="1" dirty="0">
                <a:latin typeface="Comic Sans MS" pitchFamily="66" charset="0"/>
              </a:rPr>
              <a:t>: Oh, yes! It’s his.</a:t>
            </a:r>
          </a:p>
        </p:txBody>
      </p:sp>
      <p:pic>
        <p:nvPicPr>
          <p:cNvPr id="6" name="5A(说话)(2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076056" y="404664"/>
            <a:ext cx="576064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3131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420</Words>
  <Application>Microsoft Office PowerPoint</Application>
  <PresentationFormat>全屏显示(4:3)</PresentationFormat>
  <Paragraphs>74</Paragraphs>
  <Slides>19</Slides>
  <Notes>0</Notes>
  <HiddenSlides>0</HiddenSlides>
  <MMClips>5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User</cp:lastModifiedBy>
  <cp:revision>34</cp:revision>
  <dcterms:created xsi:type="dcterms:W3CDTF">2017-05-05T06:46:48Z</dcterms:created>
  <dcterms:modified xsi:type="dcterms:W3CDTF">2017-05-08T09:21:05Z</dcterms:modified>
</cp:coreProperties>
</file>