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5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Default Extension="wav" ContentType="audio/wav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Override PartName="/ppt/comments/comment1.xml" ContentType="application/vnd.openxmlformats-officedocument.presentationml.comment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4"/>
  </p:notesMasterIdLst>
  <p:sldIdLst>
    <p:sldId id="256" r:id="rId2"/>
    <p:sldId id="259" r:id="rId3"/>
    <p:sldId id="261" r:id="rId4"/>
    <p:sldId id="260" r:id="rId5"/>
    <p:sldId id="271" r:id="rId6"/>
    <p:sldId id="262" r:id="rId7"/>
    <p:sldId id="272" r:id="rId8"/>
    <p:sldId id="263" r:id="rId9"/>
    <p:sldId id="280" r:id="rId10"/>
    <p:sldId id="281" r:id="rId11"/>
    <p:sldId id="276" r:id="rId12"/>
    <p:sldId id="285" r:id="rId13"/>
    <p:sldId id="273" r:id="rId14"/>
    <p:sldId id="274" r:id="rId15"/>
    <p:sldId id="268" r:id="rId16"/>
    <p:sldId id="287" r:id="rId17"/>
    <p:sldId id="264" r:id="rId18"/>
    <p:sldId id="265" r:id="rId19"/>
    <p:sldId id="270" r:id="rId20"/>
    <p:sldId id="282" r:id="rId21"/>
    <p:sldId id="283" r:id="rId22"/>
    <p:sldId id="288" r:id="rId23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绿色圃中小学教育网" initials="绿色圃中小学教育网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8F8F8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105" d="100"/>
          <a:sy n="105" d="100"/>
        </p:scale>
        <p:origin x="-120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commentAuthors" Target="commentAuthor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comments/comment1.xml><?xml version="1.0" encoding="utf-8"?>
<p:cmLst xmlns:a="http://schemas.openxmlformats.org/drawingml/2006/main" xmlns:r="http://schemas.openxmlformats.org/officeDocument/2006/relationships" xmlns:p="http://schemas.openxmlformats.org/presentationml/2006/main">
  <p:cm authorId="0" dt="2015-04-21T16:54:22.192" idx="1">
    <p:pos x="5241" y="1735"/>
    <p:text>
</p:text>
  </p:cm>
</p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14D012-1418-4DC3-B4EE-E0AA699B83FC}" type="datetimeFigureOut">
              <a:rPr lang="zh-CN" altLang="en-US" smtClean="0"/>
              <a:pPr/>
              <a:t>2018/4/13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2338074-5091-4554-A742-A3B843A8382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slide" Target="../slides/slide2.xml"/><Relationship Id="rId2" Type="http://schemas.openxmlformats.org/officeDocument/2006/relationships/notesMaster" Target="../notesMasters/notesMaster1.xml"/><Relationship Id="rId1" Type="http://schemas.openxmlformats.org/officeDocument/2006/relationships/themeOverride" Target="../theme/themeOverr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xfrm>
            <a:off x="1139825" y="682625"/>
            <a:ext cx="4572000" cy="3429000"/>
          </a:xfrm>
          <a:ln>
            <a:solidFill>
              <a:srgbClr val="000000"/>
            </a:solidFill>
          </a:ln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4294967295"/>
          </p:nvPr>
        </p:nvSpPr>
        <p:spPr>
          <a:xfrm>
            <a:off x="682625" y="4340225"/>
            <a:ext cx="5486400" cy="4114800"/>
          </a:xfrm>
        </p:spPr>
        <p:txBody>
          <a:bodyPr anchor="t"/>
          <a:lstStyle/>
          <a:p>
            <a:pPr>
              <a:spcBef>
                <a:spcPct val="0"/>
              </a:spcBef>
            </a:pPr>
            <a:r>
              <a:rPr lang="en-US" altLang="zh-CN" smtClean="0">
                <a:latin typeface="Calibri" pitchFamily="34" charset="0"/>
              </a:rPr>
              <a:t>100</a:t>
            </a:r>
            <a:r>
              <a:rPr lang="zh-CN" altLang="en-US" smtClean="0">
                <a:latin typeface="Calibri" pitchFamily="34" charset="0"/>
              </a:rPr>
              <a:t>吨</a:t>
            </a:r>
          </a:p>
        </p:txBody>
      </p:sp>
      <p:sp>
        <p:nvSpPr>
          <p:cNvPr id="26628" name="灯片编号占位符 3"/>
          <p:cNvSpPr txBox="1">
            <a:spLocks noGrp="1" noChangeArrowheads="1"/>
          </p:cNvSpPr>
          <p:nvPr/>
        </p:nvSpPr>
        <p:spPr bwMode="auto">
          <a:xfrm>
            <a:off x="3879850" y="8682038"/>
            <a:ext cx="2973388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12096378-78BE-485E-8CE4-BFB240FBAF32}" type="slidenum">
              <a:rPr lang="zh-CN" altLang="en-US" sz="1200">
                <a:solidFill>
                  <a:srgbClr val="000000"/>
                </a:solidFill>
                <a:latin typeface="Calibri" pitchFamily="34" charset="0"/>
              </a:rPr>
              <a:pPr algn="r"/>
              <a:t>2</a:t>
            </a:fld>
            <a:endParaRPr lang="zh-CN" altLang="en-US" sz="1200">
              <a:solidFill>
                <a:srgbClr val="000000"/>
              </a:solidFill>
              <a:latin typeface="Calibri" pitchFamily="34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38074-5091-4554-A742-A3B843A83825}" type="slidenum">
              <a:rPr lang="zh-CN" altLang="en-US" smtClean="0"/>
              <a:pPr/>
              <a:t>7</a:t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 bwMode="auto"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5603" name="备注占位符 2"/>
          <p:cNvSpPr>
            <a:spLocks noGrp="1" noChangeArrowheads="1"/>
          </p:cNvSpPr>
          <p:nvPr>
            <p:ph type="body" idx="4294967295"/>
          </p:nvPr>
        </p:nvSpPr>
        <p:spPr bwMode="auto">
          <a:noFill/>
          <a:ln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zh-CN" altLang="en-US" smtClean="0"/>
          </a:p>
        </p:txBody>
      </p:sp>
      <p:sp>
        <p:nvSpPr>
          <p:cNvPr id="25604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9836647C-5CB0-48C4-B97A-E492B099C9A4}" type="slidenum">
              <a:rPr lang="zh-CN" altLang="en-US" smtClean="0"/>
              <a:pPr/>
              <a:t>18</a:t>
            </a:fld>
            <a:endParaRPr lang="zh-CN" altLang="en-US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338074-5091-4554-A742-A3B843A83825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51210-620D-4992-BF84-7149A118BA22}" type="datetimeFigureOut">
              <a:rPr lang="zh-CN" altLang="en-US" smtClean="0"/>
              <a:pPr/>
              <a:t>2018/4/13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16C59-CAA0-4F9C-9D97-A371A735D2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51210-620D-4992-BF84-7149A118BA22}" type="datetimeFigureOut">
              <a:rPr lang="zh-CN" altLang="en-US" smtClean="0"/>
              <a:pPr/>
              <a:t>2018/4/13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16C59-CAA0-4F9C-9D97-A371A735D2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51210-620D-4992-BF84-7149A118BA22}" type="datetimeFigureOut">
              <a:rPr lang="zh-CN" altLang="en-US" smtClean="0"/>
              <a:pPr/>
              <a:t>2018/4/13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16C59-CAA0-4F9C-9D97-A371A735D2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 userDrawn="1"/>
        </p:nvPicPr>
        <p:blipFill>
          <a:blip r:embed="rId2"/>
          <a:srcRect b="23685"/>
          <a:stretch>
            <a:fillRect/>
          </a:stretch>
        </p:blipFill>
        <p:spPr bwMode="auto">
          <a:xfrm>
            <a:off x="0" y="1624013"/>
            <a:ext cx="9144000" cy="522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5"/>
          <p:cNvPicPr>
            <a:picLocks noChangeAspect="1" noChangeArrowheads="1"/>
          </p:cNvPicPr>
          <p:nvPr userDrawn="1"/>
        </p:nvPicPr>
        <p:blipFill>
          <a:blip r:embed="rId2"/>
          <a:srcRect b="23685"/>
          <a:stretch>
            <a:fillRect/>
          </a:stretch>
        </p:blipFill>
        <p:spPr bwMode="auto">
          <a:xfrm>
            <a:off x="0" y="1624013"/>
            <a:ext cx="9144000" cy="522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51210-620D-4992-BF84-7149A118BA22}" type="datetimeFigureOut">
              <a:rPr lang="zh-CN" altLang="en-US" smtClean="0"/>
              <a:pPr/>
              <a:t>2018/4/13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16C59-CAA0-4F9C-9D97-A371A735D2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51210-620D-4992-BF84-7149A118BA22}" type="datetimeFigureOut">
              <a:rPr lang="zh-CN" altLang="en-US" smtClean="0"/>
              <a:pPr/>
              <a:t>2018/4/13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16C59-CAA0-4F9C-9D97-A371A735D2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51210-620D-4992-BF84-7149A118BA22}" type="datetimeFigureOut">
              <a:rPr lang="zh-CN" altLang="en-US" smtClean="0"/>
              <a:pPr/>
              <a:t>2018/4/13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16C59-CAA0-4F9C-9D97-A371A735D2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51210-620D-4992-BF84-7149A118BA22}" type="datetimeFigureOut">
              <a:rPr lang="zh-CN" altLang="en-US" smtClean="0"/>
              <a:pPr/>
              <a:t>2018/4/13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16C59-CAA0-4F9C-9D97-A371A735D2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51210-620D-4992-BF84-7149A118BA22}" type="datetimeFigureOut">
              <a:rPr lang="zh-CN" altLang="en-US" smtClean="0"/>
              <a:pPr/>
              <a:t>2018/4/13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16C59-CAA0-4F9C-9D97-A371A735D2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51210-620D-4992-BF84-7149A118BA22}" type="datetimeFigureOut">
              <a:rPr lang="zh-CN" altLang="en-US" smtClean="0"/>
              <a:pPr/>
              <a:t>2018/4/13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16C59-CAA0-4F9C-9D97-A371A735D2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51210-620D-4992-BF84-7149A118BA22}" type="datetimeFigureOut">
              <a:rPr lang="zh-CN" altLang="en-US" smtClean="0"/>
              <a:pPr/>
              <a:t>2018/4/13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16C59-CAA0-4F9C-9D97-A371A735D2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6451210-620D-4992-BF84-7149A118BA22}" type="datetimeFigureOut">
              <a:rPr lang="zh-CN" altLang="en-US" smtClean="0"/>
              <a:pPr/>
              <a:t>2018/4/13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8916C59-CAA0-4F9C-9D97-A371A735D2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7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6451210-620D-4992-BF84-7149A118BA22}" type="datetimeFigureOut">
              <a:rPr lang="zh-CN" altLang="en-US" smtClean="0"/>
              <a:pPr/>
              <a:t>2018/4/13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8916C59-CAA0-4F9C-9D97-A371A735D2AC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slideLayout" Target="../slideLayouts/slideLayout7.xml"/><Relationship Id="rId1" Type="http://schemas.openxmlformats.org/officeDocument/2006/relationships/video" Target="file:///C:\Users\Administrator\Desktop\U4%20&#24405;&#35838;\A%20Let's%20talk\&#24405;&#21046;_2018_04_11_18_53_35_438.wmv" TargetMode="Externa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omments" Target="../comments/comment1.xml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audio" Target="../media/audio10.wav"/><Relationship Id="rId3" Type="http://schemas.openxmlformats.org/officeDocument/2006/relationships/audio" Target="../media/audio5.wav"/><Relationship Id="rId7" Type="http://schemas.openxmlformats.org/officeDocument/2006/relationships/audio" Target="../media/audio9.wav"/><Relationship Id="rId12" Type="http://schemas.openxmlformats.org/officeDocument/2006/relationships/image" Target="../media/image12.jpeg"/><Relationship Id="rId2" Type="http://schemas.openxmlformats.org/officeDocument/2006/relationships/audio" Target="../media/audio4.wav"/><Relationship Id="rId1" Type="http://schemas.openxmlformats.org/officeDocument/2006/relationships/slideLayout" Target="../slideLayouts/slideLayout1.xml"/><Relationship Id="rId6" Type="http://schemas.openxmlformats.org/officeDocument/2006/relationships/audio" Target="../media/audio8.wav"/><Relationship Id="rId11" Type="http://schemas.openxmlformats.org/officeDocument/2006/relationships/audio" Target="../media/audio13.wav"/><Relationship Id="rId5" Type="http://schemas.openxmlformats.org/officeDocument/2006/relationships/audio" Target="../media/audio7.wav"/><Relationship Id="rId10" Type="http://schemas.openxmlformats.org/officeDocument/2006/relationships/audio" Target="../media/audio12.wav"/><Relationship Id="rId4" Type="http://schemas.openxmlformats.org/officeDocument/2006/relationships/audio" Target="../media/audio6.wav"/><Relationship Id="rId9" Type="http://schemas.openxmlformats.org/officeDocument/2006/relationships/audio" Target="../media/audio1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5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jpeg"/><Relationship Id="rId3" Type="http://schemas.openxmlformats.org/officeDocument/2006/relationships/audio" Target="../media/audio1.wav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jpeg"/><Relationship Id="rId5" Type="http://schemas.openxmlformats.org/officeDocument/2006/relationships/audio" Target="../media/audio3.wav"/><Relationship Id="rId10" Type="http://schemas.openxmlformats.org/officeDocument/2006/relationships/image" Target="../media/image7.png"/><Relationship Id="rId4" Type="http://schemas.openxmlformats.org/officeDocument/2006/relationships/audio" Target="../media/audio2.wav"/><Relationship Id="rId9" Type="http://schemas.openxmlformats.org/officeDocument/2006/relationships/image" Target="../media/image6.jpeg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3" Type="http://schemas.openxmlformats.org/officeDocument/2006/relationships/image" Target="../media/image25.png"/><Relationship Id="rId7" Type="http://schemas.openxmlformats.org/officeDocument/2006/relationships/image" Target="../media/image29.png"/><Relationship Id="rId2" Type="http://schemas.openxmlformats.org/officeDocument/2006/relationships/audio" Target="../media/audio14.wav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jpeg"/><Relationship Id="rId9" Type="http://schemas.openxmlformats.org/officeDocument/2006/relationships/image" Target="../media/image3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2.xml"/><Relationship Id="rId1" Type="http://schemas.openxmlformats.org/officeDocument/2006/relationships/audio" Target="file:///C:\Users\Administrator\Desktop\U4%20&#24405;&#35838;\A%20Let's%20talk\Unit4ALet&#8217;stry&#35838;&#25991;&#24405;&#38899;_128k.mp3" TargetMode="External"/><Relationship Id="rId5" Type="http://schemas.openxmlformats.org/officeDocument/2006/relationships/image" Target="../media/image10.png"/><Relationship Id="rId4" Type="http://schemas.openxmlformats.org/officeDocument/2006/relationships/image" Target="../media/image9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C:\Users\Administrator\Desktop\U4%20&#24405;&#35838;\A%20Let's%20talk\Unit4_A_Let&#8217;s_talk&#35838;&#25991;&#21160;&#30011;.wmv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Layout" Target="../slideLayouts/slideLayout13.xml"/><Relationship Id="rId1" Type="http://schemas.openxmlformats.org/officeDocument/2006/relationships/audio" Target="file:///C:\Users\Administrator\Desktop\U4%20&#24405;&#35838;\A%20Let's%20talk\Unit4ALet&#8217;stalk&#35838;&#25991;&#24405;&#38899;_128k.mp3" TargetMode="External"/><Relationship Id="rId4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2000232" y="4714884"/>
            <a:ext cx="6400800" cy="1752600"/>
          </a:xfrm>
        </p:spPr>
        <p:txBody>
          <a:bodyPr>
            <a:normAutofit/>
          </a:bodyPr>
          <a:lstStyle/>
          <a:p>
            <a:pPr algn="r"/>
            <a:r>
              <a:rPr lang="zh-CN" altLang="en-US" sz="2000" dirty="0" smtClean="0">
                <a:solidFill>
                  <a:srgbClr val="7030A0"/>
                </a:solidFill>
              </a:rPr>
              <a:t>梧州市大塘小学    张杰银</a:t>
            </a:r>
            <a:endParaRPr lang="zh-CN" altLang="en-US" sz="2000" dirty="0">
              <a:solidFill>
                <a:srgbClr val="7030A0"/>
              </a:solidFill>
            </a:endParaRPr>
          </a:p>
        </p:txBody>
      </p:sp>
      <p:sp>
        <p:nvSpPr>
          <p:cNvPr id="4" name="Text Box 2"/>
          <p:cNvSpPr txBox="1">
            <a:spLocks noChangeArrowheads="1"/>
          </p:cNvSpPr>
          <p:nvPr/>
        </p:nvSpPr>
        <p:spPr bwMode="auto">
          <a:xfrm>
            <a:off x="0" y="1142984"/>
            <a:ext cx="8823325" cy="1871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4400" b="1" dirty="0">
                <a:solidFill>
                  <a:srgbClr val="FF0000"/>
                </a:solidFill>
              </a:rPr>
              <a:t>Unit 4</a:t>
            </a:r>
            <a:r>
              <a:rPr lang="zh-CN" altLang="en-US" sz="8800" b="1" dirty="0">
                <a:solidFill>
                  <a:srgbClr val="FF0000"/>
                </a:solidFill>
                <a:latin typeface="Lao UI" pitchFamily="34" charset="0"/>
              </a:rPr>
              <a:t> </a:t>
            </a:r>
            <a:r>
              <a:rPr lang="zh-CN" altLang="en-US" sz="4400" b="1" dirty="0">
                <a:solidFill>
                  <a:srgbClr val="009900"/>
                </a:solidFill>
              </a:rPr>
              <a:t>Then</a:t>
            </a:r>
            <a:r>
              <a:rPr lang="zh-CN" altLang="en-US" sz="4400" b="1" dirty="0">
                <a:solidFill>
                  <a:srgbClr val="FF0000"/>
                </a:solidFill>
              </a:rPr>
              <a:t> and </a:t>
            </a:r>
            <a:r>
              <a:rPr lang="zh-CN" altLang="en-US" sz="4400" b="1" dirty="0">
                <a:solidFill>
                  <a:srgbClr val="0000FF"/>
                </a:solidFill>
              </a:rPr>
              <a:t>now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571472" y="3071810"/>
            <a:ext cx="8748713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zh-CN" altLang="en-US" sz="2800" b="1" dirty="0">
                <a:solidFill>
                  <a:srgbClr val="000000"/>
                </a:solidFill>
              </a:rPr>
              <a:t>Part A Let</a:t>
            </a:r>
            <a:r>
              <a:rPr lang="en-US" sz="2800" b="1" dirty="0">
                <a:solidFill>
                  <a:srgbClr val="000000"/>
                </a:solidFill>
              </a:rPr>
              <a:t>’s </a:t>
            </a:r>
            <a:r>
              <a:rPr lang="en-US" sz="2800" b="1" dirty="0" smtClean="0">
                <a:solidFill>
                  <a:srgbClr val="000000"/>
                </a:solidFill>
              </a:rPr>
              <a:t>try &amp;</a:t>
            </a:r>
            <a:r>
              <a:rPr lang="zh-CN" altLang="en-US" sz="2800" b="1" dirty="0" smtClean="0">
                <a:solidFill>
                  <a:srgbClr val="000000"/>
                </a:solidFill>
              </a:rPr>
              <a:t> Let</a:t>
            </a:r>
            <a:r>
              <a:rPr lang="en-US" sz="2800" b="1" dirty="0" smtClean="0">
                <a:solidFill>
                  <a:srgbClr val="000000"/>
                </a:solidFill>
              </a:rPr>
              <a:t>’s talk </a:t>
            </a:r>
            <a:endParaRPr lang="en-US" sz="2800" b="1" dirty="0">
              <a:solidFill>
                <a:srgbClr val="0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7574953_110924009314_2"/>
          <p:cNvPicPr>
            <a:picLocks noChangeAspect="1" noChangeArrowheads="1"/>
          </p:cNvPicPr>
          <p:nvPr/>
        </p:nvPicPr>
        <p:blipFill>
          <a:blip r:embed="rId2"/>
          <a:srcRect b="5719"/>
          <a:stretch>
            <a:fillRect/>
          </a:stretch>
        </p:blipFill>
        <p:spPr bwMode="auto">
          <a:xfrm>
            <a:off x="500034" y="2000240"/>
            <a:ext cx="4143404" cy="37862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Text Box 8"/>
          <p:cNvSpPr txBox="1">
            <a:spLocks noChangeArrowheads="1"/>
          </p:cNvSpPr>
          <p:nvPr/>
        </p:nvSpPr>
        <p:spPr bwMode="auto">
          <a:xfrm>
            <a:off x="142844" y="714356"/>
            <a:ext cx="8715468" cy="769441"/>
          </a:xfrm>
          <a:prstGeom prst="rect">
            <a:avLst/>
          </a:prstGeom>
          <a:ln>
            <a:headEnd/>
            <a:tailEnd/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 smtClean="0">
                <a:solidFill>
                  <a:srgbClr val="FF0000"/>
                </a:solidFill>
                <a:latin typeface="Comic Sans MS" pitchFamily="66" charset="0"/>
              </a:rPr>
              <a:t>Could he see the moon at night ?</a:t>
            </a:r>
            <a:endParaRPr lang="en-US" sz="4400" dirty="0">
              <a:solidFill>
                <a:srgbClr val="FF0000"/>
              </a:solidFill>
              <a:latin typeface="Comic Sans MS" pitchFamily="66" charset="0"/>
            </a:endParaRPr>
          </a:p>
        </p:txBody>
      </p:sp>
      <p:pic>
        <p:nvPicPr>
          <p:cNvPr id="1028" name="Picture 4" descr="D:\360浏览器\User Data\temp\u=3777329444,2717597563&amp;fm=27&amp;gp=0.jpg"/>
          <p:cNvPicPr>
            <a:picLocks noChangeAspect="1" noChangeArrowheads="1"/>
          </p:cNvPicPr>
          <p:nvPr/>
        </p:nvPicPr>
        <p:blipFill>
          <a:blip r:embed="rId3"/>
          <a:srcRect l="15658" r="12317"/>
          <a:stretch>
            <a:fillRect/>
          </a:stretch>
        </p:blipFill>
        <p:spPr bwMode="auto">
          <a:xfrm>
            <a:off x="4714876" y="2000240"/>
            <a:ext cx="4071966" cy="3786214"/>
          </a:xfrm>
          <a:prstGeom prst="rect">
            <a:avLst/>
          </a:prstGeom>
          <a:noFill/>
        </p:spPr>
      </p:pic>
      <p:sp>
        <p:nvSpPr>
          <p:cNvPr id="13" name="Text Box 6"/>
          <p:cNvSpPr txBox="1">
            <a:spLocks noChangeArrowheads="1"/>
          </p:cNvSpPr>
          <p:nvPr/>
        </p:nvSpPr>
        <p:spPr bwMode="auto">
          <a:xfrm>
            <a:off x="500034" y="4786322"/>
            <a:ext cx="1857388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dirty="0" smtClean="0">
                <a:solidFill>
                  <a:srgbClr val="FF0000"/>
                </a:solidFill>
              </a:rPr>
              <a:t>stars</a:t>
            </a:r>
            <a:endParaRPr lang="en-US" sz="6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800" decel="100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800" decel="100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1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 autoUpdateAnimBg="0"/>
      <p:bldP spid="1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1340587258_150388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0"/>
            <a:ext cx="3779838" cy="29289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4" descr="001bb97cba9f11a50d7d0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0"/>
            <a:ext cx="3779838" cy="2868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4" name="Rectangle 6"/>
          <p:cNvSpPr>
            <a:spLocks noChangeArrowheads="1"/>
          </p:cNvSpPr>
          <p:nvPr/>
        </p:nvSpPr>
        <p:spPr bwMode="auto">
          <a:xfrm>
            <a:off x="1000100" y="3000372"/>
            <a:ext cx="2422525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800" dirty="0">
                <a:solidFill>
                  <a:srgbClr val="660066"/>
                </a:solidFill>
              </a:rPr>
              <a:t>Chinese</a:t>
            </a:r>
            <a:endParaRPr lang="zh-CN" altLang="en-US" sz="4800" dirty="0">
              <a:solidFill>
                <a:srgbClr val="660066"/>
              </a:solidFill>
            </a:endParaRPr>
          </a:p>
        </p:txBody>
      </p:sp>
      <p:sp>
        <p:nvSpPr>
          <p:cNvPr id="12295" name="Rectangle 7"/>
          <p:cNvSpPr>
            <a:spLocks noChangeArrowheads="1"/>
          </p:cNvSpPr>
          <p:nvPr/>
        </p:nvSpPr>
        <p:spPr bwMode="auto">
          <a:xfrm>
            <a:off x="4929190" y="2928934"/>
            <a:ext cx="306546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en-US" sz="4800" dirty="0">
                <a:solidFill>
                  <a:srgbClr val="660066"/>
                </a:solidFill>
              </a:rPr>
              <a:t>American</a:t>
            </a:r>
            <a:r>
              <a:rPr lang="en-US" sz="4800" dirty="0">
                <a:solidFill>
                  <a:srgbClr val="F53717"/>
                </a:solidFill>
              </a:rPr>
              <a:t>s</a:t>
            </a:r>
            <a:endParaRPr lang="zh-CN" altLang="en-US" sz="4800" dirty="0">
              <a:solidFill>
                <a:srgbClr val="F53717"/>
              </a:solidFill>
            </a:endParaRPr>
          </a:p>
        </p:txBody>
      </p:sp>
      <p:sp>
        <p:nvSpPr>
          <p:cNvPr id="12296" name="Text Box 8"/>
          <p:cNvSpPr txBox="1">
            <a:spLocks noChangeArrowheads="1"/>
          </p:cNvSpPr>
          <p:nvPr/>
        </p:nvSpPr>
        <p:spPr bwMode="auto">
          <a:xfrm>
            <a:off x="928662" y="4214818"/>
            <a:ext cx="7164387" cy="1930400"/>
          </a:xfrm>
          <a:prstGeom prst="rect">
            <a:avLst/>
          </a:prstGeom>
          <a:solidFill>
            <a:srgbClr val="F64E32"/>
          </a:solidFill>
          <a:ln w="9525">
            <a:solidFill>
              <a:srgbClr val="F64E32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dirty="0"/>
              <a:t>Who have been to the moon in 1969?</a:t>
            </a:r>
          </a:p>
        </p:txBody>
      </p:sp>
      <p:sp>
        <p:nvSpPr>
          <p:cNvPr id="12297" name="Text Box 9"/>
          <p:cNvSpPr txBox="1">
            <a:spLocks noChangeArrowheads="1"/>
          </p:cNvSpPr>
          <p:nvPr/>
        </p:nvSpPr>
        <p:spPr bwMode="auto">
          <a:xfrm>
            <a:off x="3276600" y="1052513"/>
            <a:ext cx="2016125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/>
              <a:t>19</a:t>
            </a:r>
          </a:p>
        </p:txBody>
      </p:sp>
      <p:sp>
        <p:nvSpPr>
          <p:cNvPr id="12298" name="Text Box 10"/>
          <p:cNvSpPr txBox="1">
            <a:spLocks noChangeArrowheads="1"/>
          </p:cNvSpPr>
          <p:nvPr/>
        </p:nvSpPr>
        <p:spPr bwMode="auto">
          <a:xfrm>
            <a:off x="4211638" y="1054100"/>
            <a:ext cx="12239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/>
              <a:t>69</a:t>
            </a:r>
          </a:p>
        </p:txBody>
      </p:sp>
      <p:sp>
        <p:nvSpPr>
          <p:cNvPr id="12299" name="Text Box 11"/>
          <p:cNvSpPr txBox="1">
            <a:spLocks noChangeArrowheads="1"/>
          </p:cNvSpPr>
          <p:nvPr/>
        </p:nvSpPr>
        <p:spPr bwMode="auto">
          <a:xfrm>
            <a:off x="684213" y="188913"/>
            <a:ext cx="8208962" cy="100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6000" dirty="0">
                <a:solidFill>
                  <a:srgbClr val="D12609"/>
                </a:solidFill>
              </a:rPr>
              <a:t>nineteen     sixty-nine</a:t>
            </a:r>
          </a:p>
        </p:txBody>
      </p:sp>
      <p:sp>
        <p:nvSpPr>
          <p:cNvPr id="12300" name="Text Box 12"/>
          <p:cNvSpPr txBox="1">
            <a:spLocks noChangeArrowheads="1"/>
          </p:cNvSpPr>
          <p:nvPr/>
        </p:nvSpPr>
        <p:spPr bwMode="auto">
          <a:xfrm>
            <a:off x="428596" y="3786190"/>
            <a:ext cx="8569325" cy="1555750"/>
          </a:xfrm>
          <a:prstGeom prst="rect">
            <a:avLst/>
          </a:prstGeom>
          <a:gradFill rotWithShape="1">
            <a:gsLst>
              <a:gs pos="0">
                <a:srgbClr val="5964CF"/>
              </a:gs>
              <a:gs pos="50000">
                <a:srgbClr val="F5B1D9"/>
              </a:gs>
              <a:gs pos="100000">
                <a:srgbClr val="5964CF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 dirty="0"/>
              <a:t>The Americans took about five days to get there in 1969.</a:t>
            </a:r>
          </a:p>
        </p:txBody>
      </p:sp>
      <p:sp>
        <p:nvSpPr>
          <p:cNvPr id="15" name="矩形 14"/>
          <p:cNvSpPr/>
          <p:nvPr/>
        </p:nvSpPr>
        <p:spPr>
          <a:xfrm>
            <a:off x="3143240" y="2928934"/>
            <a:ext cx="505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zh-CN" alt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7643834" y="2786058"/>
            <a:ext cx="50526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?</a:t>
            </a:r>
            <a:endParaRPr lang="zh-CN" altLang="en-US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xit" presetSubtype="1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1" dur="500"/>
                                        <p:tgtEl>
                                          <p:spTgt spid="1229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2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61111E-6 4.44444E-6 L -0.14184 0.00023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-70" y="0"/>
                                    </p:animMotion>
                                  </p:childTnLst>
                                </p:cTn>
                              </p:par>
                              <p:par>
                                <p:cTn id="25" presetID="63" presetClass="path" presetSubtype="0" accel="50000" decel="5000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2.96296E-6 L 0.13004 2.96296E-6 " pathEditMode="relative" rAng="0" ptsTypes="AA">
                                      <p:cBhvr>
                                        <p:cTn id="26" dur="2000" fill="hold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65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55" presetClass="exit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38" dur="100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/>
                                        <p:tgtEl>
                                          <p:spTgt spid="122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0" dur="1000"/>
                                        <p:tgtEl>
                                          <p:spTgt spid="1229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2" presetID="55" presetClass="exit" presetSubtype="0" fill="hold" grpId="2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3" dur="10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/>
                                        <p:tgtEl>
                                          <p:spTgt spid="122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5" dur="1000"/>
                                        <p:tgtEl>
                                          <p:spTgt spid="1229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55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8" dur="100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7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/>
                                        <p:tgtEl>
                                          <p:spTgt spid="122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0" dur="1000"/>
                                        <p:tgtEl>
                                          <p:spTgt spid="1229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122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7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2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3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122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2000"/>
                            </p:stCondLst>
                            <p:childTnLst>
                              <p:par>
                                <p:cTn id="67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1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22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1" presetID="50" presetClass="entr" presetSubtype="0" decel="10000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22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22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6" presetClass="exit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2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6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circle(in)">
                                      <p:cBhvr>
                                        <p:cTn id="95" dur="2000"/>
                                        <p:tgtEl>
                                          <p:spTgt spid="1229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22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1" dur="2000"/>
                                        <p:tgtEl>
                                          <p:spTgt spid="123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4" grpId="0" autoUpdateAnimBg="0"/>
      <p:bldP spid="12294" grpId="1" autoUpdateAnimBg="0"/>
      <p:bldP spid="12295" grpId="0" autoUpdateAnimBg="0"/>
      <p:bldP spid="12296" grpId="0" animBg="1" autoUpdateAnimBg="0"/>
      <p:bldP spid="12296" grpId="1" animBg="1" autoUpdateAnimBg="0"/>
      <p:bldP spid="12297" grpId="0" autoUpdateAnimBg="0"/>
      <p:bldP spid="12297" grpId="1" autoUpdateAnimBg="0"/>
      <p:bldP spid="12297" grpId="2" autoUpdateAnimBg="0"/>
      <p:bldP spid="12298" grpId="0" autoUpdateAnimBg="0"/>
      <p:bldP spid="12298" grpId="1" autoUpdateAnimBg="0"/>
      <p:bldP spid="12298" grpId="2" autoUpdateAnimBg="0"/>
      <p:bldP spid="12299" grpId="0" autoUpdateAnimBg="0"/>
      <p:bldP spid="12299" grpId="1" autoUpdateAnimBg="0"/>
      <p:bldP spid="12300" grpId="0" animBg="1" autoUpdateAnimBg="0"/>
      <p:bldP spid="15" grpId="0"/>
      <p:bldP spid="15" grpId="1"/>
      <p:bldP spid="1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录制_2018_04_11_18_53_35_438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698195"/>
            <a:ext cx="9144000" cy="61598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vide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00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9388" y="188913"/>
            <a:ext cx="45847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 Box 3"/>
          <p:cNvSpPr txBox="1">
            <a:spLocks noChangeArrowheads="1"/>
          </p:cNvSpPr>
          <p:nvPr/>
        </p:nvSpPr>
        <p:spPr bwMode="auto">
          <a:xfrm>
            <a:off x="395288" y="5300663"/>
            <a:ext cx="8353425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 dirty="0">
                <a:latin typeface="Comic Sans MS" pitchFamily="66" charset="0"/>
              </a:rPr>
              <a:t>I can look it up on the Internet.</a:t>
            </a:r>
          </a:p>
        </p:txBody>
      </p:sp>
      <p:sp>
        <p:nvSpPr>
          <p:cNvPr id="9220" name="Text Box 4"/>
          <p:cNvSpPr txBox="1">
            <a:spLocks noChangeArrowheads="1"/>
          </p:cNvSpPr>
          <p:nvPr/>
        </p:nvSpPr>
        <p:spPr bwMode="auto">
          <a:xfrm>
            <a:off x="5076825" y="1341438"/>
            <a:ext cx="3744913" cy="8239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>
                <a:solidFill>
                  <a:srgbClr val="006600"/>
                </a:solidFill>
                <a:latin typeface="Comic Sans MS" pitchFamily="66" charset="0"/>
              </a:rPr>
              <a:t>look up</a:t>
            </a:r>
            <a:r>
              <a:rPr lang="en-US" sz="4800"/>
              <a:t>  </a:t>
            </a:r>
            <a:r>
              <a:rPr lang="zh-CN" altLang="en-US" sz="4800" b="1">
                <a:solidFill>
                  <a:srgbClr val="FF0000"/>
                </a:solidFill>
              </a:rPr>
              <a:t>查阅</a:t>
            </a:r>
          </a:p>
        </p:txBody>
      </p:sp>
      <p:sp>
        <p:nvSpPr>
          <p:cNvPr id="9221" name="Text Box 5"/>
          <p:cNvSpPr txBox="1">
            <a:spLocks noChangeArrowheads="1"/>
          </p:cNvSpPr>
          <p:nvPr/>
        </p:nvSpPr>
        <p:spPr bwMode="auto">
          <a:xfrm>
            <a:off x="5076825" y="2708275"/>
            <a:ext cx="3744913" cy="192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>
                <a:solidFill>
                  <a:srgbClr val="006600"/>
                </a:solidFill>
                <a:latin typeface="Comic Sans MS" pitchFamily="66" charset="0"/>
              </a:rPr>
              <a:t>Internet</a:t>
            </a:r>
            <a:r>
              <a:rPr lang="en-US" sz="4800"/>
              <a:t>  </a:t>
            </a:r>
          </a:p>
          <a:p>
            <a:pPr>
              <a:spcBef>
                <a:spcPct val="50000"/>
              </a:spcBef>
            </a:pPr>
            <a:r>
              <a:rPr lang="zh-CN" altLang="en-US" sz="4800" b="1">
                <a:solidFill>
                  <a:srgbClr val="FF0000"/>
                </a:solidFill>
              </a:rPr>
              <a:t>互联网</a:t>
            </a:r>
          </a:p>
        </p:txBody>
      </p:sp>
      <p:sp>
        <p:nvSpPr>
          <p:cNvPr id="9222" name="Rectangle 6"/>
          <p:cNvSpPr>
            <a:spLocks noChangeArrowheads="1"/>
          </p:cNvSpPr>
          <p:nvPr/>
        </p:nvSpPr>
        <p:spPr bwMode="auto">
          <a:xfrm>
            <a:off x="415925" y="3455988"/>
            <a:ext cx="625475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</a:rPr>
              <a:t>http://www.Lspjy.com 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  <p:sp>
        <p:nvSpPr>
          <p:cNvPr id="9223" name="Rectangle 7"/>
          <p:cNvSpPr>
            <a:spLocks noChangeArrowheads="1"/>
          </p:cNvSpPr>
          <p:nvPr/>
        </p:nvSpPr>
        <p:spPr bwMode="auto">
          <a:xfrm>
            <a:off x="631825" y="3671888"/>
            <a:ext cx="625475" cy="10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100">
                <a:solidFill>
                  <a:schemeClr val="bg1"/>
                </a:solidFill>
              </a:rPr>
              <a:t>绿色圃中小学教育网</a:t>
            </a:r>
            <a:r>
              <a:rPr lang="en-US" altLang="zh-CN" sz="100">
                <a:solidFill>
                  <a:schemeClr val="bg1"/>
                </a:solidFill>
              </a:rPr>
              <a:t>http://www.Lspjy.com   </a:t>
            </a:r>
            <a:r>
              <a:rPr lang="zh-CN" altLang="en-US" sz="100">
                <a:solidFill>
                  <a:schemeClr val="bg1"/>
                </a:solidFill>
              </a:rPr>
              <a:t>绿色圃中学资源网</a:t>
            </a:r>
            <a:r>
              <a:rPr lang="en-US" altLang="zh-CN" sz="100">
                <a:solidFill>
                  <a:schemeClr val="bg1"/>
                </a:solidFill>
              </a:rPr>
              <a:t>http://cz.Lspjy.com</a:t>
            </a:r>
            <a:endParaRPr lang="zh-CN" altLang="en-US" sz="10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219" grpId="0" autoUpdateAnimBg="0"/>
      <p:bldP spid="9220" grpId="0" autoUpdateAnimBg="0"/>
      <p:bldP spid="9221" grpId="0" autoUpdateAnimBg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0079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2232025" cy="2225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Text Box 3"/>
          <p:cNvSpPr txBox="1">
            <a:spLocks noChangeArrowheads="1"/>
          </p:cNvSpPr>
          <p:nvPr/>
        </p:nvSpPr>
        <p:spPr bwMode="auto">
          <a:xfrm>
            <a:off x="1763713" y="1412875"/>
            <a:ext cx="6877050" cy="762000"/>
          </a:xfrm>
          <a:prstGeom prst="rect">
            <a:avLst/>
          </a:prstGeom>
          <a:solidFill>
            <a:srgbClr val="FF99CC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400">
                <a:latin typeface="Comic Sans MS" pitchFamily="66" charset="0"/>
              </a:rPr>
              <a:t>look it up on the Internet</a:t>
            </a:r>
          </a:p>
        </p:txBody>
      </p:sp>
      <p:pic>
        <p:nvPicPr>
          <p:cNvPr id="10244" name="Picture 4" descr="13413014_002559207158_2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b="10156"/>
          <a:stretch>
            <a:fillRect/>
          </a:stretch>
        </p:blipFill>
        <p:spPr bwMode="auto">
          <a:xfrm>
            <a:off x="6443663" y="2166938"/>
            <a:ext cx="2952750" cy="1909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5" name="Text Box 5"/>
          <p:cNvSpPr txBox="1">
            <a:spLocks noChangeArrowheads="1"/>
          </p:cNvSpPr>
          <p:nvPr/>
        </p:nvSpPr>
        <p:spPr bwMode="auto">
          <a:xfrm>
            <a:off x="323850" y="2924175"/>
            <a:ext cx="6443663" cy="701675"/>
          </a:xfrm>
          <a:prstGeom prst="rect">
            <a:avLst/>
          </a:prstGeom>
          <a:solidFill>
            <a:srgbClr val="99CC00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>
                <a:latin typeface="Comic Sans MS" pitchFamily="66" charset="0"/>
              </a:rPr>
              <a:t>look it up in the dictionary</a:t>
            </a:r>
          </a:p>
        </p:txBody>
      </p:sp>
      <p:pic>
        <p:nvPicPr>
          <p:cNvPr id="10246" name="Picture 6" descr="20078211748307_2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0" y="4365625"/>
            <a:ext cx="3249613" cy="2290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7" name="Text Box 7"/>
          <p:cNvSpPr txBox="1">
            <a:spLocks noChangeArrowheads="1"/>
          </p:cNvSpPr>
          <p:nvPr/>
        </p:nvSpPr>
        <p:spPr bwMode="auto">
          <a:xfrm>
            <a:off x="2195513" y="5589588"/>
            <a:ext cx="6624637" cy="823912"/>
          </a:xfrm>
          <a:prstGeom prst="rect">
            <a:avLst/>
          </a:prstGeom>
          <a:solidFill>
            <a:srgbClr val="6666FF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800">
                <a:latin typeface="Comic Sans MS" pitchFamily="66" charset="0"/>
              </a:rPr>
              <a:t> look it up in the book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2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2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800" decel="100000"/>
                                        <p:tgtEl>
                                          <p:spTgt spid="102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800" decel="100000" fill="hold"/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02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243" grpId="0" animBg="1" autoUpdateAnimBg="0"/>
      <p:bldP spid="10245" grpId="0" animBg="1" autoUpdateAnimBg="0"/>
      <p:bldP spid="10247" grpId="0" animBg="1" autoUpdateAnimBg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 descr="图1"/>
          <p:cNvPicPr>
            <a:picLocks noChangeAspect="1" noChangeArrowheads="1"/>
          </p:cNvPicPr>
          <p:nvPr/>
        </p:nvPicPr>
        <p:blipFill>
          <a:blip r:embed="rId12"/>
          <a:srcRect/>
          <a:stretch>
            <a:fillRect/>
          </a:stretch>
        </p:blipFill>
        <p:spPr bwMode="auto">
          <a:xfrm>
            <a:off x="255588" y="393700"/>
            <a:ext cx="8653462" cy="601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Line 3"/>
          <p:cNvSpPr>
            <a:spLocks noChangeShapeType="1"/>
          </p:cNvSpPr>
          <p:nvPr/>
        </p:nvSpPr>
        <p:spPr bwMode="auto">
          <a:xfrm>
            <a:off x="1231900" y="1200150"/>
            <a:ext cx="3203575" cy="1588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484" name="Line 4"/>
          <p:cNvSpPr>
            <a:spLocks noChangeShapeType="1"/>
          </p:cNvSpPr>
          <p:nvPr/>
        </p:nvSpPr>
        <p:spPr bwMode="auto">
          <a:xfrm>
            <a:off x="1212850" y="1562100"/>
            <a:ext cx="2725738" cy="0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485" name="Line 5"/>
          <p:cNvSpPr>
            <a:spLocks noChangeShapeType="1"/>
          </p:cNvSpPr>
          <p:nvPr/>
        </p:nvSpPr>
        <p:spPr bwMode="auto">
          <a:xfrm>
            <a:off x="1246188" y="1920875"/>
            <a:ext cx="3611562" cy="0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486" name="Line 6"/>
          <p:cNvSpPr>
            <a:spLocks noChangeShapeType="1"/>
          </p:cNvSpPr>
          <p:nvPr/>
        </p:nvSpPr>
        <p:spPr bwMode="auto">
          <a:xfrm>
            <a:off x="1246188" y="2279650"/>
            <a:ext cx="3611562" cy="1588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487" name="Line 7"/>
          <p:cNvSpPr>
            <a:spLocks noChangeShapeType="1"/>
          </p:cNvSpPr>
          <p:nvPr/>
        </p:nvSpPr>
        <p:spPr bwMode="auto">
          <a:xfrm>
            <a:off x="1322388" y="2505075"/>
            <a:ext cx="1023937" cy="0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488" name="Line 8"/>
          <p:cNvSpPr>
            <a:spLocks noChangeShapeType="1"/>
          </p:cNvSpPr>
          <p:nvPr/>
        </p:nvSpPr>
        <p:spPr bwMode="auto">
          <a:xfrm>
            <a:off x="1339850" y="2905125"/>
            <a:ext cx="3203575" cy="1588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489" name="Line 9"/>
          <p:cNvSpPr>
            <a:spLocks noChangeShapeType="1"/>
          </p:cNvSpPr>
          <p:nvPr/>
        </p:nvSpPr>
        <p:spPr bwMode="auto">
          <a:xfrm>
            <a:off x="1311275" y="3213100"/>
            <a:ext cx="2454275" cy="0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490" name="Line 10"/>
          <p:cNvSpPr>
            <a:spLocks noChangeShapeType="1"/>
          </p:cNvSpPr>
          <p:nvPr/>
        </p:nvSpPr>
        <p:spPr bwMode="auto">
          <a:xfrm>
            <a:off x="1350963" y="3562350"/>
            <a:ext cx="3136900" cy="0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491" name="Line 11"/>
          <p:cNvSpPr>
            <a:spLocks noChangeShapeType="1"/>
          </p:cNvSpPr>
          <p:nvPr/>
        </p:nvSpPr>
        <p:spPr bwMode="auto">
          <a:xfrm>
            <a:off x="1374775" y="3862388"/>
            <a:ext cx="1704975" cy="1587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492" name="Line 12"/>
          <p:cNvSpPr>
            <a:spLocks noChangeShapeType="1"/>
          </p:cNvSpPr>
          <p:nvPr/>
        </p:nvSpPr>
        <p:spPr bwMode="auto">
          <a:xfrm>
            <a:off x="1397000" y="4156075"/>
            <a:ext cx="2932113" cy="0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493" name="Line 13"/>
          <p:cNvSpPr>
            <a:spLocks noChangeShapeType="1"/>
          </p:cNvSpPr>
          <p:nvPr/>
        </p:nvSpPr>
        <p:spPr bwMode="auto">
          <a:xfrm>
            <a:off x="1358900" y="4478338"/>
            <a:ext cx="3340100" cy="1587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494" name="Line 14"/>
          <p:cNvSpPr>
            <a:spLocks noChangeShapeType="1"/>
          </p:cNvSpPr>
          <p:nvPr/>
        </p:nvSpPr>
        <p:spPr bwMode="auto">
          <a:xfrm>
            <a:off x="1397000" y="4824413"/>
            <a:ext cx="2590800" cy="1587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495" name="Line 15"/>
          <p:cNvSpPr>
            <a:spLocks noChangeShapeType="1"/>
          </p:cNvSpPr>
          <p:nvPr/>
        </p:nvSpPr>
        <p:spPr bwMode="auto">
          <a:xfrm>
            <a:off x="1358900" y="5103813"/>
            <a:ext cx="4021138" cy="1587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496" name="Line 16"/>
          <p:cNvSpPr>
            <a:spLocks noChangeShapeType="1"/>
          </p:cNvSpPr>
          <p:nvPr/>
        </p:nvSpPr>
        <p:spPr bwMode="auto">
          <a:xfrm>
            <a:off x="1409700" y="5435600"/>
            <a:ext cx="3271838" cy="1588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20497" name="Line 17"/>
          <p:cNvSpPr>
            <a:spLocks noChangeShapeType="1"/>
          </p:cNvSpPr>
          <p:nvPr/>
        </p:nvSpPr>
        <p:spPr bwMode="auto">
          <a:xfrm>
            <a:off x="1381125" y="5822950"/>
            <a:ext cx="2863850" cy="0"/>
          </a:xfrm>
          <a:prstGeom prst="line">
            <a:avLst/>
          </a:prstGeom>
          <a:noFill/>
          <a:ln w="28575" cmpd="sng">
            <a:solidFill>
              <a:srgbClr val="FF0000"/>
            </a:solidFill>
            <a:round/>
            <a:headEnd/>
            <a:tailEnd/>
          </a:ln>
          <a:effectLst/>
        </p:spPr>
        <p:txBody>
          <a:bodyPr/>
          <a:lstStyle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04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1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04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204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21" dur="500"/>
                                        <p:tgtEl>
                                          <p:spTgt spid="2048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2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048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3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29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04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04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0488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6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4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04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48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6" name="5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04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0490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0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7" name="6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5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204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04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2049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62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8" name="7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67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204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204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204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20494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9" name="8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204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20495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0" name="9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500" fill="hold"/>
                                        <p:tgtEl>
                                          <p:spTgt spid="204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2049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8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11" name="10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93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04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204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483" grpId="0" animBg="1"/>
      <p:bldP spid="20484" grpId="0" animBg="1"/>
      <p:bldP spid="20485" grpId="0" animBg="1"/>
      <p:bldP spid="20486" grpId="0" animBg="1"/>
      <p:bldP spid="20487" grpId="0" animBg="1"/>
      <p:bldP spid="20488" grpId="0" animBg="1"/>
      <p:bldP spid="20489" grpId="0" animBg="1"/>
      <p:bldP spid="20490" grpId="0" animBg="1"/>
      <p:bldP spid="20491" grpId="0" animBg="1"/>
      <p:bldP spid="20492" grpId="0" animBg="1"/>
      <p:bldP spid="20493" grpId="0" animBg="1"/>
      <p:bldP spid="20494" grpId="0" animBg="1"/>
      <p:bldP spid="20495" grpId="0" animBg="1"/>
      <p:bldP spid="20496" grpId="0" animBg="1"/>
      <p:bldP spid="20497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AutoShape 252"/>
          <p:cNvSpPr>
            <a:spLocks noChangeArrowheads="1"/>
          </p:cNvSpPr>
          <p:nvPr/>
        </p:nvSpPr>
        <p:spPr bwMode="auto">
          <a:xfrm>
            <a:off x="142844" y="1142984"/>
            <a:ext cx="8786874" cy="4857784"/>
          </a:xfrm>
          <a:prstGeom prst="roundRect">
            <a:avLst>
              <a:gd name="adj" fmla="val 10889"/>
            </a:avLst>
          </a:prstGeom>
          <a:solidFill>
            <a:srgbClr val="EBF1DE"/>
          </a:solidFill>
          <a:ln w="38100" cmpd="sng">
            <a:solidFill>
              <a:schemeClr val="bg2"/>
            </a:solidFill>
            <a:round/>
            <a:headEnd/>
            <a:tailEnd/>
          </a:ln>
          <a:effectLst>
            <a:outerShdw dist="135003" dir="2928844" algn="ctr" rotWithShape="0">
              <a:srgbClr val="000000">
                <a:alpha val="50000"/>
              </a:srgbClr>
            </a:outerShdw>
          </a:effectLst>
        </p:spPr>
        <p:txBody>
          <a:bodyPr wrap="none" anchor="ctr"/>
          <a:lstStyle/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b="1">
              <a:solidFill>
                <a:srgbClr val="0000FF"/>
              </a:solidFill>
              <a:latin typeface="Comic Sans MS" pitchFamily="66" charset="0"/>
              <a:ea typeface="+mn-ea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en-US" sz="3200" b="1">
              <a:solidFill>
                <a:schemeClr val="hlink"/>
              </a:solidFill>
              <a:latin typeface="Comic Sans MS" pitchFamily="66" charset="0"/>
              <a:ea typeface="+mn-ea"/>
            </a:endParaRP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2800" b="1">
                <a:solidFill>
                  <a:schemeClr val="hlink"/>
                </a:solidFill>
                <a:latin typeface="Comic Sans MS" pitchFamily="66" charset="0"/>
                <a:ea typeface="+mn-ea"/>
              </a:rPr>
              <a:t>                              </a:t>
            </a:r>
          </a:p>
          <a:p>
            <a:pPr marL="342900" indent="-342900" fontAlgn="auto">
              <a:spcBef>
                <a:spcPts val="0"/>
              </a:spcBef>
              <a:spcAft>
                <a:spcPts val="0"/>
              </a:spcAft>
              <a:buFont typeface="Arial" pitchFamily="34" charset="0"/>
              <a:buNone/>
              <a:defRPr/>
            </a:pPr>
            <a:endParaRPr lang="zh-CN" altLang="en-US" sz="2800">
              <a:solidFill>
                <a:srgbClr val="0000FF"/>
              </a:solidFill>
              <a:latin typeface="Comic Sans MS" pitchFamily="66" charset="0"/>
              <a:ea typeface="+mn-ea"/>
            </a:endParaRPr>
          </a:p>
        </p:txBody>
      </p:sp>
      <p:grpSp>
        <p:nvGrpSpPr>
          <p:cNvPr id="2" name="椭圆 5"/>
          <p:cNvGrpSpPr>
            <a:grpSpLocks/>
          </p:cNvGrpSpPr>
          <p:nvPr/>
        </p:nvGrpSpPr>
        <p:grpSpPr bwMode="auto">
          <a:xfrm>
            <a:off x="2214546" y="285728"/>
            <a:ext cx="4565650" cy="750888"/>
            <a:chOff x="-1509" y="-426"/>
            <a:chExt cx="2876" cy="473"/>
          </a:xfrm>
        </p:grpSpPr>
        <p:pic>
          <p:nvPicPr>
            <p:cNvPr id="38917" name="椭圆 5"/>
            <p:cNvPicPr>
              <a:picLocks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-1509" y="-426"/>
              <a:ext cx="2876" cy="47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38918" name="Text Box 6"/>
            <p:cNvSpPr txBox="1">
              <a:spLocks noChangeArrowheads="1"/>
            </p:cNvSpPr>
            <p:nvPr/>
          </p:nvSpPr>
          <p:spPr bwMode="auto">
            <a:xfrm>
              <a:off x="-1104" y="-426"/>
              <a:ext cx="2020" cy="3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>
                <a:buFont typeface="Arial" charset="0"/>
                <a:buNone/>
              </a:pPr>
              <a:r>
                <a:rPr lang="en-US" altLang="zh-CN" sz="3200" b="1" dirty="0">
                  <a:solidFill>
                    <a:srgbClr val="7030A0"/>
                  </a:solidFill>
                  <a:latin typeface="Comic Sans MS" pitchFamily="66" charset="0"/>
                  <a:cs typeface="Arial" charset="0"/>
                </a:rPr>
                <a:t>Role play</a:t>
              </a:r>
              <a:endParaRPr lang="zh-CN" altLang="en-US" sz="3200" b="1" dirty="0">
                <a:solidFill>
                  <a:srgbClr val="7030A0"/>
                </a:solidFill>
                <a:latin typeface="Comic Sans MS" pitchFamily="66" charset="0"/>
                <a:cs typeface="Arial" charset="0"/>
              </a:endParaRPr>
            </a:p>
          </p:txBody>
        </p:sp>
      </p:grpSp>
      <p:pic>
        <p:nvPicPr>
          <p:cNvPr id="38916" name="图片 10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072198" y="4842907"/>
            <a:ext cx="3071802" cy="20150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250825" y="2078021"/>
            <a:ext cx="8153400" cy="134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b="1">
              <a:solidFill>
                <a:srgbClr val="FF5050"/>
              </a:solidFill>
              <a:latin typeface="Calibri" pitchFamily="34" charset="0"/>
            </a:endParaRPr>
          </a:p>
          <a:p>
            <a:r>
              <a:rPr lang="zh-CN" altLang="en-US" sz="3200" b="1">
                <a:solidFill>
                  <a:srgbClr val="0066FF"/>
                </a:solidFill>
                <a:latin typeface="Calibri" pitchFamily="34" charset="0"/>
              </a:rPr>
              <a:t>2.Act out the dialogue.</a:t>
            </a:r>
          </a:p>
          <a:p>
            <a:r>
              <a:rPr lang="zh-CN" altLang="en-US" sz="3200" b="1">
                <a:solidFill>
                  <a:srgbClr val="0066FF"/>
                </a:solidFill>
                <a:latin typeface="Calibri" pitchFamily="34" charset="0"/>
              </a:rPr>
              <a:t>    分角色表演对话</a:t>
            </a:r>
          </a:p>
        </p:txBody>
      </p:sp>
      <p:sp>
        <p:nvSpPr>
          <p:cNvPr id="9" name="Text Box 5"/>
          <p:cNvSpPr txBox="1">
            <a:spLocks noChangeArrowheads="1"/>
          </p:cNvSpPr>
          <p:nvPr/>
        </p:nvSpPr>
        <p:spPr bwMode="auto">
          <a:xfrm>
            <a:off x="381000" y="3446446"/>
            <a:ext cx="8763000" cy="1373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latin typeface="Times New Roman" pitchFamily="18" charset="0"/>
              </a:rPr>
              <a:t>a. Great! 声音响亮，语音、语调正确自然。（5分）</a:t>
            </a:r>
          </a:p>
          <a:p>
            <a:r>
              <a:rPr lang="zh-CN" altLang="en-US" sz="2800" b="1" dirty="0">
                <a:latin typeface="Times New Roman" pitchFamily="18" charset="0"/>
              </a:rPr>
              <a:t>b. Good! 声音响亮，语音、语调基本正确。（4分）</a:t>
            </a:r>
          </a:p>
          <a:p>
            <a:r>
              <a:rPr lang="zh-CN" altLang="en-US" sz="2800" b="1" dirty="0">
                <a:latin typeface="Times New Roman" pitchFamily="18" charset="0"/>
              </a:rPr>
              <a:t>c. Come on! 声音较弱，语速较慢，发音欠</a:t>
            </a:r>
            <a:r>
              <a:rPr lang="zh-CN" altLang="en-US" sz="2800" b="1" dirty="0" smtClean="0">
                <a:latin typeface="Times New Roman" pitchFamily="18" charset="0"/>
              </a:rPr>
              <a:t>准（</a:t>
            </a:r>
            <a:r>
              <a:rPr lang="zh-CN" altLang="en-US" sz="2800" b="1" dirty="0">
                <a:latin typeface="Times New Roman" pitchFamily="18" charset="0"/>
              </a:rPr>
              <a:t>3分）</a:t>
            </a: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250825" y="1142984"/>
            <a:ext cx="7239000" cy="106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66FF"/>
                </a:solidFill>
                <a:latin typeface="Calibri" pitchFamily="34" charset="0"/>
              </a:rPr>
              <a:t>1.Read   loudly  in group of four.</a:t>
            </a:r>
          </a:p>
          <a:p>
            <a:r>
              <a:rPr lang="zh-CN" altLang="en-US" sz="3200" b="1" dirty="0">
                <a:solidFill>
                  <a:srgbClr val="0066FF"/>
                </a:solidFill>
                <a:latin typeface="Calibri" pitchFamily="34" charset="0"/>
              </a:rPr>
              <a:t>    四人小组大声齐读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utoUpdateAnimBg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0"/>
            <a:ext cx="29289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MS UI Gothic" panose="020B0600070205080204" pitchFamily="34" charset="-128"/>
                <a:cs typeface="Times New Roman" panose="02020603050405020304" pitchFamily="18" charset="0"/>
              </a:rPr>
              <a:t>Exercise: </a:t>
            </a:r>
            <a:endParaRPr lang="zh-CN" altLang="en-US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MS UI 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19459" name="TextBox 2"/>
          <p:cNvSpPr txBox="1">
            <a:spLocks noChangeArrowheads="1"/>
          </p:cNvSpPr>
          <p:nvPr/>
        </p:nvSpPr>
        <p:spPr bwMode="auto">
          <a:xfrm>
            <a:off x="428596" y="928670"/>
            <a:ext cx="4000528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 smtClean="0">
                <a:solidFill>
                  <a:srgbClr val="002060"/>
                </a:solidFill>
                <a:latin typeface="黑体" pitchFamily="49" charset="-122"/>
                <a:ea typeface="黑体" pitchFamily="49" charset="-122"/>
              </a:rPr>
              <a:t>一、选词填空。</a:t>
            </a:r>
            <a:endParaRPr lang="zh-CN" altLang="en-US" sz="2800" b="1" dirty="0">
              <a:solidFill>
                <a:srgbClr val="002060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9460" name="TextBox 3"/>
          <p:cNvSpPr txBox="1">
            <a:spLocks noChangeArrowheads="1"/>
          </p:cNvSpPr>
          <p:nvPr/>
        </p:nvSpPr>
        <p:spPr bwMode="auto">
          <a:xfrm>
            <a:off x="428596" y="1571612"/>
            <a:ext cx="8286808" cy="523220"/>
          </a:xfrm>
          <a:prstGeom prst="rect">
            <a:avLst/>
          </a:prstGeom>
          <a:gradFill rotWithShape="0">
            <a:gsLst>
              <a:gs pos="0">
                <a:srgbClr val="FFEFD1"/>
              </a:gs>
              <a:gs pos="64999">
                <a:srgbClr val="F0EBD5"/>
              </a:gs>
              <a:gs pos="100000">
                <a:srgbClr val="D1C39F"/>
              </a:gs>
            </a:gsLst>
            <a:lin ang="5400000"/>
          </a:gra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latin typeface="Comic Sans MS" pitchFamily="66" charset="0"/>
              </a:rPr>
              <a:t>buildings     hill    stars    moon    computer</a:t>
            </a:r>
            <a:endParaRPr lang="zh-CN" altLang="en-US" sz="2800" b="1" dirty="0">
              <a:latin typeface="Comic Sans MS" pitchFamily="66" charset="0"/>
            </a:endParaRPr>
          </a:p>
        </p:txBody>
      </p:sp>
      <p:sp>
        <p:nvSpPr>
          <p:cNvPr id="19461" name="TextBox 4"/>
          <p:cNvSpPr txBox="1">
            <a:spLocks noChangeArrowheads="1"/>
          </p:cNvSpPr>
          <p:nvPr/>
        </p:nvSpPr>
        <p:spPr bwMode="auto">
          <a:xfrm>
            <a:off x="357158" y="2500306"/>
            <a:ext cx="8572560" cy="39703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omic Sans MS" pitchFamily="66" charset="0"/>
              </a:rPr>
              <a:t>1.There are many tall _________ in the city.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omic Sans MS" pitchFamily="66" charset="0"/>
              </a:rPr>
              <a:t>2. The ______ is bright.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omic Sans MS" pitchFamily="66" charset="0"/>
              </a:rPr>
              <a:t>3. There are </a:t>
            </a:r>
            <a:r>
              <a:rPr lang="en-US" altLang="zh-CN" sz="2800" b="1" dirty="0" smtClean="0">
                <a:latin typeface="Comic Sans MS" pitchFamily="66" charset="0"/>
              </a:rPr>
              <a:t>many trees </a:t>
            </a:r>
            <a:r>
              <a:rPr lang="en-US" altLang="zh-CN" sz="2800" b="1" dirty="0">
                <a:latin typeface="Comic Sans MS" pitchFamily="66" charset="0"/>
              </a:rPr>
              <a:t>and flowers on the______.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omic Sans MS" pitchFamily="66" charset="0"/>
              </a:rPr>
              <a:t>4.. There are many ______ in the sky.</a:t>
            </a:r>
          </a:p>
          <a:p>
            <a:pPr>
              <a:lnSpc>
                <a:spcPct val="150000"/>
              </a:lnSpc>
            </a:pPr>
            <a:r>
              <a:rPr lang="en-US" altLang="zh-CN" sz="2800" b="1" dirty="0">
                <a:latin typeface="Comic Sans MS" pitchFamily="66" charset="0"/>
              </a:rPr>
              <a:t>5. There is a ________ on the table.</a:t>
            </a:r>
            <a:endParaRPr lang="zh-CN" altLang="en-US" sz="2800" b="1" dirty="0">
              <a:latin typeface="Comic Sans MS" pitchFamily="66" charset="0"/>
            </a:endParaRPr>
          </a:p>
        </p:txBody>
      </p:sp>
      <p:sp>
        <p:nvSpPr>
          <p:cNvPr id="6" name="TextBox 5"/>
          <p:cNvSpPr txBox="1">
            <a:spLocks noChangeArrowheads="1"/>
          </p:cNvSpPr>
          <p:nvPr/>
        </p:nvSpPr>
        <p:spPr bwMode="auto">
          <a:xfrm>
            <a:off x="4500562" y="2643182"/>
            <a:ext cx="225744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buildings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9" name="TextBox 8"/>
          <p:cNvSpPr txBox="1">
            <a:spLocks noChangeArrowheads="1"/>
          </p:cNvSpPr>
          <p:nvPr/>
        </p:nvSpPr>
        <p:spPr bwMode="auto">
          <a:xfrm>
            <a:off x="3857620" y="5214950"/>
            <a:ext cx="164307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 stars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1" name="TextBox 10"/>
          <p:cNvSpPr txBox="1">
            <a:spLocks noChangeArrowheads="1"/>
          </p:cNvSpPr>
          <p:nvPr/>
        </p:nvSpPr>
        <p:spPr bwMode="auto">
          <a:xfrm>
            <a:off x="1500166" y="3286124"/>
            <a:ext cx="1643059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 </a:t>
            </a:r>
            <a:r>
              <a:rPr lang="en-US" altLang="zh-CN" sz="2800" b="1" dirty="0" smtClean="0">
                <a:solidFill>
                  <a:srgbClr val="FF0000"/>
                </a:solidFill>
                <a:latin typeface="Comic Sans MS" pitchFamily="66" charset="0"/>
              </a:rPr>
              <a:t>moon 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2" name="TextBox 11"/>
          <p:cNvSpPr txBox="1">
            <a:spLocks noChangeArrowheads="1"/>
          </p:cNvSpPr>
          <p:nvPr/>
        </p:nvSpPr>
        <p:spPr bwMode="auto">
          <a:xfrm>
            <a:off x="1214414" y="4572008"/>
            <a:ext cx="107155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 hill </a:t>
            </a:r>
            <a:endParaRPr lang="zh-CN" altLang="en-US" sz="28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sp>
        <p:nvSpPr>
          <p:cNvPr id="13" name="TextBox 12"/>
          <p:cNvSpPr txBox="1">
            <a:spLocks noChangeArrowheads="1"/>
          </p:cNvSpPr>
          <p:nvPr/>
        </p:nvSpPr>
        <p:spPr bwMode="auto">
          <a:xfrm>
            <a:off x="2928926" y="5786454"/>
            <a:ext cx="202883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  <a:latin typeface="Comic Sans MS" pitchFamily="66" charset="0"/>
              </a:rPr>
              <a:t>computer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9" grpId="0"/>
      <p:bldP spid="11" grpId="0"/>
      <p:bldP spid="12" grpId="0"/>
      <p:bldP spid="13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ext Box 3"/>
          <p:cNvSpPr txBox="1">
            <a:spLocks noChangeArrowheads="1"/>
          </p:cNvSpPr>
          <p:nvPr/>
        </p:nvSpPr>
        <p:spPr bwMode="auto">
          <a:xfrm>
            <a:off x="0" y="1071546"/>
            <a:ext cx="8786874" cy="56323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/>
            </a:r>
            <a:br>
              <a:rPr lang="zh-CN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</a:b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1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.</a:t>
            </a:r>
            <a:r>
              <a:rPr lang="zh-CN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 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There </a:t>
            </a:r>
            <a:r>
              <a:rPr lang="zh-CN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 ____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__</a:t>
            </a:r>
            <a:r>
              <a:rPr lang="zh-CN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 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some milk.</a:t>
            </a:r>
            <a:r>
              <a:rPr lang="zh-CN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 </a:t>
            </a:r>
            <a:endParaRPr lang="en-US" altLang="zh-CN" sz="2400" b="1" dirty="0">
              <a:latin typeface="Comic Sans MS" pitchFamily="66" charset="0"/>
              <a:ea typeface="MS UI Gothic" pitchFamily="34" charset="-128"/>
              <a:sym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   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A</a:t>
            </a:r>
            <a:r>
              <a:rPr lang="zh-CN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. 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was</a:t>
            </a:r>
            <a:r>
              <a:rPr lang="zh-CN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     B.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were</a:t>
            </a:r>
            <a:r>
              <a:rPr lang="zh-CN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     C. 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are</a:t>
            </a:r>
            <a:r>
              <a:rPr lang="zh-CN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/>
            </a:r>
            <a:br>
              <a:rPr lang="zh-CN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</a:b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2.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——I want to eat some eggs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.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——________.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   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A</a:t>
            </a:r>
            <a:r>
              <a:rPr lang="zh-CN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. 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Me too</a:t>
            </a:r>
            <a:r>
              <a:rPr lang="zh-CN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     B.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I want</a:t>
            </a:r>
            <a:r>
              <a:rPr lang="zh-CN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     C. 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I 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too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3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. 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It takes me five minutes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____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there by bus.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   </a:t>
            </a: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   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A. 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get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     B. 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to get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     C. 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getting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/>
            </a:r>
            <a:b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</a:b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4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. 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You can look it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 ____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__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 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on the Internet.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 </a:t>
            </a:r>
            <a:endParaRPr lang="en-US" altLang="zh-CN" sz="2400" b="1" dirty="0" smtClean="0">
              <a:latin typeface="Comic Sans MS" pitchFamily="66" charset="0"/>
              <a:ea typeface="MS UI Gothic" pitchFamily="34" charset="-128"/>
              <a:sym typeface="Arial" pitchFamily="34" charset="0"/>
            </a:endParaRPr>
          </a:p>
          <a:p>
            <a:pPr>
              <a:lnSpc>
                <a:spcPct val="150000"/>
              </a:lnSpc>
            </a:pP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   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A. 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for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    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 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B.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on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     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      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C. 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>up</a:t>
            </a:r>
            <a: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  <a:t/>
            </a:r>
            <a:br>
              <a:rPr lang="zh-CN" altLang="zh-CN" sz="2400" b="1" dirty="0" smtClean="0">
                <a:latin typeface="Comic Sans MS" pitchFamily="66" charset="0"/>
                <a:ea typeface="MS UI Gothic" pitchFamily="34" charset="-128"/>
                <a:sym typeface="Arial" pitchFamily="34" charset="0"/>
              </a:rPr>
            </a:br>
            <a:endParaRPr lang="zh-CN" altLang="zh-CN" sz="2400" b="1" dirty="0">
              <a:latin typeface="Comic Sans MS" pitchFamily="66" charset="0"/>
              <a:ea typeface="MS UI Gothic" pitchFamily="34" charset="-128"/>
              <a:sym typeface="Arial" pitchFamily="34" charset="0"/>
            </a:endParaRPr>
          </a:p>
        </p:txBody>
      </p:sp>
      <p:sp>
        <p:nvSpPr>
          <p:cNvPr id="4" name="椭圆 3"/>
          <p:cNvSpPr>
            <a:spLocks noChangeArrowheads="1"/>
          </p:cNvSpPr>
          <p:nvPr/>
        </p:nvSpPr>
        <p:spPr bwMode="auto">
          <a:xfrm>
            <a:off x="357158" y="2285992"/>
            <a:ext cx="514350" cy="609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5" name="椭圆 4"/>
          <p:cNvSpPr>
            <a:spLocks noChangeArrowheads="1"/>
          </p:cNvSpPr>
          <p:nvPr/>
        </p:nvSpPr>
        <p:spPr bwMode="auto">
          <a:xfrm>
            <a:off x="357158" y="3357562"/>
            <a:ext cx="514350" cy="609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6" name="椭圆 5"/>
          <p:cNvSpPr>
            <a:spLocks noChangeArrowheads="1"/>
          </p:cNvSpPr>
          <p:nvPr/>
        </p:nvSpPr>
        <p:spPr bwMode="auto">
          <a:xfrm>
            <a:off x="1928794" y="4429132"/>
            <a:ext cx="514350" cy="609600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7" name="椭圆 6"/>
          <p:cNvSpPr>
            <a:spLocks noChangeArrowheads="1"/>
          </p:cNvSpPr>
          <p:nvPr/>
        </p:nvSpPr>
        <p:spPr bwMode="auto">
          <a:xfrm>
            <a:off x="4071934" y="5572140"/>
            <a:ext cx="514350" cy="571504"/>
          </a:xfrm>
          <a:prstGeom prst="ellipse">
            <a:avLst/>
          </a:prstGeom>
          <a:noFill/>
          <a:ln w="28575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 descr="timg (5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6628" name="矩形 4"/>
          <p:cNvSpPr>
            <a:spLocks noChangeArrowheads="1"/>
          </p:cNvSpPr>
          <p:nvPr/>
        </p:nvSpPr>
        <p:spPr bwMode="auto">
          <a:xfrm>
            <a:off x="1285852" y="1357298"/>
            <a:ext cx="535785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en-US" sz="2400" b="1" dirty="0" err="1">
                <a:solidFill>
                  <a:srgbClr val="002060"/>
                </a:solidFill>
              </a:rPr>
              <a:t>今天，我们学</a:t>
            </a:r>
            <a:r>
              <a:rPr lang="zh-CN" altLang="en-US" sz="2400" b="1" dirty="0">
                <a:solidFill>
                  <a:srgbClr val="002060"/>
                </a:solidFill>
              </a:rPr>
              <a:t>会</a:t>
            </a:r>
            <a:r>
              <a:rPr lang="zh-CN" altLang="en-US" sz="2400" b="1" dirty="0" smtClean="0">
                <a:solidFill>
                  <a:srgbClr val="002060"/>
                </a:solidFill>
              </a:rPr>
              <a:t>的</a:t>
            </a:r>
            <a:r>
              <a:rPr lang="en-US" sz="2400" b="1" dirty="0" err="1" smtClean="0">
                <a:solidFill>
                  <a:srgbClr val="002060"/>
                </a:solidFill>
              </a:rPr>
              <a:t>句型</a:t>
            </a:r>
            <a:r>
              <a:rPr lang="zh-CN" altLang="en-US" sz="2400" b="1" dirty="0">
                <a:solidFill>
                  <a:srgbClr val="002060"/>
                </a:solidFill>
              </a:rPr>
              <a:t>有</a:t>
            </a:r>
            <a:r>
              <a:rPr lang="en-US" sz="2400" b="1" dirty="0">
                <a:solidFill>
                  <a:srgbClr val="002060"/>
                </a:solidFill>
              </a:rPr>
              <a:t>：</a:t>
            </a:r>
          </a:p>
          <a:p>
            <a:endParaRPr lang="en-US" sz="1600" b="1" i="1" dirty="0">
              <a:solidFill>
                <a:srgbClr val="002060"/>
              </a:solidFill>
            </a:endParaRPr>
          </a:p>
        </p:txBody>
      </p:sp>
      <p:sp>
        <p:nvSpPr>
          <p:cNvPr id="26630" name="Text Box 6"/>
          <p:cNvSpPr txBox="1">
            <a:spLocks noChangeArrowheads="1"/>
          </p:cNvSpPr>
          <p:nvPr/>
        </p:nvSpPr>
        <p:spPr bwMode="auto">
          <a:xfrm>
            <a:off x="3143250" y="3006725"/>
            <a:ext cx="4195763" cy="579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endParaRPr lang="zh-CN" altLang="en-US" sz="3200">
              <a:solidFill>
                <a:schemeClr val="hlink"/>
              </a:solidFill>
            </a:endParaRPr>
          </a:p>
        </p:txBody>
      </p:sp>
      <p:sp>
        <p:nvSpPr>
          <p:cNvPr id="26631" name="Text Box 7"/>
          <p:cNvSpPr txBox="1">
            <a:spLocks noChangeArrowheads="1"/>
          </p:cNvSpPr>
          <p:nvPr/>
        </p:nvSpPr>
        <p:spPr bwMode="auto">
          <a:xfrm>
            <a:off x="1214414" y="2000240"/>
            <a:ext cx="6500858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1.</a:t>
            </a:r>
            <a:r>
              <a:rPr lang="zh-CN" altLang="en-US" sz="2800" b="1" dirty="0" smtClean="0">
                <a:solidFill>
                  <a:schemeClr val="hlink"/>
                </a:solidFill>
                <a:latin typeface="Comic Sans MS" pitchFamily="66" charset="0"/>
              </a:rPr>
              <a:t>There </a:t>
            </a:r>
            <a:r>
              <a:rPr lang="zh-CN" altLang="en-US" sz="2800" b="1" dirty="0">
                <a:solidFill>
                  <a:schemeClr val="hlink"/>
                </a:solidFill>
                <a:latin typeface="Comic Sans MS" pitchFamily="66" charset="0"/>
              </a:rPr>
              <a:t>was no library in my old school</a:t>
            </a:r>
            <a:r>
              <a:rPr lang="zh-CN" altLang="en-US" sz="2800" b="1" dirty="0" smtClean="0">
                <a:solidFill>
                  <a:schemeClr val="hlink"/>
                </a:solidFill>
                <a:latin typeface="Comic Sans MS" pitchFamily="66" charset="0"/>
              </a:rPr>
              <a:t>.</a:t>
            </a:r>
            <a:endParaRPr lang="en-US" altLang="zh-CN" sz="2800" b="1" dirty="0" smtClean="0">
              <a:solidFill>
                <a:schemeClr val="hlink"/>
              </a:solidFill>
              <a:latin typeface="Comic Sans MS" pitchFamily="66" charset="0"/>
            </a:endParaRPr>
          </a:p>
          <a:p>
            <a:endParaRPr lang="zh-CN" altLang="en-US" sz="2800" b="1" dirty="0">
              <a:solidFill>
                <a:schemeClr val="hlink"/>
              </a:solidFill>
              <a:latin typeface="Comic Sans MS" pitchFamily="66" charset="0"/>
            </a:endParaRPr>
          </a:p>
          <a:p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2.There was only one small building on a hill.</a:t>
            </a:r>
          </a:p>
          <a:p>
            <a:endParaRPr lang="en-US" altLang="zh-CN" sz="2800" b="1" dirty="0" smtClean="0">
              <a:solidFill>
                <a:schemeClr val="hlink"/>
              </a:solidFill>
              <a:latin typeface="Comic Sans MS" pitchFamily="66" charset="0"/>
            </a:endParaRPr>
          </a:p>
          <a:p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3.</a:t>
            </a:r>
            <a:r>
              <a:rPr lang="zh-CN" altLang="en-US" sz="2800" b="1" dirty="0" smtClean="0">
                <a:solidFill>
                  <a:schemeClr val="hlink"/>
                </a:solidFill>
                <a:latin typeface="Comic Sans MS" pitchFamily="66" charset="0"/>
              </a:rPr>
              <a:t>There </a:t>
            </a:r>
            <a:r>
              <a:rPr lang="zh-CN" altLang="en-US" sz="2800" b="1" dirty="0">
                <a:solidFill>
                  <a:schemeClr val="hlink"/>
                </a:solidFill>
                <a:latin typeface="Comic Sans MS" pitchFamily="66" charset="0"/>
              </a:rPr>
              <a:t>were  no computers or </a:t>
            </a:r>
            <a:r>
              <a:rPr lang="zh-CN" altLang="en-US" sz="2800" b="1" dirty="0" smtClean="0">
                <a:solidFill>
                  <a:schemeClr val="hlink"/>
                </a:solidFill>
                <a:latin typeface="Comic Sans MS" pitchFamily="66" charset="0"/>
              </a:rPr>
              <a:t>Internet in </a:t>
            </a:r>
            <a:r>
              <a:rPr lang="zh-CN" altLang="en-US" sz="2800" b="1" dirty="0">
                <a:solidFill>
                  <a:schemeClr val="hlink"/>
                </a:solidFill>
                <a:latin typeface="Comic Sans MS" pitchFamily="66" charset="0"/>
              </a:rPr>
              <a:t>my </a:t>
            </a:r>
            <a:r>
              <a:rPr lang="zh-CN" altLang="en-US" sz="2800" b="1" dirty="0" smtClean="0">
                <a:solidFill>
                  <a:schemeClr val="hlink"/>
                </a:solidFill>
                <a:latin typeface="Comic Sans MS" pitchFamily="66" charset="0"/>
              </a:rPr>
              <a:t>time </a:t>
            </a:r>
            <a:r>
              <a:rPr lang="en-US" altLang="zh-CN" sz="2800" b="1" dirty="0" smtClean="0">
                <a:solidFill>
                  <a:schemeClr val="hlink"/>
                </a:solidFill>
                <a:latin typeface="Comic Sans MS" pitchFamily="66" charset="0"/>
              </a:rPr>
              <a:t>.</a:t>
            </a:r>
            <a:r>
              <a:rPr lang="zh-CN" altLang="en-US" sz="2800" dirty="0" smtClean="0">
                <a:latin typeface="Comic Sans MS" pitchFamily="66" charset="0"/>
              </a:rPr>
              <a:t>  </a:t>
            </a:r>
            <a:r>
              <a:rPr lang="zh-CN" altLang="en-US" sz="2400" dirty="0" smtClean="0">
                <a:latin typeface="Comic Sans MS" pitchFamily="66" charset="0"/>
              </a:rPr>
              <a:t>  </a:t>
            </a:r>
            <a:endParaRPr lang="zh-CN" altLang="en-US" sz="2400" dirty="0">
              <a:latin typeface="Comic Sans MS" pitchFamily="66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142976" y="714356"/>
            <a:ext cx="292893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MS UI Gothic" panose="020B0600070205080204" pitchFamily="34" charset="-128"/>
                <a:cs typeface="Times New Roman" panose="02020603050405020304" pitchFamily="18" charset="0"/>
              </a:rPr>
              <a:t>Summary: </a:t>
            </a:r>
            <a:endParaRPr lang="zh-CN" altLang="en-US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MS UI Gothic" panose="020B0600070205080204" pitchFamily="34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8" descr="C:\Users\song\Desktop\wen\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0" y="22225"/>
            <a:ext cx="9144000" cy="683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7" name="Group 3"/>
          <p:cNvGrpSpPr>
            <a:grpSpLocks/>
          </p:cNvGrpSpPr>
          <p:nvPr/>
        </p:nvGrpSpPr>
        <p:grpSpPr bwMode="auto">
          <a:xfrm>
            <a:off x="1371600" y="1295400"/>
            <a:ext cx="2743200" cy="1793875"/>
            <a:chOff x="0" y="0"/>
            <a:chExt cx="2088747" cy="1458185"/>
          </a:xfrm>
        </p:grpSpPr>
        <p:pic>
          <p:nvPicPr>
            <p:cNvPr id="2" name="Picture 7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" y="704366"/>
              <a:ext cx="1008112" cy="753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4" name="矩形标注 57"/>
            <p:cNvSpPr>
              <a:spLocks noChangeArrowheads="1"/>
            </p:cNvSpPr>
            <p:nvPr/>
          </p:nvSpPr>
          <p:spPr bwMode="auto">
            <a:xfrm>
              <a:off x="0" y="0"/>
              <a:ext cx="2088747" cy="704498"/>
            </a:xfrm>
            <a:prstGeom prst="wedgeRectCallout">
              <a:avLst>
                <a:gd name="adj1" fmla="val -20833"/>
                <a:gd name="adj2" fmla="val 62500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3200" b="1" dirty="0" smtClean="0">
                  <a:solidFill>
                    <a:srgbClr val="993300"/>
                  </a:solidFill>
                  <a:latin typeface="Comic Sans MS" pitchFamily="66" charset="0"/>
                </a:rPr>
                <a:t>blackboard</a:t>
              </a:r>
              <a:endParaRPr lang="en-US" altLang="zh-CN" sz="3200" b="1" dirty="0">
                <a:solidFill>
                  <a:srgbClr val="993300"/>
                </a:solidFill>
                <a:latin typeface="Comic Sans MS" pitchFamily="66" charset="0"/>
              </a:endParaRPr>
            </a:p>
          </p:txBody>
        </p:sp>
      </p:grpSp>
      <p:pic>
        <p:nvPicPr>
          <p:cNvPr id="25606" name="Picture 5" descr="C:\Users\chgch\Desktop\20090113173624106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62000" y="1295400"/>
            <a:ext cx="841375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4" name="Group 11"/>
          <p:cNvGrpSpPr>
            <a:grpSpLocks/>
          </p:cNvGrpSpPr>
          <p:nvPr/>
        </p:nvGrpSpPr>
        <p:grpSpPr bwMode="auto">
          <a:xfrm>
            <a:off x="5334000" y="2667000"/>
            <a:ext cx="2362200" cy="1495425"/>
            <a:chOff x="0" y="0"/>
            <a:chExt cx="1563783" cy="1649292"/>
          </a:xfrm>
        </p:grpSpPr>
        <p:pic>
          <p:nvPicPr>
            <p:cNvPr id="3" name="Picture 7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" y="895473"/>
              <a:ext cx="1008112" cy="753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08" name="矩形标注 82"/>
            <p:cNvSpPr>
              <a:spLocks noChangeArrowheads="1"/>
            </p:cNvSpPr>
            <p:nvPr/>
          </p:nvSpPr>
          <p:spPr bwMode="auto">
            <a:xfrm>
              <a:off x="0" y="0"/>
              <a:ext cx="1563783" cy="906396"/>
            </a:xfrm>
            <a:prstGeom prst="wedgeRectCallout">
              <a:avLst>
                <a:gd name="adj1" fmla="val -20833"/>
                <a:gd name="adj2" fmla="val 62500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3300" b="1" dirty="0" smtClean="0">
                  <a:solidFill>
                    <a:srgbClr val="7030A0"/>
                  </a:solidFill>
                  <a:latin typeface="Comic Sans MS" pitchFamily="66" charset="0"/>
                </a:rPr>
                <a:t>building</a:t>
              </a:r>
              <a:endParaRPr lang="en-US" altLang="zh-CN" sz="3300" b="1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</p:grpSp>
      <p:pic>
        <p:nvPicPr>
          <p:cNvPr id="25610" name="Picture 5" descr="C:\Users\chgch\Desktop\20090113173624106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2362200"/>
            <a:ext cx="844550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5" name="Group 15"/>
          <p:cNvGrpSpPr>
            <a:grpSpLocks/>
          </p:cNvGrpSpPr>
          <p:nvPr/>
        </p:nvGrpSpPr>
        <p:grpSpPr bwMode="auto">
          <a:xfrm>
            <a:off x="5334000" y="4191000"/>
            <a:ext cx="1595454" cy="1525588"/>
            <a:chOff x="0" y="0"/>
            <a:chExt cx="1117122" cy="1541337"/>
          </a:xfrm>
        </p:grpSpPr>
        <p:pic>
          <p:nvPicPr>
            <p:cNvPr id="4" name="Picture 7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" y="787518"/>
              <a:ext cx="1008112" cy="753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2" name="矩形标注 86"/>
            <p:cNvSpPr>
              <a:spLocks noChangeArrowheads="1"/>
            </p:cNvSpPr>
            <p:nvPr/>
          </p:nvSpPr>
          <p:spPr bwMode="auto">
            <a:xfrm>
              <a:off x="0" y="0"/>
              <a:ext cx="1117122" cy="798448"/>
            </a:xfrm>
            <a:prstGeom prst="wedgeRectCallout">
              <a:avLst>
                <a:gd name="adj1" fmla="val -20833"/>
                <a:gd name="adj2" fmla="val 62500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3200" b="1" dirty="0" smtClean="0">
                  <a:solidFill>
                    <a:srgbClr val="993300"/>
                  </a:solidFill>
                  <a:latin typeface="Comic Sans MS" pitchFamily="66" charset="0"/>
                </a:rPr>
                <a:t>desk</a:t>
              </a:r>
              <a:endParaRPr lang="zh-CN" altLang="en-US" sz="3200" b="1" dirty="0">
                <a:solidFill>
                  <a:srgbClr val="993300"/>
                </a:solidFill>
                <a:latin typeface="Comic Sans MS" pitchFamily="66" charset="0"/>
              </a:endParaRPr>
            </a:p>
          </p:txBody>
        </p:sp>
      </p:grpSp>
      <p:pic>
        <p:nvPicPr>
          <p:cNvPr id="25614" name="Picture 5" descr="C:\Users\chgch\Desktop\20090113173624106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648200" y="4038600"/>
            <a:ext cx="842963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6" name="Group 19"/>
          <p:cNvGrpSpPr>
            <a:grpSpLocks/>
          </p:cNvGrpSpPr>
          <p:nvPr/>
        </p:nvGrpSpPr>
        <p:grpSpPr bwMode="auto">
          <a:xfrm>
            <a:off x="612775" y="2781300"/>
            <a:ext cx="2209800" cy="1693863"/>
            <a:chOff x="0" y="0"/>
            <a:chExt cx="1998683" cy="1541337"/>
          </a:xfrm>
        </p:grpSpPr>
        <p:pic>
          <p:nvPicPr>
            <p:cNvPr id="5" name="Picture 7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" y="787518"/>
              <a:ext cx="1008112" cy="753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16" name="矩形标注 86"/>
            <p:cNvSpPr>
              <a:spLocks noChangeArrowheads="1"/>
            </p:cNvSpPr>
            <p:nvPr/>
          </p:nvSpPr>
          <p:spPr bwMode="auto">
            <a:xfrm>
              <a:off x="0" y="0"/>
              <a:ext cx="1998683" cy="798447"/>
            </a:xfrm>
            <a:prstGeom prst="wedgeRectCallout">
              <a:avLst>
                <a:gd name="adj1" fmla="val -20833"/>
                <a:gd name="adj2" fmla="val 62500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zh-CN" altLang="en-US" sz="3200" b="1" dirty="0">
                  <a:solidFill>
                    <a:srgbClr val="993300"/>
                  </a:solidFill>
                  <a:latin typeface="Comic Sans MS" pitchFamily="66" charset="0"/>
                </a:rPr>
                <a:t>cinema</a:t>
              </a:r>
              <a:endParaRPr lang="zh-CN" altLang="en-US" dirty="0"/>
            </a:p>
          </p:txBody>
        </p:sp>
      </p:grpSp>
      <p:pic>
        <p:nvPicPr>
          <p:cNvPr id="25618" name="Picture 5" descr="C:\Users\chgch\Desktop\20090113173624106.jpg"/>
          <p:cNvPicPr>
            <a:picLocks noChangeAspect="1" noChangeArrowheads="1"/>
          </p:cNvPicPr>
          <p:nvPr/>
        </p:nvPicPr>
        <p:blipFill>
          <a:blip r:embed="rId9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-34925" y="2828925"/>
            <a:ext cx="750888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7" name="Group 23"/>
          <p:cNvGrpSpPr>
            <a:grpSpLocks/>
          </p:cNvGrpSpPr>
          <p:nvPr/>
        </p:nvGrpSpPr>
        <p:grpSpPr bwMode="auto">
          <a:xfrm>
            <a:off x="7315200" y="3286124"/>
            <a:ext cx="1614518" cy="1657350"/>
            <a:chOff x="0" y="0"/>
            <a:chExt cx="1318882" cy="1541337"/>
          </a:xfrm>
        </p:grpSpPr>
        <p:pic>
          <p:nvPicPr>
            <p:cNvPr id="6" name="Picture 7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" y="787518"/>
              <a:ext cx="1008112" cy="753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20" name="矩形标注 86"/>
            <p:cNvSpPr>
              <a:spLocks noChangeArrowheads="1"/>
            </p:cNvSpPr>
            <p:nvPr/>
          </p:nvSpPr>
          <p:spPr bwMode="auto">
            <a:xfrm>
              <a:off x="0" y="0"/>
              <a:ext cx="1318882" cy="798447"/>
            </a:xfrm>
            <a:prstGeom prst="wedgeRectCallout">
              <a:avLst>
                <a:gd name="adj1" fmla="val -20833"/>
                <a:gd name="adj2" fmla="val 62500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3600" b="1" dirty="0" smtClean="0">
                  <a:solidFill>
                    <a:srgbClr val="7030A0"/>
                  </a:solidFill>
                  <a:latin typeface="Comic Sans MS" pitchFamily="66" charset="0"/>
                </a:rPr>
                <a:t>light</a:t>
              </a:r>
              <a:endParaRPr lang="en-US" altLang="zh-CN" sz="3600" b="1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</p:grpSp>
      <p:pic>
        <p:nvPicPr>
          <p:cNvPr id="25622" name="Picture 5" descr="C:\Users\chgch\Desktop\20090113173624106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3286124"/>
            <a:ext cx="842963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18" name="Group 27"/>
          <p:cNvGrpSpPr>
            <a:grpSpLocks/>
          </p:cNvGrpSpPr>
          <p:nvPr/>
        </p:nvGrpSpPr>
        <p:grpSpPr bwMode="auto">
          <a:xfrm>
            <a:off x="1524000" y="20638"/>
            <a:ext cx="7620000" cy="1027112"/>
            <a:chOff x="0" y="0"/>
            <a:chExt cx="2400" cy="528"/>
          </a:xfrm>
        </p:grpSpPr>
        <p:pic>
          <p:nvPicPr>
            <p:cNvPr id="25623" name="Picture 28"/>
            <p:cNvPicPr>
              <a:picLocks noChangeAspect="1" noChangeArrowheads="1"/>
            </p:cNvPicPr>
            <p:nvPr/>
          </p:nvPicPr>
          <p:blipFill>
            <a:blip r:embed="rId10"/>
            <a:srcRect/>
            <a:stretch>
              <a:fillRect/>
            </a:stretch>
          </p:blipFill>
          <p:spPr bwMode="auto">
            <a:xfrm>
              <a:off x="0" y="0"/>
              <a:ext cx="2400" cy="528"/>
            </a:xfrm>
            <a:prstGeom prst="rect">
              <a:avLst/>
            </a:prstGeom>
            <a:solidFill>
              <a:srgbClr val="00FFCC"/>
            </a:solidFill>
            <a:ln w="9525">
              <a:noFill/>
              <a:miter lim="800000"/>
              <a:headEnd/>
              <a:tailEnd/>
            </a:ln>
          </p:spPr>
        </p:pic>
        <p:sp>
          <p:nvSpPr>
            <p:cNvPr id="25624" name="Text Box 29"/>
            <p:cNvSpPr txBox="1">
              <a:spLocks noChangeArrowheads="1"/>
            </p:cNvSpPr>
            <p:nvPr/>
          </p:nvSpPr>
          <p:spPr bwMode="auto">
            <a:xfrm>
              <a:off x="192" y="184"/>
              <a:ext cx="1966" cy="2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eaLnBrk="0" hangingPunct="0">
                <a:spcBef>
                  <a:spcPct val="50000"/>
                </a:spcBef>
              </a:pPr>
              <a:r>
                <a:rPr lang="zh-CN" altLang="en-US" sz="2400" b="1" i="1">
                  <a:solidFill>
                    <a:srgbClr val="000000"/>
                  </a:solidFill>
                </a:rPr>
                <a:t>火眼金睛：</a:t>
              </a:r>
              <a:r>
                <a:rPr lang="en-US" altLang="zh-CN" sz="2400" b="1" i="1">
                  <a:solidFill>
                    <a:srgbClr val="000000"/>
                  </a:solidFill>
                </a:rPr>
                <a:t>Read quickly</a:t>
              </a:r>
              <a:r>
                <a:rPr lang="en-US" altLang="zh-CN" sz="2000" b="1" i="1">
                  <a:solidFill>
                    <a:srgbClr val="000000"/>
                  </a:solidFill>
                </a:rPr>
                <a:t>(</a:t>
              </a:r>
              <a:r>
                <a:rPr lang="zh-CN" altLang="en-US" sz="2000" b="1" i="1">
                  <a:solidFill>
                    <a:srgbClr val="000000"/>
                  </a:solidFill>
                </a:rPr>
                <a:t>快速、正确地读出单词</a:t>
              </a:r>
              <a:r>
                <a:rPr lang="en-US" altLang="zh-CN" sz="2000" b="1" i="1">
                  <a:solidFill>
                    <a:srgbClr val="000000"/>
                  </a:solidFill>
                </a:rPr>
                <a:t>)</a:t>
              </a:r>
            </a:p>
          </p:txBody>
        </p:sp>
      </p:grpSp>
      <p:grpSp>
        <p:nvGrpSpPr>
          <p:cNvPr id="19" name="Group 31"/>
          <p:cNvGrpSpPr>
            <a:grpSpLocks/>
          </p:cNvGrpSpPr>
          <p:nvPr/>
        </p:nvGrpSpPr>
        <p:grpSpPr bwMode="auto">
          <a:xfrm>
            <a:off x="3200400" y="2971800"/>
            <a:ext cx="1800225" cy="1460500"/>
            <a:chOff x="0" y="0"/>
            <a:chExt cx="2088747" cy="1458185"/>
          </a:xfrm>
        </p:grpSpPr>
        <p:pic>
          <p:nvPicPr>
            <p:cNvPr id="8" name="Picture 7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" y="704366"/>
              <a:ext cx="1008112" cy="753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27" name="矩形标注 57"/>
            <p:cNvSpPr>
              <a:spLocks noChangeArrowheads="1"/>
            </p:cNvSpPr>
            <p:nvPr/>
          </p:nvSpPr>
          <p:spPr bwMode="auto">
            <a:xfrm>
              <a:off x="0" y="0"/>
              <a:ext cx="2088747" cy="704498"/>
            </a:xfrm>
            <a:prstGeom prst="wedgeRectCallout">
              <a:avLst>
                <a:gd name="adj1" fmla="val -20833"/>
                <a:gd name="adj2" fmla="val 62500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3600" b="1" dirty="0" smtClean="0">
                  <a:solidFill>
                    <a:srgbClr val="7030A0"/>
                  </a:solidFill>
                  <a:latin typeface="Comic Sans MS" pitchFamily="66" charset="0"/>
                </a:rPr>
                <a:t>fan</a:t>
              </a:r>
              <a:endParaRPr lang="zh-CN" altLang="en-US" sz="3600" b="1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</p:grpSp>
      <p:pic>
        <p:nvPicPr>
          <p:cNvPr id="25629" name="Picture 5" descr="C:\Users\chgch\Desktop\20090113173624106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438400" y="2667000"/>
            <a:ext cx="841375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0" name="Group 35"/>
          <p:cNvGrpSpPr>
            <a:grpSpLocks/>
          </p:cNvGrpSpPr>
          <p:nvPr/>
        </p:nvGrpSpPr>
        <p:grpSpPr bwMode="auto">
          <a:xfrm>
            <a:off x="4191000" y="1371600"/>
            <a:ext cx="2133600" cy="1536700"/>
            <a:chOff x="0" y="0"/>
            <a:chExt cx="2088747" cy="1458185"/>
          </a:xfrm>
        </p:grpSpPr>
        <p:pic>
          <p:nvPicPr>
            <p:cNvPr id="9" name="Picture 7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" y="704366"/>
              <a:ext cx="1008112" cy="753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31" name="矩形标注 57"/>
            <p:cNvSpPr>
              <a:spLocks noChangeArrowheads="1"/>
            </p:cNvSpPr>
            <p:nvPr/>
          </p:nvSpPr>
          <p:spPr bwMode="auto">
            <a:xfrm>
              <a:off x="0" y="0"/>
              <a:ext cx="2088747" cy="704498"/>
            </a:xfrm>
            <a:prstGeom prst="wedgeRectCallout">
              <a:avLst>
                <a:gd name="adj1" fmla="val -20833"/>
                <a:gd name="adj2" fmla="val 62500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3200" b="1" dirty="0" smtClean="0">
                  <a:solidFill>
                    <a:srgbClr val="993300"/>
                  </a:solidFill>
                  <a:latin typeface="Comic Sans MS" pitchFamily="66" charset="0"/>
                </a:rPr>
                <a:t>classroom</a:t>
              </a:r>
              <a:endParaRPr lang="en-US" altLang="zh-CN" sz="3200" b="1" dirty="0">
                <a:latin typeface="Comic Sans MS" pitchFamily="66" charset="0"/>
              </a:endParaRPr>
            </a:p>
          </p:txBody>
        </p:sp>
      </p:grpSp>
      <p:pic>
        <p:nvPicPr>
          <p:cNvPr id="25633" name="Picture 5" descr="C:\Users\chgch\Desktop\20090113173624106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4000496" y="928670"/>
            <a:ext cx="841375" cy="879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1" name="Group 43"/>
          <p:cNvGrpSpPr>
            <a:grpSpLocks/>
          </p:cNvGrpSpPr>
          <p:nvPr/>
        </p:nvGrpSpPr>
        <p:grpSpPr bwMode="auto">
          <a:xfrm>
            <a:off x="2133600" y="4437063"/>
            <a:ext cx="2438399" cy="1582737"/>
            <a:chOff x="0" y="0"/>
            <a:chExt cx="1639051" cy="1541337"/>
          </a:xfrm>
        </p:grpSpPr>
        <p:pic>
          <p:nvPicPr>
            <p:cNvPr id="10" name="Picture 7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" y="787518"/>
              <a:ext cx="1008112" cy="753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35" name="矩形标注 86"/>
            <p:cNvSpPr>
              <a:spLocks noChangeArrowheads="1"/>
            </p:cNvSpPr>
            <p:nvPr/>
          </p:nvSpPr>
          <p:spPr bwMode="auto">
            <a:xfrm>
              <a:off x="0" y="0"/>
              <a:ext cx="1639051" cy="798447"/>
            </a:xfrm>
            <a:prstGeom prst="wedgeRectCallout">
              <a:avLst>
                <a:gd name="adj1" fmla="val -20833"/>
                <a:gd name="adj2" fmla="val 62500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3200" b="1" dirty="0" smtClean="0">
                  <a:solidFill>
                    <a:srgbClr val="993300"/>
                  </a:solidFill>
                  <a:latin typeface="Comic Sans MS" pitchFamily="66" charset="0"/>
                </a:rPr>
                <a:t>playground</a:t>
              </a:r>
              <a:endParaRPr lang="en-US" altLang="zh-CN" sz="3200" b="1" dirty="0">
                <a:latin typeface="Comic Sans MS" pitchFamily="66" charset="0"/>
              </a:endParaRPr>
            </a:p>
          </p:txBody>
        </p:sp>
      </p:grpSp>
      <p:pic>
        <p:nvPicPr>
          <p:cNvPr id="25637" name="Picture 5" descr="C:\Users\chgch\Desktop\20090113173624106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76400" y="4572000"/>
            <a:ext cx="842963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22" name="Group 47"/>
          <p:cNvGrpSpPr>
            <a:grpSpLocks/>
          </p:cNvGrpSpPr>
          <p:nvPr/>
        </p:nvGrpSpPr>
        <p:grpSpPr bwMode="auto">
          <a:xfrm>
            <a:off x="7072330" y="1285860"/>
            <a:ext cx="1928826" cy="1733550"/>
            <a:chOff x="0" y="0"/>
            <a:chExt cx="1493927" cy="1541337"/>
          </a:xfrm>
        </p:grpSpPr>
        <p:pic>
          <p:nvPicPr>
            <p:cNvPr id="11" name="Picture 7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" y="787518"/>
              <a:ext cx="1008112" cy="753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39" name="矩形标注 86"/>
            <p:cNvSpPr>
              <a:spLocks noChangeArrowheads="1"/>
            </p:cNvSpPr>
            <p:nvPr/>
          </p:nvSpPr>
          <p:spPr bwMode="auto">
            <a:xfrm>
              <a:off x="0" y="0"/>
              <a:ext cx="1493927" cy="798447"/>
            </a:xfrm>
            <a:prstGeom prst="wedgeRectCallout">
              <a:avLst>
                <a:gd name="adj1" fmla="val -20833"/>
                <a:gd name="adj2" fmla="val 62500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3600" b="1" dirty="0" smtClean="0">
                  <a:solidFill>
                    <a:srgbClr val="7030A0"/>
                  </a:solidFill>
                  <a:latin typeface="Comic Sans MS" pitchFamily="66" charset="0"/>
                </a:rPr>
                <a:t>library</a:t>
              </a:r>
              <a:endParaRPr lang="en-US" altLang="zh-CN" sz="3600" b="1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</p:grpSp>
      <p:pic>
        <p:nvPicPr>
          <p:cNvPr id="25641" name="Picture 5" descr="C:\Users\chgch\Desktop\20090113173624106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5943600" y="914400"/>
            <a:ext cx="842963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42"/>
          <p:cNvSpPr txBox="1">
            <a:spLocks noChangeArrowheads="1"/>
          </p:cNvSpPr>
          <p:nvPr/>
        </p:nvSpPr>
        <p:spPr bwMode="auto">
          <a:xfrm>
            <a:off x="0" y="0"/>
            <a:ext cx="15684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en-US" altLang="zh-CN" sz="2800" b="1" dirty="0"/>
              <a:t>Review</a:t>
            </a:r>
          </a:p>
        </p:txBody>
      </p:sp>
      <p:grpSp>
        <p:nvGrpSpPr>
          <p:cNvPr id="23" name="Group 43"/>
          <p:cNvGrpSpPr>
            <a:grpSpLocks/>
          </p:cNvGrpSpPr>
          <p:nvPr/>
        </p:nvGrpSpPr>
        <p:grpSpPr bwMode="auto">
          <a:xfrm>
            <a:off x="2071670" y="4500570"/>
            <a:ext cx="2079640" cy="1500173"/>
            <a:chOff x="1488602" y="926656"/>
            <a:chExt cx="1397898" cy="1460932"/>
          </a:xfrm>
        </p:grpSpPr>
        <p:pic>
          <p:nvPicPr>
            <p:cNvPr id="13" name="Picture 7"/>
            <p:cNvPicPr>
              <a:picLocks noChangeAspect="1" noChangeArrowheads="1"/>
            </p:cNvPicPr>
            <p:nvPr/>
          </p:nvPicPr>
          <p:blipFill>
            <a:blip r:embed="rId7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1488602" y="1633769"/>
              <a:ext cx="1008112" cy="75381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5644" name="矩形标注 86"/>
            <p:cNvSpPr>
              <a:spLocks noChangeArrowheads="1"/>
            </p:cNvSpPr>
            <p:nvPr/>
          </p:nvSpPr>
          <p:spPr bwMode="auto">
            <a:xfrm>
              <a:off x="1584641" y="926656"/>
              <a:ext cx="1301859" cy="798448"/>
            </a:xfrm>
            <a:prstGeom prst="wedgeRectCallout">
              <a:avLst>
                <a:gd name="adj1" fmla="val -20833"/>
                <a:gd name="adj2" fmla="val 62500"/>
              </a:avLst>
            </a:prstGeom>
            <a:solidFill>
              <a:schemeClr val="bg1"/>
            </a:solidFill>
            <a:ln w="9525">
              <a:noFill/>
              <a:miter lim="800000"/>
              <a:headEnd/>
              <a:tailEnd/>
            </a:ln>
          </p:spPr>
          <p:txBody>
            <a:bodyPr anchor="ctr"/>
            <a:lstStyle/>
            <a:p>
              <a:pPr algn="ctr" eaLnBrk="0" hangingPunct="0"/>
              <a:r>
                <a:rPr lang="en-US" altLang="zh-CN" sz="3200" b="1" dirty="0" smtClean="0">
                  <a:solidFill>
                    <a:srgbClr val="7030A0"/>
                  </a:solidFill>
                  <a:latin typeface="Comic Sans MS" pitchFamily="66" charset="0"/>
                </a:rPr>
                <a:t>light</a:t>
              </a:r>
              <a:endParaRPr lang="zh-CN" altLang="en-US" sz="3200" b="1" dirty="0">
                <a:solidFill>
                  <a:srgbClr val="7030A0"/>
                </a:solidFill>
                <a:latin typeface="Comic Sans MS" pitchFamily="66" charset="0"/>
              </a:endParaRPr>
            </a:p>
          </p:txBody>
        </p:sp>
      </p:grpSp>
      <p:pic>
        <p:nvPicPr>
          <p:cNvPr id="46" name="Picture 5" descr="C:\Users\chgch\Desktop\20090113173624106.jpg"/>
          <p:cNvPicPr>
            <a:picLocks noChangeAspect="1" noChangeArrowheads="1"/>
          </p:cNvPicPr>
          <p:nvPr/>
        </p:nvPicPr>
        <p:blipFill>
          <a:blip r:embed="rId8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571604" y="4500570"/>
            <a:ext cx="842963" cy="877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-1.85185E-6 C 0.02015 0.02477 0.04029 0.04977 0.04827 0.05972 " pathEditMode="relative" rAng="0" ptsTypes="aA">
                                      <p:cBhvr>
                                        <p:cTn id="17" dur="500" fill="hold"/>
                                        <p:tgtEl>
                                          <p:spTgt spid="2560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" decel="100000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鼠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7" dur="500"/>
                                        <p:tgtEl>
                                          <p:spTgt spid="2560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3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1000"/>
                            </p:stCondLst>
                            <p:childTnLst>
                              <p:par>
                                <p:cTn id="3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9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8.88889E-6 C 0.01788 0.03334 0.03594 0.06667 0.04323 0.08033 " pathEditMode="relative" rAng="0" ptsTypes="aA">
                                      <p:cBhvr>
                                        <p:cTn id="43" dur="500" fill="hold"/>
                                        <p:tgtEl>
                                          <p:spTgt spid="25610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" decel="1000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4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鼠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1000"/>
                            </p:stCondLst>
                            <p:childTnLst>
                              <p:par>
                                <p:cTn id="52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53" dur="500"/>
                                        <p:tgtEl>
                                          <p:spTgt spid="256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8.88889E-6 C 0.01788 0.03334 0.03594 0.06667 0.04323 0.08033 " pathEditMode="relative" rAng="0" ptsTypes="aA">
                                      <p:cBhvr>
                                        <p:cTn id="69" dur="500" fill="hold"/>
                                        <p:tgtEl>
                                          <p:spTgt spid="25614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" decel="1000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7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鼠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1000"/>
                            </p:stCondLst>
                            <p:childTnLst>
                              <p:par>
                                <p:cTn id="78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79" dur="500"/>
                                        <p:tgtEl>
                                          <p:spTgt spid="256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8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1000"/>
                            </p:stCondLst>
                            <p:childTnLst>
                              <p:par>
                                <p:cTn id="8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91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8.88889E-6 C 0.01788 0.03334 0.03594 0.06667 0.04323 0.08033 " pathEditMode="relative" rAng="0" ptsTypes="aA">
                                      <p:cBhvr>
                                        <p:cTn id="95" dur="500" fill="hold"/>
                                        <p:tgtEl>
                                          <p:spTgt spid="25618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500"/>
                            </p:stCondLst>
                            <p:childTnLst>
                              <p:par>
                                <p:cTn id="97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8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" decel="1000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9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鼠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05" dur="500"/>
                                        <p:tgtEl>
                                          <p:spTgt spid="256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1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0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1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7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8" fill="hold">
                      <p:stCondLst>
                        <p:cond delay="indefinite"/>
                      </p:stCondLst>
                      <p:childTnLst>
                        <p:par>
                          <p:cTn id="119" fill="hold">
                            <p:stCondLst>
                              <p:cond delay="0"/>
                            </p:stCondLst>
                            <p:childTnLst>
                              <p:par>
                                <p:cTn id="120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8.88889E-6 C 0.01788 0.03334 0.03594 0.06667 0.04323 0.08033 " pathEditMode="relative" rAng="0" ptsTypes="aA">
                                      <p:cBhvr>
                                        <p:cTn id="121" dur="500" fill="hold"/>
                                        <p:tgtEl>
                                          <p:spTgt spid="25622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500"/>
                            </p:stCondLst>
                            <p:childTnLst>
                              <p:par>
                                <p:cTn id="123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5" dur="5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50" decel="100000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鼠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31" dur="500"/>
                                        <p:tgtEl>
                                          <p:spTgt spid="2562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3" fill="hold">
                      <p:stCondLst>
                        <p:cond delay="indefinite"/>
                      </p:stCondLst>
                      <p:childTnLst>
                        <p:par>
                          <p:cTn id="134" fill="hold">
                            <p:stCondLst>
                              <p:cond delay="0"/>
                            </p:stCondLst>
                            <p:childTnLst>
                              <p:par>
                                <p:cTn id="13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0" fill="hold">
                            <p:stCondLst>
                              <p:cond delay="1000"/>
                            </p:stCondLst>
                            <p:childTnLst>
                              <p:par>
                                <p:cTn id="141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3" dur="5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4" fill="hold">
                      <p:stCondLst>
                        <p:cond delay="indefinite"/>
                      </p:stCondLst>
                      <p:childTnLst>
                        <p:par>
                          <p:cTn id="145" fill="hold">
                            <p:stCondLst>
                              <p:cond delay="0"/>
                            </p:stCondLst>
                            <p:childTnLst>
                              <p:par>
                                <p:cTn id="146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-1.85185E-6 C 0.02015 0.02477 0.04029 0.04977 0.04827 0.05972 " pathEditMode="relative" rAng="0" ptsTypes="aA">
                                      <p:cBhvr>
                                        <p:cTn id="147" dur="500" fill="hold"/>
                                        <p:tgtEl>
                                          <p:spTgt spid="25629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8" fill="hold">
                            <p:stCondLst>
                              <p:cond delay="500"/>
                            </p:stCondLst>
                            <p:childTnLst>
                              <p:par>
                                <p:cTn id="149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" decel="100000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鼠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55" fill="hold">
                            <p:stCondLst>
                              <p:cond delay="1000"/>
                            </p:stCondLst>
                            <p:childTnLst>
                              <p:par>
                                <p:cTn id="156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57" dur="500"/>
                                        <p:tgtEl>
                                          <p:spTgt spid="2562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9" fill="hold">
                      <p:stCondLst>
                        <p:cond delay="indefinite"/>
                      </p:stCondLst>
                      <p:childTnLst>
                        <p:par>
                          <p:cTn id="160" fill="hold">
                            <p:stCondLst>
                              <p:cond delay="0"/>
                            </p:stCondLst>
                            <p:childTnLst>
                              <p:par>
                                <p:cTn id="161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6" fill="hold">
                            <p:stCondLst>
                              <p:cond delay="1000"/>
                            </p:stCondLst>
                            <p:childTnLst>
                              <p:par>
                                <p:cTn id="167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9" dur="50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6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0" fill="hold">
                      <p:stCondLst>
                        <p:cond delay="indefinite"/>
                      </p:stCondLst>
                      <p:childTnLst>
                        <p:par>
                          <p:cTn id="171" fill="hold">
                            <p:stCondLst>
                              <p:cond delay="0"/>
                            </p:stCondLst>
                            <p:childTnLst>
                              <p:par>
                                <p:cTn id="172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6.38889E-6 -1.85185E-6 C 0.02015 0.02477 0.04029 0.04977 0.04827 0.05972 " pathEditMode="relative" rAng="0" ptsTypes="aA">
                                      <p:cBhvr>
                                        <p:cTn id="173" dur="500" fill="hold"/>
                                        <p:tgtEl>
                                          <p:spTgt spid="2563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4" fill="hold">
                            <p:stCondLst>
                              <p:cond delay="500"/>
                            </p:stCondLst>
                            <p:childTnLst>
                              <p:par>
                                <p:cTn id="175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7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7" dur="5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8" dur="50" decel="100000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7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鼠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000"/>
                            </p:stCondLst>
                            <p:childTnLst>
                              <p:par>
                                <p:cTn id="182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183" dur="500"/>
                                        <p:tgtEl>
                                          <p:spTgt spid="256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5" fill="hold">
                      <p:stCondLst>
                        <p:cond delay="indefinite"/>
                      </p:stCondLst>
                      <p:childTnLst>
                        <p:par>
                          <p:cTn id="186" fill="hold">
                            <p:stCondLst>
                              <p:cond delay="0"/>
                            </p:stCondLst>
                            <p:childTnLst>
                              <p:par>
                                <p:cTn id="187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9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8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1000"/>
                            </p:stCondLst>
                            <p:childTnLst>
                              <p:par>
                                <p:cTn id="193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5" dur="500"/>
                                        <p:tgtEl>
                                          <p:spTgt spid="256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6" fill="hold">
                      <p:stCondLst>
                        <p:cond delay="indefinite"/>
                      </p:stCondLst>
                      <p:childTnLst>
                        <p:par>
                          <p:cTn id="197" fill="hold">
                            <p:stCondLst>
                              <p:cond delay="0"/>
                            </p:stCondLst>
                            <p:childTnLst>
                              <p:par>
                                <p:cTn id="198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8.88889E-6 C 0.01788 0.03334 0.03594 0.06667 0.04323 0.08033 " pathEditMode="relative" rAng="0" ptsTypes="aA">
                                      <p:cBhvr>
                                        <p:cTn id="199" dur="500" fill="hold"/>
                                        <p:tgtEl>
                                          <p:spTgt spid="25637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0" fill="hold">
                            <p:stCondLst>
                              <p:cond delay="500"/>
                            </p:stCondLst>
                            <p:childTnLst>
                              <p:par>
                                <p:cTn id="201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0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3" dur="5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50" decel="100000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0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鼠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07" fill="hold">
                            <p:stCondLst>
                              <p:cond delay="1000"/>
                            </p:stCondLst>
                            <p:childTnLst>
                              <p:par>
                                <p:cTn id="208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09" dur="500"/>
                                        <p:tgtEl>
                                          <p:spTgt spid="256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1" fill="hold">
                      <p:stCondLst>
                        <p:cond delay="indefinite"/>
                      </p:stCondLst>
                      <p:childTnLst>
                        <p:par>
                          <p:cTn id="212" fill="hold">
                            <p:stCondLst>
                              <p:cond delay="0"/>
                            </p:stCondLst>
                            <p:childTnLst>
                              <p:par>
                                <p:cTn id="2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5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1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18" fill="hold">
                            <p:stCondLst>
                              <p:cond delay="1000"/>
                            </p:stCondLst>
                            <p:childTnLst>
                              <p:par>
                                <p:cTn id="219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1" dur="500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8.88889E-6 C 0.01788 0.03334 0.03594 0.06667 0.04323 0.08033 " pathEditMode="relative" rAng="0" ptsTypes="aA">
                                      <p:cBhvr>
                                        <p:cTn id="225" dur="500" fill="hold"/>
                                        <p:tgtEl>
                                          <p:spTgt spid="25641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6" fill="hold">
                            <p:stCondLst>
                              <p:cond delay="500"/>
                            </p:stCondLst>
                            <p:childTnLst>
                              <p:par>
                                <p:cTn id="227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28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9" dur="5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0" dur="50" decel="100000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27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鼠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33" fill="hold">
                            <p:stCondLst>
                              <p:cond delay="1000"/>
                            </p:stCondLst>
                            <p:childTnLst>
                              <p:par>
                                <p:cTn id="234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35" dur="500"/>
                                        <p:tgtEl>
                                          <p:spTgt spid="256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4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5" name="drumroll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7" fill="hold">
                      <p:stCondLst>
                        <p:cond delay="indefinite"/>
                      </p:stCondLst>
                      <p:childTnLst>
                        <p:par>
                          <p:cTn id="238" fill="hold">
                            <p:stCondLst>
                              <p:cond delay="0"/>
                            </p:stCondLst>
                            <p:childTnLst>
                              <p:par>
                                <p:cTn id="239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1" dur="1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3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3" name="suction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44" fill="hold">
                            <p:stCondLst>
                              <p:cond delay="1000"/>
                            </p:stCondLst>
                            <p:childTnLst>
                              <p:par>
                                <p:cTn id="245" presetID="3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8" fill="hold">
                            <p:stCondLst>
                              <p:cond delay="1500"/>
                            </p:stCondLst>
                            <p:childTnLst>
                              <p:par>
                                <p:cTn id="249" presetID="37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5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1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2" dur="50" decel="1000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3" dur="450" accel="100000">
                                          <p:stCondLst>
                                            <p:cond delay="5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+1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2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4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4" name="鼠叫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5" fill="hold">
                      <p:stCondLst>
                        <p:cond delay="indefinite"/>
                      </p:stCondLst>
                      <p:childTnLst>
                        <p:par>
                          <p:cTn id="256" fill="hold">
                            <p:stCondLst>
                              <p:cond delay="0"/>
                            </p:stCondLst>
                            <p:childTnLst>
                              <p:par>
                                <p:cTn id="25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8.88889E-6 C 0.01788 0.03334 0.03594 0.06667 0.04323 0.08033 " pathEditMode="relative" rAng="0" ptsTypes="aA">
                                      <p:cBhvr>
                                        <p:cTn id="2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9" fill="hold">
                            <p:stCondLst>
                              <p:cond delay="500"/>
                            </p:stCondLst>
                            <p:childTnLst>
                              <p:par>
                                <p:cTn id="260" presetID="3" presetClass="exit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linds(horizontal)">
                                      <p:cBhvr>
                                        <p:cTn id="2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zh-CN" altLang="en-US"/>
              <a:t>绿色圃中小学教育网http://www.Lspjy.com</a:t>
            </a:r>
            <a:endParaRPr lang="en-US"/>
          </a:p>
        </p:txBody>
      </p:sp>
      <p:pic>
        <p:nvPicPr>
          <p:cNvPr id="22530" name="Picture 2" descr="RPENN_expressyourself-paper1"/>
          <p:cNvPicPr>
            <a:picLocks noChangeAspect="1" noChangeArrowheads="1"/>
          </p:cNvPicPr>
          <p:nvPr/>
        </p:nvPicPr>
        <p:blipFill>
          <a:blip r:embed="rId3"/>
          <a:srcRect b="43349"/>
          <a:stretch>
            <a:fillRect/>
          </a:stretch>
        </p:blipFill>
        <p:spPr bwMode="auto">
          <a:xfrm rot="21215197">
            <a:off x="684213" y="260350"/>
            <a:ext cx="8785225" cy="705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Text Box 3"/>
          <p:cNvSpPr txBox="1">
            <a:spLocks noChangeArrowheads="1"/>
          </p:cNvSpPr>
          <p:nvPr/>
        </p:nvSpPr>
        <p:spPr bwMode="auto">
          <a:xfrm rot="21205979">
            <a:off x="1187450" y="2133600"/>
            <a:ext cx="8496300" cy="70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>
                <a:latin typeface="Comic Sans MS" pitchFamily="66" charset="0"/>
              </a:rPr>
              <a:t>1.Read P34 three times.</a:t>
            </a:r>
          </a:p>
        </p:txBody>
      </p:sp>
      <p:pic>
        <p:nvPicPr>
          <p:cNvPr id="22532" name="Picture 4" descr="SP_Promise_Paper_Stripes"/>
          <p:cNvPicPr>
            <a:picLocks noChangeAspect="1" noChangeArrowheads="1"/>
          </p:cNvPicPr>
          <p:nvPr/>
        </p:nvPicPr>
        <p:blipFill>
          <a:blip r:embed="rId4" cstate="print"/>
          <a:srcRect b="83299"/>
          <a:stretch>
            <a:fillRect/>
          </a:stretch>
        </p:blipFill>
        <p:spPr bwMode="auto">
          <a:xfrm>
            <a:off x="0" y="5330825"/>
            <a:ext cx="9144000" cy="152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5" descr="RPENN_expressyourself-pen1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rot="1800000">
            <a:off x="4711700" y="-1252538"/>
            <a:ext cx="273050" cy="40005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4" name="Picture 6" descr="RPENN_expressyourself-ribbon1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0" y="4260850"/>
            <a:ext cx="9144000" cy="197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5" name="Picture 7" descr="RPENN_expressyourself-pen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rot="6992401">
            <a:off x="7731125" y="3005138"/>
            <a:ext cx="273050" cy="4000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6" name="Picture 8" descr="SP_Promise_Flowers_Red_WITHshadow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0" y="0"/>
            <a:ext cx="2200275" cy="2276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7" name="WordArt 9"/>
          <p:cNvSpPr>
            <a:spLocks noChangeArrowheads="1" noChangeShapeType="1"/>
          </p:cNvSpPr>
          <p:nvPr/>
        </p:nvSpPr>
        <p:spPr bwMode="auto">
          <a:xfrm rot="21210553">
            <a:off x="2339975" y="1125538"/>
            <a:ext cx="5040313" cy="647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en-US" altLang="zh-CN" sz="3600" b="1" kern="10">
                <a:ln w="6350">
                  <a:solidFill>
                    <a:schemeClr val="bg1"/>
                  </a:solidFill>
                  <a:round/>
                  <a:headEnd/>
                  <a:tailEnd/>
                </a:ln>
                <a:solidFill>
                  <a:srgbClr val="FF6600"/>
                </a:solidFill>
                <a:effectLst>
                  <a:outerShdw dist="53882" dir="2700000" algn="ctr" rotWithShape="0">
                    <a:schemeClr val="tx1">
                      <a:alpha val="50000"/>
                    </a:schemeClr>
                  </a:outerShdw>
                </a:effectLst>
                <a:latin typeface="Arial Black"/>
              </a:rPr>
              <a:t>Homework</a:t>
            </a:r>
            <a:endParaRPr lang="zh-CN" altLang="en-US" sz="3600" b="1" kern="10">
              <a:ln w="6350">
                <a:solidFill>
                  <a:schemeClr val="bg1"/>
                </a:solidFill>
                <a:round/>
                <a:headEnd/>
                <a:tailEnd/>
              </a:ln>
              <a:solidFill>
                <a:srgbClr val="FF6600"/>
              </a:solidFill>
              <a:effectLst>
                <a:outerShdw dist="53882" dir="2700000" algn="ctr" rotWithShape="0">
                  <a:schemeClr val="tx1">
                    <a:alpha val="50000"/>
                  </a:schemeClr>
                </a:outerShdw>
              </a:effectLst>
              <a:latin typeface="Arial Black"/>
            </a:endParaRPr>
          </a:p>
        </p:txBody>
      </p:sp>
      <p:pic>
        <p:nvPicPr>
          <p:cNvPr id="22538" name="Picture 10" descr="RPENN_expressyourself-rememberthis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9388" y="5589588"/>
            <a:ext cx="3024187" cy="1171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9" name="Text Box 11"/>
          <p:cNvSpPr txBox="1">
            <a:spLocks noChangeArrowheads="1"/>
          </p:cNvSpPr>
          <p:nvPr/>
        </p:nvSpPr>
        <p:spPr bwMode="auto">
          <a:xfrm rot="21205979">
            <a:off x="1258888" y="3125788"/>
            <a:ext cx="8634412" cy="1311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4000">
                <a:latin typeface="Comic Sans MS" pitchFamily="66" charset="0"/>
              </a:rPr>
              <a:t>2.Copy the words and sentences</a:t>
            </a:r>
          </a:p>
          <a:p>
            <a:r>
              <a:rPr lang="en-US" sz="4000">
                <a:latin typeface="Comic Sans MS" pitchFamily="66" charset="0"/>
              </a:rPr>
              <a:t>   on the copybook.</a:t>
            </a:r>
          </a:p>
        </p:txBody>
      </p:sp>
    </p:spTree>
  </p:cSld>
  <p:clrMapOvr>
    <a:masterClrMapping/>
  </p:clrMapOvr>
  <p:transition>
    <p:sndAc>
      <p:endSnd/>
    </p:sndAc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5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3000"/>
                                        <p:tgtEl>
                                          <p:spTgt spid="225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1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打字机音效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  <p:par>
                                <p:cTn id="14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12952 0.23241 C -0.11094 0.21342 -0.09184 0.19444 -0.0816 0.20069 C -0.07136 0.20694 -0.07587 0.2706 -0.06788 0.27037 C -0.05972 0.27014 -0.05278 0.20532 -0.03351 0.19861 C -0.01406 0.1919 0.02795 0.2243 0.04878 0.23032 C 0.06944 0.23634 0.06927 0.24375 0.0901 0.23449 C 0.11094 0.22523 0.15955 0.17731 0.1743 0.17523 C 0.18889 0.17315 0.17187 0.22361 0.1776 0.22176 C 0.18333 0.21991 0.20521 0.1625 0.20868 0.16458 C 0.21198 0.16666 0.18854 0.22916 0.19826 0.23449 C 0.20798 0.23981 0.24548 0.21203 0.26701 0.19629 C 0.28837 0.18055 0.3151 0.13935 0.32708 0.13935 C 0.33923 0.13935 0.33142 0.19745 0.33923 0.19629 C 0.34687 0.19514 0.3651 0.13171 0.37326 0.13287 C 0.38177 0.13403 0.37482 0.20347 0.38906 0.20278 C 0.40295 0.20208 0.44236 0.13264 0.45764 0.1287 C 0.47274 0.12477 0.46927 0.18009 0.47986 0.1794 C 0.49045 0.1787 0.51232 0.12338 0.52118 0.12453 C 0.53003 0.12569 0.52413 0.18657 0.53333 0.18588 C 0.54236 0.18518 0.55903 0.15254 0.57621 0.12014 " pathEditMode="relative" rAng="0" ptsTypes="aaaaaaaaaaaaaaaaaaaA">
                                      <p:cBhvr>
                                        <p:cTn id="15" dur="3000" fill="hold"/>
                                        <p:tgtEl>
                                          <p:spTgt spid="22533"/>
                                        </p:tgtEl>
                                        <p:attrNameLst>
                                          <p:attrName>ppt_x,ppt_y</p:attrName>
                                        </p:attrNameLst>
                                      </p:cBhvr>
                                      <p:rCtr x="353" y="-36"/>
                                    </p:animMotion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000"/>
                            </p:stCondLst>
                            <p:childTnLst>
                              <p:par>
                                <p:cTn id="1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3000"/>
                                        <p:tgtEl>
                                          <p:spTgt spid="22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19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打字机音效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600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3000"/>
                                        <p:tgtEl>
                                          <p:spTgt spid="2253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23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打字机音效.wav" builtIn="1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53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97" name="Text Box 13"/>
          <p:cNvSpPr txBox="1">
            <a:spLocks noChangeArrowheads="1"/>
          </p:cNvSpPr>
          <p:nvPr/>
        </p:nvSpPr>
        <p:spPr bwMode="auto">
          <a:xfrm>
            <a:off x="179388" y="5272088"/>
            <a:ext cx="6588125" cy="1377950"/>
          </a:xfrm>
          <a:prstGeom prst="rect">
            <a:avLst/>
          </a:prstGeom>
          <a:noFill/>
          <a:ln w="66675">
            <a:solidFill>
              <a:srgbClr val="FF66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/>
              <a:t>The _____ were old five years ago.</a:t>
            </a:r>
          </a:p>
          <a:p>
            <a:pPr>
              <a:spcBef>
                <a:spcPct val="50000"/>
              </a:spcBef>
            </a:pPr>
            <a:r>
              <a:rPr lang="en-US" sz="3200" dirty="0"/>
              <a:t>The _____ are new now. </a:t>
            </a:r>
            <a:r>
              <a:rPr lang="zh-CN" altLang="en-US" sz="3200" b="1" dirty="0">
                <a:solidFill>
                  <a:srgbClr val="FF0000"/>
                </a:solidFill>
              </a:rPr>
              <a:t>复数</a:t>
            </a:r>
          </a:p>
        </p:txBody>
      </p:sp>
      <p:sp>
        <p:nvSpPr>
          <p:cNvPr id="16393" name="Text Box 9"/>
          <p:cNvSpPr txBox="1">
            <a:spLocks noChangeArrowheads="1"/>
          </p:cNvSpPr>
          <p:nvPr/>
        </p:nvSpPr>
        <p:spPr bwMode="auto">
          <a:xfrm>
            <a:off x="214282" y="4357694"/>
            <a:ext cx="8820150" cy="1682750"/>
          </a:xfrm>
          <a:prstGeom prst="rect">
            <a:avLst/>
          </a:prstGeom>
          <a:noFill/>
          <a:ln w="66675">
            <a:solidFill>
              <a:srgbClr val="993366"/>
            </a:solidFill>
            <a:prstDash val="dash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 dirty="0"/>
              <a:t>The desks were ____ five years ago.</a:t>
            </a:r>
          </a:p>
          <a:p>
            <a:pPr>
              <a:spcBef>
                <a:spcPct val="50000"/>
              </a:spcBef>
            </a:pPr>
            <a:r>
              <a:rPr lang="en-US" sz="4000" dirty="0"/>
              <a:t>The desks are ____ now.</a:t>
            </a:r>
          </a:p>
        </p:txBody>
      </p:sp>
      <p:sp>
        <p:nvSpPr>
          <p:cNvPr id="16396" name="Text Box 12"/>
          <p:cNvSpPr txBox="1">
            <a:spLocks noChangeArrowheads="1"/>
          </p:cNvSpPr>
          <p:nvPr/>
        </p:nvSpPr>
        <p:spPr bwMode="auto">
          <a:xfrm>
            <a:off x="214282" y="3643314"/>
            <a:ext cx="6443663" cy="1377950"/>
          </a:xfrm>
          <a:prstGeom prst="rect">
            <a:avLst/>
          </a:prstGeom>
          <a:noFill/>
          <a:ln w="66675">
            <a:solidFill>
              <a:srgbClr val="008000"/>
            </a:solidFill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200" dirty="0"/>
              <a:t>The _____ was old five years ago.</a:t>
            </a:r>
          </a:p>
          <a:p>
            <a:pPr>
              <a:spcBef>
                <a:spcPct val="50000"/>
              </a:spcBef>
            </a:pPr>
            <a:r>
              <a:rPr lang="en-US" sz="3200" dirty="0"/>
              <a:t>The _____ is new now. </a:t>
            </a:r>
            <a:r>
              <a:rPr lang="zh-CN" altLang="en-US" sz="3200" b="1" dirty="0">
                <a:solidFill>
                  <a:srgbClr val="FF0000"/>
                </a:solidFill>
              </a:rPr>
              <a:t>单数</a:t>
            </a:r>
          </a:p>
        </p:txBody>
      </p:sp>
      <p:pic>
        <p:nvPicPr>
          <p:cNvPr id="16386" name="Picture 2" descr="1523-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357686" y="0"/>
            <a:ext cx="4786314" cy="2997200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pic>
        <p:nvPicPr>
          <p:cNvPr id="16387" name="Picture 3" descr="2008102015383835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4143372" cy="2995613"/>
          </a:xfrm>
          <a:prstGeom prst="rect">
            <a:avLst/>
          </a:prstGeom>
          <a:ln w="88900" cap="sq" cmpd="thickThin">
            <a:solidFill>
              <a:srgbClr val="000000"/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6388" name="Text Box 4"/>
          <p:cNvSpPr txBox="1">
            <a:spLocks noChangeArrowheads="1"/>
          </p:cNvSpPr>
          <p:nvPr/>
        </p:nvSpPr>
        <p:spPr bwMode="auto">
          <a:xfrm>
            <a:off x="5357818" y="3000372"/>
            <a:ext cx="3357586" cy="52322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</a:rPr>
              <a:t>Wu </a:t>
            </a:r>
            <a:r>
              <a:rPr lang="en-US" sz="2800" b="1" dirty="0" err="1" smtClean="0">
                <a:solidFill>
                  <a:srgbClr val="FF0000"/>
                </a:solidFill>
              </a:rPr>
              <a:t>Yifan’s</a:t>
            </a:r>
            <a:r>
              <a:rPr lang="en-US" sz="2800" b="1" dirty="0" smtClean="0">
                <a:solidFill>
                  <a:srgbClr val="FF0000"/>
                </a:solidFill>
              </a:rPr>
              <a:t> classroom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6389" name="Text Box 5"/>
          <p:cNvSpPr txBox="1">
            <a:spLocks noChangeArrowheads="1"/>
          </p:cNvSpPr>
          <p:nvPr/>
        </p:nvSpPr>
        <p:spPr bwMode="auto">
          <a:xfrm>
            <a:off x="357158" y="3071810"/>
            <a:ext cx="3286148" cy="523220"/>
          </a:xfrm>
          <a:prstGeom prst="rect">
            <a:avLst/>
          </a:prstGeom>
          <a:solidFill>
            <a:srgbClr val="92D050"/>
          </a:solidFill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b="1" dirty="0" smtClean="0">
                <a:solidFill>
                  <a:srgbClr val="FF0000"/>
                </a:solidFill>
              </a:rPr>
              <a:t>Grandpa’s classroom</a:t>
            </a:r>
            <a:endParaRPr lang="en-US" sz="2800" b="1" dirty="0">
              <a:solidFill>
                <a:srgbClr val="FF0000"/>
              </a:solidFill>
            </a:endParaRPr>
          </a:p>
        </p:txBody>
      </p:sp>
      <p:sp>
        <p:nvSpPr>
          <p:cNvPr id="16390" name="Text Box 6"/>
          <p:cNvSpPr txBox="1">
            <a:spLocks noChangeArrowheads="1"/>
          </p:cNvSpPr>
          <p:nvPr/>
        </p:nvSpPr>
        <p:spPr bwMode="auto">
          <a:xfrm>
            <a:off x="157163" y="4379913"/>
            <a:ext cx="8820150" cy="1682750"/>
          </a:xfrm>
          <a:prstGeom prst="rect">
            <a:avLst/>
          </a:prstGeom>
          <a:noFill/>
          <a:ln w="66675">
            <a:solidFill>
              <a:srgbClr val="993366"/>
            </a:solidFill>
            <a:prstDash val="dashDot"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4000"/>
              <a:t>The school was ____ five years ago.</a:t>
            </a:r>
          </a:p>
          <a:p>
            <a:pPr>
              <a:spcBef>
                <a:spcPct val="50000"/>
              </a:spcBef>
            </a:pPr>
            <a:r>
              <a:rPr lang="en-US" sz="4000"/>
              <a:t>The school is ____ now.</a:t>
            </a:r>
          </a:p>
        </p:txBody>
      </p:sp>
      <p:sp>
        <p:nvSpPr>
          <p:cNvPr id="16391" name="Text Box 7"/>
          <p:cNvSpPr txBox="1">
            <a:spLocks noChangeArrowheads="1"/>
          </p:cNvSpPr>
          <p:nvPr/>
        </p:nvSpPr>
        <p:spPr bwMode="auto">
          <a:xfrm>
            <a:off x="3500430" y="4357694"/>
            <a:ext cx="1152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</a:rPr>
              <a:t>old</a:t>
            </a:r>
          </a:p>
        </p:txBody>
      </p:sp>
      <p:sp>
        <p:nvSpPr>
          <p:cNvPr id="16392" name="Text Box 8"/>
          <p:cNvSpPr txBox="1">
            <a:spLocks noChangeArrowheads="1"/>
          </p:cNvSpPr>
          <p:nvPr/>
        </p:nvSpPr>
        <p:spPr bwMode="auto">
          <a:xfrm>
            <a:off x="3143240" y="5357826"/>
            <a:ext cx="1152525" cy="64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</a:rPr>
              <a:t>new</a:t>
            </a:r>
          </a:p>
        </p:txBody>
      </p:sp>
      <p:sp>
        <p:nvSpPr>
          <p:cNvPr id="16394" name="Text Box 10"/>
          <p:cNvSpPr txBox="1">
            <a:spLocks noChangeArrowheads="1"/>
          </p:cNvSpPr>
          <p:nvPr/>
        </p:nvSpPr>
        <p:spPr bwMode="auto">
          <a:xfrm>
            <a:off x="3500431" y="4357694"/>
            <a:ext cx="857256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</a:rPr>
              <a:t>old</a:t>
            </a:r>
          </a:p>
        </p:txBody>
      </p:sp>
      <p:sp>
        <p:nvSpPr>
          <p:cNvPr id="16395" name="Text Box 11"/>
          <p:cNvSpPr txBox="1">
            <a:spLocks noChangeArrowheads="1"/>
          </p:cNvSpPr>
          <p:nvPr/>
        </p:nvSpPr>
        <p:spPr bwMode="auto">
          <a:xfrm>
            <a:off x="3143240" y="5357826"/>
            <a:ext cx="1071569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en-US" sz="3600" b="1" dirty="0">
                <a:solidFill>
                  <a:srgbClr val="FF0000"/>
                </a:solidFill>
              </a:rPr>
              <a:t>new</a:t>
            </a:r>
          </a:p>
        </p:txBody>
      </p:sp>
      <p:sp>
        <p:nvSpPr>
          <p:cNvPr id="16398" name="Text Box 14"/>
          <p:cNvSpPr txBox="1">
            <a:spLocks noChangeArrowheads="1"/>
          </p:cNvSpPr>
          <p:nvPr/>
        </p:nvSpPr>
        <p:spPr bwMode="auto">
          <a:xfrm>
            <a:off x="6864350" y="5011738"/>
            <a:ext cx="1511300" cy="1801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sz="2800" dirty="0"/>
              <a:t>light</a:t>
            </a:r>
            <a:r>
              <a:rPr lang="en-US" sz="2800" dirty="0">
                <a:solidFill>
                  <a:srgbClr val="FF0000"/>
                </a:solidFill>
              </a:rPr>
              <a:t>s</a:t>
            </a:r>
          </a:p>
          <a:p>
            <a:pPr>
              <a:spcBef>
                <a:spcPct val="50000"/>
              </a:spcBef>
            </a:pPr>
            <a:r>
              <a:rPr lang="en-US" sz="2800" dirty="0"/>
              <a:t>chair</a:t>
            </a:r>
            <a:r>
              <a:rPr lang="en-US" sz="2800" dirty="0">
                <a:solidFill>
                  <a:srgbClr val="FF0000"/>
                </a:solidFill>
              </a:rPr>
              <a:t>s</a:t>
            </a:r>
          </a:p>
          <a:p>
            <a:pPr>
              <a:spcBef>
                <a:spcPct val="50000"/>
              </a:spcBef>
            </a:pPr>
            <a:r>
              <a:rPr lang="en-US" sz="2800" dirty="0"/>
              <a:t>wall</a:t>
            </a:r>
            <a:r>
              <a:rPr lang="en-US" sz="2800" dirty="0">
                <a:solidFill>
                  <a:srgbClr val="FF0000"/>
                </a:solidFill>
              </a:rPr>
              <a:t>s</a:t>
            </a:r>
            <a:endParaRPr lang="en-US" sz="2800" dirty="0"/>
          </a:p>
        </p:txBody>
      </p:sp>
      <p:sp>
        <p:nvSpPr>
          <p:cNvPr id="16399" name="Rectangle 15"/>
          <p:cNvSpPr>
            <a:spLocks noChangeArrowheads="1"/>
          </p:cNvSpPr>
          <p:nvPr/>
        </p:nvSpPr>
        <p:spPr bwMode="auto">
          <a:xfrm>
            <a:off x="6702425" y="3973513"/>
            <a:ext cx="4572000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en-US" sz="2800" dirty="0"/>
              <a:t>blackboard</a:t>
            </a:r>
          </a:p>
          <a:p>
            <a:r>
              <a:rPr lang="en-US" sz="2800" dirty="0"/>
              <a:t>teachers’ desk</a:t>
            </a:r>
            <a:endParaRPr lang="zh-CN" altLang="en-US" sz="2800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1638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800" decel="100000"/>
                                        <p:tgtEl>
                                          <p:spTgt spid="163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800" decel="100000" fill="hold"/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63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51" dur="20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6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4" presetClass="exit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5" dur="500"/>
                                        <p:tgtEl>
                                          <p:spTgt spid="1639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7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68" dur="500"/>
                                        <p:tgtEl>
                                          <p:spTgt spid="1639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0" presetID="4" presetClass="exit" presetSubtype="16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box(in)">
                                      <p:cBhvr>
                                        <p:cTn id="71" dur="500"/>
                                        <p:tgtEl>
                                          <p:spTgt spid="1639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7" dur="2000"/>
                                        <p:tgtEl>
                                          <p:spTgt spid="163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2" dur="500"/>
                                        <p:tgtEl>
                                          <p:spTgt spid="163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87" dur="500"/>
                                        <p:tgtEl>
                                          <p:spTgt spid="163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8" fill="hold">
                      <p:stCondLst>
                        <p:cond delay="indefinite"/>
                      </p:stCondLst>
                      <p:childTnLst>
                        <p:par>
                          <p:cTn id="89" fill="hold">
                            <p:stCondLst>
                              <p:cond delay="0"/>
                            </p:stCondLst>
                            <p:childTnLst>
                              <p:par>
                                <p:cTn id="90" presetID="2" presetClass="exit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1" dur="500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2" dur="500"/>
                                        <p:tgtEl>
                                          <p:spTgt spid="16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4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5" dur="500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6" dur="500"/>
                                        <p:tgtEl>
                                          <p:spTgt spid="16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8" presetID="2" presetClass="exit" presetSubtype="4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99" dur="50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0" dur="500"/>
                                        <p:tgtEl>
                                          <p:spTgt spid="16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2" fill="hold">
                      <p:stCondLst>
                        <p:cond delay="indefinite"/>
                      </p:stCondLst>
                      <p:childTnLst>
                        <p:par>
                          <p:cTn id="103" fill="hold">
                            <p:stCondLst>
                              <p:cond delay="0"/>
                            </p:stCondLst>
                            <p:childTnLst>
                              <p:par>
                                <p:cTn id="104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06" dur="2000"/>
                                        <p:tgtEl>
                                          <p:spTgt spid="16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11" dur="2000"/>
                                        <p:tgtEl>
                                          <p:spTgt spid="163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6" dur="500"/>
                                        <p:tgtEl>
                                          <p:spTgt spid="163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7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19" dur="500"/>
                                        <p:tgtEl>
                                          <p:spTgt spid="163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397" grpId="0" animBg="1" autoUpdateAnimBg="0"/>
      <p:bldP spid="16393" grpId="0" animBg="1" autoUpdateAnimBg="0"/>
      <p:bldP spid="16393" grpId="1" animBg="1" autoUpdateAnimBg="0"/>
      <p:bldP spid="16396" grpId="0" animBg="1" autoUpdateAnimBg="0"/>
      <p:bldP spid="16388" grpId="0" animBg="1" autoUpdateAnimBg="0"/>
      <p:bldP spid="16389" grpId="0" animBg="1" autoUpdateAnimBg="0"/>
      <p:bldP spid="16390" grpId="0" animBg="1" autoUpdateAnimBg="0"/>
      <p:bldP spid="16390" grpId="1" animBg="1" autoUpdateAnimBg="0"/>
      <p:bldP spid="16391" grpId="0" autoUpdateAnimBg="0"/>
      <p:bldP spid="16391" grpId="1" autoUpdateAnimBg="0"/>
      <p:bldP spid="16392" grpId="0" autoUpdateAnimBg="0"/>
      <p:bldP spid="16392" grpId="1" autoUpdateAnimBg="0"/>
      <p:bldP spid="16394" grpId="0" autoUpdateAnimBg="0"/>
      <p:bldP spid="16394" grpId="1" autoUpdateAnimBg="0"/>
      <p:bldP spid="16395" grpId="0" autoUpdateAnimBg="0"/>
      <p:bldP spid="16395" grpId="1" autoUpdateAnimBg="0"/>
      <p:bldP spid="16398" grpId="0" autoUpdateAnimBg="0"/>
      <p:bldP spid="16399" grpId="0" autoUpdateAnimBg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图1"/>
          <p:cNvPicPr>
            <a:picLocks noChangeAspect="1" noChangeArrowheads="1"/>
          </p:cNvPicPr>
          <p:nvPr/>
        </p:nvPicPr>
        <p:blipFill>
          <a:blip r:embed="rId3"/>
          <a:srcRect l="58736" t="28997" b="13187"/>
          <a:stretch>
            <a:fillRect/>
          </a:stretch>
        </p:blipFill>
        <p:spPr bwMode="auto">
          <a:xfrm>
            <a:off x="2428860" y="1714488"/>
            <a:ext cx="4214810" cy="44489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椭圆形标注 12"/>
          <p:cNvSpPr/>
          <p:nvPr/>
        </p:nvSpPr>
        <p:spPr>
          <a:xfrm>
            <a:off x="6215074" y="2000240"/>
            <a:ext cx="2500330" cy="1500198"/>
          </a:xfrm>
          <a:prstGeom prst="wedgeEllipseCallout">
            <a:avLst>
              <a:gd name="adj1" fmla="val -83185"/>
              <a:gd name="adj2" fmla="val 86036"/>
            </a:avLst>
          </a:prstGeom>
          <a:solidFill>
            <a:schemeClr val="accent3">
              <a:lumMod val="60000"/>
              <a:lumOff val="40000"/>
            </a:schemeClr>
          </a:solidFill>
          <a:ln>
            <a:solidFill>
              <a:schemeClr val="accent3">
                <a:lumMod val="60000"/>
                <a:lumOff val="4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28596" y="857232"/>
            <a:ext cx="66303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3200" b="1" dirty="0">
                <a:solidFill>
                  <a:srgbClr val="FF0000"/>
                </a:solidFill>
                <a:latin typeface="Comic Sans MS" pitchFamily="66" charset="0"/>
              </a:rPr>
              <a:t>What </a:t>
            </a:r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did</a:t>
            </a:r>
            <a:r>
              <a:rPr lang="zh-CN" altLang="en-US" sz="3200" b="1" dirty="0" smtClean="0">
                <a:solidFill>
                  <a:srgbClr val="FF0000"/>
                </a:solidFill>
                <a:latin typeface="Comic Sans MS" pitchFamily="66" charset="0"/>
              </a:rPr>
              <a:t> Grandpa</a:t>
            </a:r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</a:rPr>
              <a:t> do at night </a:t>
            </a:r>
            <a:r>
              <a:rPr lang="zh-CN" altLang="en-US" sz="3200" b="1" dirty="0" smtClean="0">
                <a:solidFill>
                  <a:srgbClr val="FF0000"/>
                </a:solidFill>
                <a:latin typeface="Comic Sans MS" pitchFamily="66" charset="0"/>
              </a:rPr>
              <a:t>?</a:t>
            </a:r>
            <a:endParaRPr lang="zh-CN" altLang="en-US" sz="3200" b="1" dirty="0">
              <a:solidFill>
                <a:srgbClr val="FF0000"/>
              </a:solidFill>
              <a:latin typeface="Comic Sans MS" pitchFamily="66" charset="0"/>
            </a:endParaRPr>
          </a:p>
        </p:txBody>
      </p:sp>
      <p:grpSp>
        <p:nvGrpSpPr>
          <p:cNvPr id="2" name="组合 13"/>
          <p:cNvGrpSpPr/>
          <p:nvPr/>
        </p:nvGrpSpPr>
        <p:grpSpPr>
          <a:xfrm>
            <a:off x="214282" y="4714884"/>
            <a:ext cx="3336155" cy="1500198"/>
            <a:chOff x="285720" y="5072074"/>
            <a:chExt cx="3588085" cy="1500198"/>
          </a:xfrm>
        </p:grpSpPr>
        <p:sp>
          <p:nvSpPr>
            <p:cNvPr id="10" name="椭圆形标注 9"/>
            <p:cNvSpPr/>
            <p:nvPr/>
          </p:nvSpPr>
          <p:spPr>
            <a:xfrm>
              <a:off x="285720" y="5072074"/>
              <a:ext cx="3357586" cy="1500198"/>
            </a:xfrm>
            <a:prstGeom prst="wedgeEllipseCallout">
              <a:avLst>
                <a:gd name="adj1" fmla="val 89567"/>
                <a:gd name="adj2" fmla="val -90988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516218" y="5286388"/>
              <a:ext cx="3357587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2400" b="1" dirty="0" smtClean="0">
                  <a:solidFill>
                    <a:srgbClr val="0000FF"/>
                  </a:solidFill>
                  <a:latin typeface="Comic Sans MS" pitchFamily="66" charset="0"/>
                </a:rPr>
                <a:t>Yes . </a:t>
              </a:r>
            </a:p>
            <a:p>
              <a:pPr eaLnBrk="0" hangingPunct="0"/>
              <a:r>
                <a:rPr lang="en-US" altLang="zh-CN" sz="2400" b="1" dirty="0" smtClean="0">
                  <a:solidFill>
                    <a:srgbClr val="0000FF"/>
                  </a:solidFill>
                  <a:latin typeface="Comic Sans MS" pitchFamily="66" charset="0"/>
                </a:rPr>
                <a:t>I liked the stars . </a:t>
              </a:r>
              <a:endParaRPr lang="zh-CN" altLang="en-US" sz="2400" b="1" dirty="0">
                <a:solidFill>
                  <a:srgbClr val="0000FF"/>
                </a:solidFill>
                <a:latin typeface="Comic Sans MS" pitchFamily="66" charset="0"/>
              </a:endParaRPr>
            </a:p>
          </p:txBody>
        </p:sp>
      </p:grpSp>
      <p:sp>
        <p:nvSpPr>
          <p:cNvPr id="12" name="Text Box 5"/>
          <p:cNvSpPr txBox="1">
            <a:spLocks noChangeArrowheads="1"/>
          </p:cNvSpPr>
          <p:nvPr/>
        </p:nvSpPr>
        <p:spPr bwMode="auto">
          <a:xfrm>
            <a:off x="6643703" y="2143117"/>
            <a:ext cx="178595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latin typeface="Comic Sans MS" pitchFamily="66" charset="0"/>
              </a:rPr>
              <a:t>Could you see stars </a:t>
            </a: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</a:rPr>
              <a:t>at night . </a:t>
            </a:r>
            <a:endParaRPr lang="zh-CN" altLang="en-US" sz="2400" b="1" dirty="0">
              <a:latin typeface="Comic Sans MS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 descr="Main scene.jpg"/>
          <p:cNvPicPr>
            <a:picLocks noChangeAspect="1"/>
          </p:cNvPicPr>
          <p:nvPr/>
        </p:nvPicPr>
        <p:blipFill>
          <a:blip r:embed="rId2"/>
          <a:srcRect r="53673"/>
          <a:stretch>
            <a:fillRect/>
          </a:stretch>
        </p:blipFill>
        <p:spPr>
          <a:xfrm>
            <a:off x="1500166" y="1428736"/>
            <a:ext cx="6143668" cy="5429264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>
          <a:xfrm>
            <a:off x="642910" y="500042"/>
            <a:ext cx="46434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dirty="0" smtClean="0"/>
              <a:t>Guess: Where are they ?</a:t>
            </a:r>
            <a:endParaRPr lang="zh-CN" altLang="en-US" sz="36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5"/>
          <p:cNvPicPr>
            <a:picLocks noChangeAspect="1" noChangeArrowheads="1"/>
          </p:cNvPicPr>
          <p:nvPr/>
        </p:nvPicPr>
        <p:blipFill>
          <a:blip r:embed="rId3"/>
          <a:srcRect b="23685"/>
          <a:stretch>
            <a:fillRect/>
          </a:stretch>
        </p:blipFill>
        <p:spPr bwMode="auto">
          <a:xfrm>
            <a:off x="1143000" y="1630363"/>
            <a:ext cx="6858000" cy="5224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147" name="Picture 4" descr="D:\张青女\课件相关\pep6\UNIT4\JPG\P34ATALK.JPG"/>
          <p:cNvPicPr>
            <a:picLocks noChangeAspect="1" noChangeArrowheads="1"/>
          </p:cNvPicPr>
          <p:nvPr/>
        </p:nvPicPr>
        <p:blipFill>
          <a:blip r:embed="rId4">
            <a:clrChange>
              <a:clrFrom>
                <a:srgbClr val="FFE89C"/>
              </a:clrFrom>
              <a:clrTo>
                <a:srgbClr val="FFE89C">
                  <a:alpha val="0"/>
                </a:srgbClr>
              </a:clrTo>
            </a:clrChange>
          </a:blip>
          <a:srcRect l="13998" t="2863" r="14001" b="2800"/>
          <a:stretch>
            <a:fillRect/>
          </a:stretch>
        </p:blipFill>
        <p:spPr bwMode="auto">
          <a:xfrm>
            <a:off x="1165623" y="0"/>
            <a:ext cx="683537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" name="TextBox 3"/>
          <p:cNvSpPr txBox="1"/>
          <p:nvPr/>
        </p:nvSpPr>
        <p:spPr>
          <a:xfrm>
            <a:off x="1214414" y="357166"/>
            <a:ext cx="3886206" cy="70788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buFontTx/>
              <a:buNone/>
              <a:defRPr/>
            </a:pPr>
            <a:r>
              <a:rPr lang="en-US" altLang="zh-CN" sz="40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Comic Sans MS" panose="030F0702030302020204" pitchFamily="66" charset="0"/>
                <a:ea typeface="MS UI Gothic" panose="020B0600070205080204" pitchFamily="34" charset="-128"/>
                <a:cs typeface="Times New Roman" panose="02020603050405020304" pitchFamily="18" charset="0"/>
              </a:rPr>
              <a:t>Let’s try</a:t>
            </a:r>
            <a:endParaRPr lang="zh-CN" altLang="en-US" sz="4000" b="1" dirty="0" smtClean="0">
              <a:solidFill>
                <a:srgbClr val="FF0000"/>
              </a:solidFill>
              <a:effectLst>
                <a:outerShdw blurRad="38100" dist="38100" dir="2700000" algn="tl">
                  <a:srgbClr val="C0C0C0"/>
                </a:outerShdw>
              </a:effectLst>
              <a:latin typeface="Comic Sans MS" panose="030F0702030302020204" pitchFamily="66" charset="0"/>
              <a:ea typeface="MS UI Gothic" panose="020B0600070205080204" pitchFamily="34" charset="-128"/>
              <a:cs typeface="Times New Roman" panose="02020603050405020304" pitchFamily="18" charset="0"/>
            </a:endParaRPr>
          </a:p>
        </p:txBody>
      </p:sp>
      <p:sp>
        <p:nvSpPr>
          <p:cNvPr id="6149" name="TextBox 2"/>
          <p:cNvSpPr txBox="1">
            <a:spLocks noChangeArrowheads="1"/>
          </p:cNvSpPr>
          <p:nvPr/>
        </p:nvSpPr>
        <p:spPr bwMode="auto">
          <a:xfrm>
            <a:off x="0" y="1428736"/>
            <a:ext cx="8929718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800" dirty="0">
                <a:latin typeface="Comic Sans MS" pitchFamily="66" charset="0"/>
                <a:ea typeface="MS UI Gothic" pitchFamily="34" charset="-128"/>
              </a:rPr>
              <a:t>Today, there is a guest visiting the school.</a:t>
            </a:r>
          </a:p>
          <a:p>
            <a:pPr eaLnBrk="0" hangingPunct="0"/>
            <a:r>
              <a:rPr lang="en-US" altLang="zh-CN" sz="2800" dirty="0">
                <a:latin typeface="Comic Sans MS" pitchFamily="66" charset="0"/>
                <a:ea typeface="MS UI Gothic" pitchFamily="34" charset="-128"/>
              </a:rPr>
              <a:t>Listen and tick </a:t>
            </a:r>
            <a:r>
              <a:rPr lang="en-US" altLang="zh-CN" sz="2800" dirty="0" smtClean="0">
                <a:latin typeface="Comic Sans MS" pitchFamily="66" charset="0"/>
                <a:ea typeface="MS UI Gothic" pitchFamily="34" charset="-128"/>
              </a:rPr>
              <a:t>( </a:t>
            </a:r>
            <a:r>
              <a:rPr lang="en-US" altLang="zh-CN" sz="2800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√</a:t>
            </a:r>
            <a:r>
              <a:rPr lang="en-US" altLang="zh-CN" sz="2800" dirty="0" smtClean="0">
                <a:latin typeface="Comic Sans MS" pitchFamily="66" charset="0"/>
                <a:ea typeface="MS UI Gothic" pitchFamily="34" charset="-128"/>
              </a:rPr>
              <a:t> ) or cross(</a:t>
            </a:r>
            <a:r>
              <a:rPr lang="en-US" altLang="zh-CN" sz="2800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×</a:t>
            </a:r>
            <a:r>
              <a:rPr lang="en-US" altLang="zh-CN" sz="2800" dirty="0" smtClean="0">
                <a:latin typeface="Comic Sans MS" pitchFamily="66" charset="0"/>
                <a:ea typeface="MS UI Gothic" pitchFamily="34" charset="-128"/>
              </a:rPr>
              <a:t>). </a:t>
            </a:r>
            <a:endParaRPr lang="zh-CN" altLang="en-US" sz="2800" dirty="0">
              <a:latin typeface="Comic Sans MS" pitchFamily="66" charset="0"/>
              <a:ea typeface="MS UI Gothic" pitchFamily="34" charset="-128"/>
            </a:endParaRPr>
          </a:p>
        </p:txBody>
      </p:sp>
      <p:sp>
        <p:nvSpPr>
          <p:cNvPr id="6150" name="TextBox 3"/>
          <p:cNvSpPr txBox="1">
            <a:spLocks noChangeArrowheads="1"/>
          </p:cNvSpPr>
          <p:nvPr/>
        </p:nvSpPr>
        <p:spPr bwMode="auto">
          <a:xfrm>
            <a:off x="642911" y="2954338"/>
            <a:ext cx="7786742" cy="2308324"/>
          </a:xfrm>
          <a:prstGeom prst="rect">
            <a:avLst/>
          </a:prstGeom>
          <a:solidFill>
            <a:srgbClr val="FFFFFF">
              <a:alpha val="63921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3200" b="1" dirty="0" smtClean="0">
                <a:latin typeface="Comic Sans MS" pitchFamily="66" charset="0"/>
                <a:ea typeface="MS UI Gothic" pitchFamily="34" charset="-128"/>
              </a:rPr>
              <a:t>1.      The </a:t>
            </a:r>
            <a:r>
              <a:rPr lang="en-US" altLang="zh-CN" sz="3200" b="1" dirty="0">
                <a:latin typeface="Comic Sans MS" pitchFamily="66" charset="0"/>
                <a:ea typeface="MS UI Gothic" pitchFamily="34" charset="-128"/>
              </a:rPr>
              <a:t>school changed a </a:t>
            </a:r>
            <a:r>
              <a:rPr lang="en-US" altLang="zh-CN" sz="3200" b="1" dirty="0" smtClean="0">
                <a:latin typeface="Comic Sans MS" pitchFamily="66" charset="0"/>
                <a:ea typeface="MS UI Gothic" pitchFamily="34" charset="-128"/>
              </a:rPr>
              <a:t>little.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3200" b="1" dirty="0" smtClean="0">
                <a:latin typeface="Comic Sans MS" pitchFamily="66" charset="0"/>
                <a:ea typeface="MS UI Gothic" pitchFamily="34" charset="-128"/>
              </a:rPr>
              <a:t>2</a:t>
            </a:r>
            <a:r>
              <a:rPr lang="en-US" altLang="zh-CN" sz="3200" b="1" dirty="0">
                <a:latin typeface="Comic Sans MS" pitchFamily="66" charset="0"/>
                <a:ea typeface="MS UI Gothic" pitchFamily="34" charset="-128"/>
              </a:rPr>
              <a:t>.      Grandpa could use computers </a:t>
            </a:r>
            <a:r>
              <a:rPr lang="en-US" altLang="zh-CN" sz="3200" b="1" dirty="0" smtClean="0">
                <a:latin typeface="Comic Sans MS" pitchFamily="66" charset="0"/>
                <a:ea typeface="MS UI Gothic" pitchFamily="34" charset="-128"/>
              </a:rPr>
              <a:t> when </a:t>
            </a:r>
            <a:r>
              <a:rPr lang="en-US" altLang="zh-CN" sz="3200" b="1" dirty="0">
                <a:latin typeface="Comic Sans MS" pitchFamily="66" charset="0"/>
                <a:ea typeface="MS UI Gothic" pitchFamily="34" charset="-128"/>
              </a:rPr>
              <a:t>he was at school.</a:t>
            </a:r>
            <a:endParaRPr lang="zh-CN" altLang="en-US" sz="3200" b="1" dirty="0">
              <a:latin typeface="Comic Sans MS" pitchFamily="66" charset="0"/>
              <a:ea typeface="MS UI Gothic" pitchFamily="34" charset="-128"/>
            </a:endParaRPr>
          </a:p>
        </p:txBody>
      </p:sp>
      <p:sp>
        <p:nvSpPr>
          <p:cNvPr id="6151" name="矩形 2"/>
          <p:cNvSpPr>
            <a:spLocks noChangeArrowheads="1"/>
          </p:cNvSpPr>
          <p:nvPr/>
        </p:nvSpPr>
        <p:spPr bwMode="auto">
          <a:xfrm>
            <a:off x="1643042" y="3143248"/>
            <a:ext cx="514350" cy="5794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6152" name="矩形 9"/>
          <p:cNvSpPr>
            <a:spLocks noChangeArrowheads="1"/>
          </p:cNvSpPr>
          <p:nvPr/>
        </p:nvSpPr>
        <p:spPr bwMode="auto">
          <a:xfrm>
            <a:off x="1643042" y="3929066"/>
            <a:ext cx="514350" cy="579437"/>
          </a:xfrm>
          <a:prstGeom prst="rect">
            <a:avLst/>
          </a:prstGeom>
          <a:solidFill>
            <a:schemeClr val="bg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eaLnBrk="0" hangingPunct="0"/>
            <a:endParaRPr lang="zh-CN" altLang="en-US"/>
          </a:p>
        </p:txBody>
      </p:sp>
      <p:sp>
        <p:nvSpPr>
          <p:cNvPr id="5" name="乘号 4"/>
          <p:cNvSpPr/>
          <p:nvPr/>
        </p:nvSpPr>
        <p:spPr bwMode="auto">
          <a:xfrm>
            <a:off x="1643042" y="3143248"/>
            <a:ext cx="514350" cy="579437"/>
          </a:xfrm>
          <a:prstGeom prst="mathMultiply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buFontTx/>
              <a:buNone/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乘号 12"/>
          <p:cNvSpPr/>
          <p:nvPr/>
        </p:nvSpPr>
        <p:spPr bwMode="auto">
          <a:xfrm>
            <a:off x="1643042" y="3929066"/>
            <a:ext cx="514350" cy="579437"/>
          </a:xfrm>
          <a:prstGeom prst="mathMultiply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/>
          <a:p>
            <a:pPr eaLnBrk="0" hangingPunct="0">
              <a:buFontTx/>
              <a:buNone/>
              <a:defRPr/>
            </a:pP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14" name="Unit4ALet’stry课文录音_128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tretch>
            <a:fillRect/>
          </a:stretch>
        </p:blipFill>
        <p:spPr>
          <a:xfrm>
            <a:off x="8072462" y="500042"/>
            <a:ext cx="500066" cy="50006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4357686" y="3143248"/>
            <a:ext cx="1763624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32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change</a:t>
            </a:r>
            <a:r>
              <a:rPr lang="en-US" altLang="zh-CN" sz="3200" b="1" dirty="0" smtClean="0">
                <a:solidFill>
                  <a:srgbClr val="0000FF"/>
                </a:solidFill>
                <a:latin typeface="Comic Sans MS" pitchFamily="66" charset="0"/>
                <a:ea typeface="MS UI Gothic" pitchFamily="34" charset="-128"/>
              </a:rPr>
              <a:t>d</a:t>
            </a:r>
            <a:endParaRPr lang="zh-CN" altLang="en-US" sz="3200" dirty="0">
              <a:solidFill>
                <a:srgbClr val="0000FF"/>
              </a:solidFill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5715008" y="2643182"/>
            <a:ext cx="1000132" cy="500066"/>
            <a:chOff x="5715008" y="2643182"/>
            <a:chExt cx="1000132" cy="500066"/>
          </a:xfrm>
        </p:grpSpPr>
        <p:sp>
          <p:nvSpPr>
            <p:cNvPr id="15" name="线形标注 2 14"/>
            <p:cNvSpPr/>
            <p:nvPr/>
          </p:nvSpPr>
          <p:spPr>
            <a:xfrm>
              <a:off x="5715008" y="2643182"/>
              <a:ext cx="1000132" cy="500066"/>
            </a:xfrm>
            <a:prstGeom prst="borderCallout2">
              <a:avLst>
                <a:gd name="adj1" fmla="val 18750"/>
                <a:gd name="adj2" fmla="val -8333"/>
                <a:gd name="adj3" fmla="val 18750"/>
                <a:gd name="adj4" fmla="val -16667"/>
                <a:gd name="adj5" fmla="val 129046"/>
                <a:gd name="adj6" fmla="val -34366"/>
              </a:avLst>
            </a:prstGeom>
            <a:ln/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n>
                  <a:solidFill>
                    <a:srgbClr val="00B0F0"/>
                  </a:solidFill>
                </a:ln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5786446" y="2643182"/>
              <a:ext cx="803425" cy="4616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en-US" sz="2400" dirty="0" smtClean="0">
                  <a:solidFill>
                    <a:srgbClr val="FF0000"/>
                  </a:solidFill>
                  <a:latin typeface="+mj-ea"/>
                  <a:ea typeface="+mj-ea"/>
                </a:rPr>
                <a:t>变化</a:t>
              </a:r>
              <a:endParaRPr lang="zh-CN" altLang="en-US" sz="2400" dirty="0">
                <a:solidFill>
                  <a:srgbClr val="FF0000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6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1000"/>
                            </p:stCondLst>
                            <p:childTnLst>
                              <p:par>
                                <p:cTn id="2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35" restart="whenNotActive" fill="hold" evtFilter="cancelBubble" nodeType="interactiveSeq">
                <p:stCondLst>
                  <p:cond evt="onClick" delay="0">
                    <p:tgtEl>
                      <p:spTgt spid="1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6" fill="hold">
                      <p:stCondLst>
                        <p:cond delay="0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39" dur="113728" fill="hold"/>
                                        <p:tgtEl>
                                          <p:spTgt spid="1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4"/>
                  </p:tgtEl>
                </p:cond>
              </p:nextCondLst>
            </p:seq>
            <p:audio>
              <p:cMediaNode>
                <p:cTn id="40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4"/>
                </p:tgtEl>
              </p:cMediaNode>
            </p:audio>
          </p:childTnLst>
        </p:cTn>
      </p:par>
    </p:tnLst>
    <p:bldLst>
      <p:bldP spid="6150" grpId="0" animBg="1"/>
      <p:bldP spid="6151" grpId="0" animBg="1"/>
      <p:bldP spid="6152" grpId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3"/>
          <p:cNvSpPr txBox="1">
            <a:spLocks noChangeArrowheads="1"/>
          </p:cNvSpPr>
          <p:nvPr/>
        </p:nvSpPr>
        <p:spPr bwMode="auto">
          <a:xfrm>
            <a:off x="0" y="948690"/>
            <a:ext cx="9144000" cy="5909310"/>
          </a:xfrm>
          <a:prstGeom prst="rect">
            <a:avLst/>
          </a:prstGeom>
          <a:solidFill>
            <a:srgbClr val="FFFFFF">
              <a:alpha val="63921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Miss White: </a:t>
            </a:r>
            <a:r>
              <a:rPr lang="en-US" altLang="zh-CN" sz="2800" b="1" dirty="0" smtClean="0">
                <a:latin typeface="Comic Sans MS" pitchFamily="66" charset="0"/>
                <a:ea typeface="MS UI Gothic" pitchFamily="34" charset="-128"/>
              </a:rPr>
              <a:t>Children , please welcome Wu </a:t>
            </a:r>
            <a:r>
              <a:rPr lang="en-US" altLang="zh-CN" sz="2800" b="1" dirty="0" err="1" smtClean="0">
                <a:latin typeface="Comic Sans MS" pitchFamily="66" charset="0"/>
                <a:ea typeface="MS UI Gothic" pitchFamily="34" charset="-128"/>
              </a:rPr>
              <a:t>Yifan’s</a:t>
            </a:r>
            <a:r>
              <a:rPr lang="en-US" altLang="zh-CN" sz="2800" b="1" dirty="0" smtClean="0">
                <a:latin typeface="Comic Sans MS" pitchFamily="66" charset="0"/>
                <a:ea typeface="MS UI Gothic" pitchFamily="34" charset="-128"/>
              </a:rPr>
              <a:t>  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 smtClean="0">
                <a:latin typeface="Comic Sans MS" pitchFamily="66" charset="0"/>
                <a:ea typeface="MS UI Gothic" pitchFamily="34" charset="-128"/>
              </a:rPr>
              <a:t>             grandfather to the class .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Class: </a:t>
            </a:r>
            <a:r>
              <a:rPr lang="en-US" altLang="zh-CN" sz="2800" b="1" dirty="0" smtClean="0">
                <a:latin typeface="Comic Sans MS" pitchFamily="66" charset="0"/>
                <a:ea typeface="MS UI Gothic" pitchFamily="34" charset="-128"/>
              </a:rPr>
              <a:t>Welcome ! 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 smtClean="0">
                <a:latin typeface="Comic Sans MS" pitchFamily="66" charset="0"/>
                <a:ea typeface="MS UI Gothic" pitchFamily="34" charset="-128"/>
              </a:rPr>
              <a:t>  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Grandpa: </a:t>
            </a:r>
            <a:r>
              <a:rPr lang="en-US" altLang="zh-CN" sz="2800" b="1" dirty="0" smtClean="0">
                <a:latin typeface="Comic Sans MS" pitchFamily="66" charset="0"/>
                <a:ea typeface="MS UI Gothic" pitchFamily="34" charset="-128"/>
              </a:rPr>
              <a:t>Wow! The school is very </a:t>
            </a:r>
            <a:r>
              <a:rPr lang="en-US" altLang="zh-CN" sz="28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different</a:t>
            </a:r>
            <a:r>
              <a:rPr lang="en-US" altLang="zh-CN" sz="2800" b="1" dirty="0" smtClean="0">
                <a:latin typeface="Comic Sans MS" pitchFamily="66" charset="0"/>
                <a:ea typeface="MS UI Gothic" pitchFamily="34" charset="-128"/>
              </a:rPr>
              <a:t> 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 smtClean="0">
                <a:latin typeface="Comic Sans MS" pitchFamily="66" charset="0"/>
                <a:ea typeface="MS UI Gothic" pitchFamily="34" charset="-128"/>
              </a:rPr>
              <a:t>             </a:t>
            </a:r>
            <a:r>
              <a:rPr lang="en-US" altLang="zh-CN" sz="28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from</a:t>
            </a:r>
            <a:r>
              <a:rPr lang="en-US" altLang="zh-CN" sz="2800" b="1" dirty="0" smtClean="0">
                <a:latin typeface="Comic Sans MS" pitchFamily="66" charset="0"/>
                <a:ea typeface="MS UI Gothic" pitchFamily="34" charset="-128"/>
              </a:rPr>
              <a:t> my old school . There were no  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 smtClean="0">
                <a:latin typeface="Comic Sans MS" pitchFamily="66" charset="0"/>
                <a:ea typeface="MS UI Gothic" pitchFamily="34" charset="-128"/>
              </a:rPr>
              <a:t>             computers at all before .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 smtClean="0">
                <a:latin typeface="Comic Sans MS" pitchFamily="66" charset="0"/>
                <a:ea typeface="MS UI Gothic" pitchFamily="34" charset="-128"/>
              </a:rPr>
              <a:t>      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Mike: </a:t>
            </a:r>
            <a:r>
              <a:rPr lang="en-US" altLang="zh-CN" sz="2800" b="1" dirty="0" smtClean="0">
                <a:latin typeface="Comic Sans MS" pitchFamily="66" charset="0"/>
                <a:ea typeface="MS UI Gothic" pitchFamily="34" charset="-128"/>
              </a:rPr>
              <a:t>Really ? How did you learn .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Grandpa: </a:t>
            </a:r>
            <a:r>
              <a:rPr lang="en-US" altLang="zh-CN" sz="2800" b="1" dirty="0" smtClean="0">
                <a:latin typeface="Comic Sans MS" pitchFamily="66" charset="0"/>
                <a:ea typeface="MS UI Gothic" pitchFamily="34" charset="-128"/>
              </a:rPr>
              <a:t>We listened to the teachers and read </a:t>
            </a:r>
          </a:p>
          <a:p>
            <a:pPr eaLnBrk="0" hangingPunct="0">
              <a:lnSpc>
                <a:spcPct val="150000"/>
              </a:lnSpc>
            </a:pPr>
            <a:r>
              <a:rPr lang="en-US" altLang="zh-CN" sz="2800" b="1" dirty="0" smtClean="0">
                <a:latin typeface="Comic Sans MS" pitchFamily="66" charset="0"/>
                <a:ea typeface="MS UI Gothic" pitchFamily="34" charset="-128"/>
              </a:rPr>
              <a:t>              lots of books .</a:t>
            </a:r>
            <a:endParaRPr lang="zh-CN" altLang="en-US" sz="2800" b="1" dirty="0">
              <a:latin typeface="Comic Sans MS" pitchFamily="66" charset="0"/>
              <a:ea typeface="MS UI Gothic" pitchFamily="34" charset="-128"/>
            </a:endParaRPr>
          </a:p>
        </p:txBody>
      </p:sp>
      <p:grpSp>
        <p:nvGrpSpPr>
          <p:cNvPr id="10" name="组合 9"/>
          <p:cNvGrpSpPr/>
          <p:nvPr/>
        </p:nvGrpSpPr>
        <p:grpSpPr>
          <a:xfrm>
            <a:off x="2071670" y="3429000"/>
            <a:ext cx="5786478" cy="644530"/>
            <a:chOff x="2071670" y="3429000"/>
            <a:chExt cx="5786478" cy="644530"/>
          </a:xfrm>
        </p:grpSpPr>
        <p:cxnSp>
          <p:nvCxnSpPr>
            <p:cNvPr id="7" name="直接连接符 6"/>
            <p:cNvCxnSpPr/>
            <p:nvPr/>
          </p:nvCxnSpPr>
          <p:spPr>
            <a:xfrm>
              <a:off x="3214678" y="3429000"/>
              <a:ext cx="4643470" cy="158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" name="直接连接符 7"/>
            <p:cNvCxnSpPr/>
            <p:nvPr/>
          </p:nvCxnSpPr>
          <p:spPr>
            <a:xfrm>
              <a:off x="2071670" y="4071942"/>
              <a:ext cx="3357586" cy="158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6" name="组合 15"/>
          <p:cNvGrpSpPr/>
          <p:nvPr/>
        </p:nvGrpSpPr>
        <p:grpSpPr>
          <a:xfrm>
            <a:off x="2143108" y="4071942"/>
            <a:ext cx="6215106" cy="715968"/>
            <a:chOff x="2143108" y="4071942"/>
            <a:chExt cx="6215106" cy="715968"/>
          </a:xfrm>
        </p:grpSpPr>
        <p:cxnSp>
          <p:nvCxnSpPr>
            <p:cNvPr id="12" name="直接连接符 11"/>
            <p:cNvCxnSpPr/>
            <p:nvPr/>
          </p:nvCxnSpPr>
          <p:spPr>
            <a:xfrm>
              <a:off x="5857884" y="4071942"/>
              <a:ext cx="2500330" cy="158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4" name="直接连接符 13"/>
            <p:cNvCxnSpPr/>
            <p:nvPr/>
          </p:nvCxnSpPr>
          <p:spPr>
            <a:xfrm>
              <a:off x="2143108" y="4786322"/>
              <a:ext cx="4071966" cy="1588"/>
            </a:xfrm>
            <a:prstGeom prst="line">
              <a:avLst/>
            </a:prstGeom>
            <a:ln w="19050">
              <a:solidFill>
                <a:srgbClr val="FF000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ext Box 2"/>
          <p:cNvSpPr txBox="1">
            <a:spLocks noChangeArrowheads="1"/>
          </p:cNvSpPr>
          <p:nvPr/>
        </p:nvSpPr>
        <p:spPr bwMode="auto">
          <a:xfrm>
            <a:off x="1835150" y="1701800"/>
            <a:ext cx="50673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zh-CN" altLang="en-US">
              <a:latin typeface="Arial" pitchFamily="34" charset="0"/>
            </a:endParaRPr>
          </a:p>
        </p:txBody>
      </p:sp>
      <p:sp>
        <p:nvSpPr>
          <p:cNvPr id="17411" name="Text Box 3"/>
          <p:cNvSpPr txBox="1">
            <a:spLocks noChangeArrowheads="1"/>
          </p:cNvSpPr>
          <p:nvPr/>
        </p:nvSpPr>
        <p:spPr bwMode="auto">
          <a:xfrm>
            <a:off x="1420813" y="1892300"/>
            <a:ext cx="7975600" cy="36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endParaRPr lang="zh-CN" altLang="en-US">
              <a:latin typeface="Arial" pitchFamily="34" charset="0"/>
            </a:endParaRPr>
          </a:p>
        </p:txBody>
      </p:sp>
      <p:sp>
        <p:nvSpPr>
          <p:cNvPr id="17413" name="Text Box 5"/>
          <p:cNvSpPr txBox="1">
            <a:spLocks noChangeArrowheads="1"/>
          </p:cNvSpPr>
          <p:nvPr/>
        </p:nvSpPr>
        <p:spPr bwMode="auto">
          <a:xfrm>
            <a:off x="0" y="785794"/>
            <a:ext cx="7600157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3600" b="1" dirty="0">
                <a:solidFill>
                  <a:srgbClr val="0000FF"/>
                </a:solidFill>
                <a:latin typeface="Comic Sans MS" pitchFamily="66" charset="0"/>
              </a:rPr>
              <a:t>What was Grandpa's school like?</a:t>
            </a:r>
          </a:p>
        </p:txBody>
      </p:sp>
      <p:sp>
        <p:nvSpPr>
          <p:cNvPr id="17414" name="Text Box 6"/>
          <p:cNvSpPr txBox="1">
            <a:spLocks noChangeArrowheads="1"/>
          </p:cNvSpPr>
          <p:nvPr/>
        </p:nvSpPr>
        <p:spPr bwMode="auto">
          <a:xfrm>
            <a:off x="180974" y="142852"/>
            <a:ext cx="8963026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/>
              <a:t>观看动画，整体感知，</a:t>
            </a:r>
            <a:r>
              <a:rPr lang="zh-CN" altLang="en-US" sz="2800" b="1" dirty="0" smtClean="0"/>
              <a:t>并划出</a:t>
            </a:r>
            <a:r>
              <a:rPr lang="zh-CN" altLang="en-US" sz="2800" b="1" dirty="0"/>
              <a:t>有关的句子。</a:t>
            </a:r>
          </a:p>
        </p:txBody>
      </p:sp>
      <p:pic>
        <p:nvPicPr>
          <p:cNvPr id="6" name="Unit4_A_Let’s_talk课文动画.wmv">
            <a:hlinkClick r:id="" action="ppaction://media"/>
          </p:cNvPr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1428736"/>
            <a:ext cx="9144000" cy="542926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图1"/>
          <p:cNvPicPr>
            <a:picLocks noChangeAspect="1" noChangeArrowheads="1"/>
          </p:cNvPicPr>
          <p:nvPr/>
        </p:nvPicPr>
        <p:blipFill>
          <a:blip r:embed="rId3"/>
          <a:srcRect l="58736" t="28997" b="13187"/>
          <a:stretch>
            <a:fillRect/>
          </a:stretch>
        </p:blipFill>
        <p:spPr bwMode="auto">
          <a:xfrm>
            <a:off x="4000496" y="1428736"/>
            <a:ext cx="5143504" cy="5429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5"/>
          <p:cNvSpPr txBox="1">
            <a:spLocks noChangeArrowheads="1"/>
          </p:cNvSpPr>
          <p:nvPr/>
        </p:nvSpPr>
        <p:spPr bwMode="auto">
          <a:xfrm>
            <a:off x="428596" y="857232"/>
            <a:ext cx="6779420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3200" b="1" dirty="0">
                <a:solidFill>
                  <a:srgbClr val="0000FF"/>
                </a:solidFill>
                <a:latin typeface="Comic Sans MS" pitchFamily="66" charset="0"/>
              </a:rPr>
              <a:t>What was Grandpa's school like?</a:t>
            </a:r>
          </a:p>
        </p:txBody>
      </p:sp>
      <p:grpSp>
        <p:nvGrpSpPr>
          <p:cNvPr id="12" name="组合 11"/>
          <p:cNvGrpSpPr/>
          <p:nvPr/>
        </p:nvGrpSpPr>
        <p:grpSpPr>
          <a:xfrm>
            <a:off x="214282" y="1785926"/>
            <a:ext cx="3571900" cy="1143008"/>
            <a:chOff x="214282" y="1785926"/>
            <a:chExt cx="3571900" cy="1143008"/>
          </a:xfrm>
        </p:grpSpPr>
        <p:sp>
          <p:nvSpPr>
            <p:cNvPr id="5" name="椭圆形标注 4"/>
            <p:cNvSpPr/>
            <p:nvPr/>
          </p:nvSpPr>
          <p:spPr>
            <a:xfrm>
              <a:off x="214282" y="1785926"/>
              <a:ext cx="3571900" cy="1143008"/>
            </a:xfrm>
            <a:prstGeom prst="wedgeEllipseCallout">
              <a:avLst>
                <a:gd name="adj1" fmla="val 76244"/>
                <a:gd name="adj2" fmla="val 120105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Text Box 5"/>
            <p:cNvSpPr txBox="1">
              <a:spLocks noChangeArrowheads="1"/>
            </p:cNvSpPr>
            <p:nvPr/>
          </p:nvSpPr>
          <p:spPr bwMode="auto">
            <a:xfrm>
              <a:off x="857224" y="1928802"/>
              <a:ext cx="2500330" cy="95410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2800" b="1" dirty="0" smtClean="0">
                  <a:solidFill>
                    <a:srgbClr val="0000FF"/>
                  </a:solidFill>
                  <a:latin typeface="Comic Sans MS" pitchFamily="66" charset="0"/>
                </a:rPr>
                <a:t>There was </a:t>
              </a:r>
            </a:p>
            <a:p>
              <a:pPr eaLnBrk="0" hangingPunct="0"/>
              <a:r>
                <a:rPr lang="en-US" altLang="zh-CN" sz="2800" b="1" dirty="0" smtClean="0">
                  <a:solidFill>
                    <a:srgbClr val="0000FF"/>
                  </a:solidFill>
                  <a:latin typeface="Comic Sans MS" pitchFamily="66" charset="0"/>
                </a:rPr>
                <a:t>no library .</a:t>
              </a:r>
              <a:endParaRPr lang="zh-CN" altLang="en-US" sz="2800" b="1" dirty="0">
                <a:solidFill>
                  <a:srgbClr val="0000FF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142844" y="3143248"/>
            <a:ext cx="3929090" cy="1643074"/>
            <a:chOff x="142844" y="3143248"/>
            <a:chExt cx="3929090" cy="1643074"/>
          </a:xfrm>
        </p:grpSpPr>
        <p:sp>
          <p:nvSpPr>
            <p:cNvPr id="8" name="椭圆形标注 7"/>
            <p:cNvSpPr/>
            <p:nvPr/>
          </p:nvSpPr>
          <p:spPr>
            <a:xfrm>
              <a:off x="142844" y="3143248"/>
              <a:ext cx="3643338" cy="1643074"/>
            </a:xfrm>
            <a:prstGeom prst="wedgeEllipseCallout">
              <a:avLst>
                <a:gd name="adj1" fmla="val 82074"/>
                <a:gd name="adj2" fmla="val 17386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Text Box 5"/>
            <p:cNvSpPr txBox="1">
              <a:spLocks noChangeArrowheads="1"/>
            </p:cNvSpPr>
            <p:nvPr/>
          </p:nvSpPr>
          <p:spPr bwMode="auto">
            <a:xfrm>
              <a:off x="285720" y="3500438"/>
              <a:ext cx="3786214" cy="83099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2400" b="1" dirty="0" smtClean="0">
                  <a:solidFill>
                    <a:srgbClr val="0000FF"/>
                  </a:solidFill>
                  <a:latin typeface="Comic Sans MS" pitchFamily="66" charset="0"/>
                </a:rPr>
                <a:t>There was 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Comic Sans MS" pitchFamily="66" charset="0"/>
                </a:rPr>
                <a:t>only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Comic Sans MS" pitchFamily="66" charset="0"/>
                </a:rPr>
                <a:t> one </a:t>
              </a:r>
            </a:p>
            <a:p>
              <a:pPr eaLnBrk="0" hangingPunct="0"/>
              <a:r>
                <a:rPr lang="en-US" altLang="zh-CN" sz="2400" b="1" dirty="0" smtClean="0">
                  <a:solidFill>
                    <a:srgbClr val="0000FF"/>
                  </a:solidFill>
                  <a:latin typeface="Comic Sans MS" pitchFamily="66" charset="0"/>
                </a:rPr>
                <a:t>small building on a 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Comic Sans MS" pitchFamily="66" charset="0"/>
                </a:rPr>
                <a:t>hill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Comic Sans MS" pitchFamily="66" charset="0"/>
                </a:rPr>
                <a:t> . </a:t>
              </a:r>
              <a:endParaRPr lang="zh-CN" altLang="en-US" sz="2400" b="1" dirty="0">
                <a:solidFill>
                  <a:srgbClr val="0000FF"/>
                </a:solidFill>
                <a:latin typeface="Comic Sans MS" pitchFamily="66" charset="0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285720" y="5072074"/>
            <a:ext cx="2928958" cy="1500198"/>
            <a:chOff x="285720" y="5072074"/>
            <a:chExt cx="3357586" cy="1500198"/>
          </a:xfrm>
        </p:grpSpPr>
        <p:sp>
          <p:nvSpPr>
            <p:cNvPr id="10" name="椭圆形标注 9"/>
            <p:cNvSpPr/>
            <p:nvPr/>
          </p:nvSpPr>
          <p:spPr>
            <a:xfrm>
              <a:off x="285720" y="5072074"/>
              <a:ext cx="3357586" cy="1500198"/>
            </a:xfrm>
            <a:prstGeom prst="wedgeEllipseCallout">
              <a:avLst>
                <a:gd name="adj1" fmla="val 91731"/>
                <a:gd name="adj2" fmla="val -62624"/>
              </a:avLst>
            </a:prstGeom>
          </p:spPr>
          <p:style>
            <a:lnRef idx="2">
              <a:schemeClr val="accent3">
                <a:shade val="50000"/>
              </a:schemeClr>
            </a:lnRef>
            <a:fillRef idx="1">
              <a:schemeClr val="accent3"/>
            </a:fillRef>
            <a:effectRef idx="0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" name="Text Box 5"/>
            <p:cNvSpPr txBox="1">
              <a:spLocks noChangeArrowheads="1"/>
            </p:cNvSpPr>
            <p:nvPr/>
          </p:nvSpPr>
          <p:spPr bwMode="auto">
            <a:xfrm>
              <a:off x="857224" y="5286388"/>
              <a:ext cx="2500330" cy="120032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wrap="square">
              <a:spAutoFit/>
            </a:bodyPr>
            <a:lstStyle/>
            <a:p>
              <a:pPr eaLnBrk="0" hangingPunct="0"/>
              <a:r>
                <a:rPr lang="en-US" altLang="zh-CN" sz="2400" b="1" dirty="0" smtClean="0">
                  <a:solidFill>
                    <a:srgbClr val="0000FF"/>
                  </a:solidFill>
                  <a:latin typeface="Comic Sans MS" pitchFamily="66" charset="0"/>
                </a:rPr>
                <a:t>There were </a:t>
              </a:r>
            </a:p>
            <a:p>
              <a:pPr eaLnBrk="0" hangingPunct="0"/>
              <a:r>
                <a:rPr lang="en-US" altLang="zh-CN" sz="2400" b="1" dirty="0" smtClean="0">
                  <a:solidFill>
                    <a:srgbClr val="0000FF"/>
                  </a:solidFill>
                  <a:latin typeface="Comic Sans MS" pitchFamily="66" charset="0"/>
                </a:rPr>
                <a:t>no 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Comic Sans MS" pitchFamily="66" charset="0"/>
                </a:rPr>
                <a:t>computers</a:t>
              </a:r>
              <a:endParaRPr lang="en-US" altLang="zh-CN" sz="2400" b="1" dirty="0" smtClean="0">
                <a:solidFill>
                  <a:srgbClr val="0000FF"/>
                </a:solidFill>
                <a:latin typeface="Comic Sans MS" pitchFamily="66" charset="0"/>
              </a:endParaRPr>
            </a:p>
            <a:p>
              <a:pPr eaLnBrk="0" hangingPunct="0"/>
              <a:r>
                <a:rPr lang="en-US" altLang="zh-CN" sz="2400" b="1" dirty="0" smtClean="0">
                  <a:solidFill>
                    <a:srgbClr val="0000FF"/>
                  </a:solidFill>
                  <a:latin typeface="Comic Sans MS" pitchFamily="66" charset="0"/>
                </a:rPr>
                <a:t>or </a:t>
              </a:r>
              <a:r>
                <a:rPr lang="en-US" altLang="zh-CN" sz="2400" b="1" dirty="0" smtClean="0">
                  <a:solidFill>
                    <a:srgbClr val="FF0000"/>
                  </a:solidFill>
                  <a:latin typeface="Comic Sans MS" pitchFamily="66" charset="0"/>
                </a:rPr>
                <a:t>Internet</a:t>
              </a:r>
              <a:r>
                <a:rPr lang="en-US" altLang="zh-CN" sz="2400" b="1" dirty="0" smtClean="0">
                  <a:solidFill>
                    <a:srgbClr val="0000FF"/>
                  </a:solidFill>
                  <a:latin typeface="Comic Sans MS" pitchFamily="66" charset="0"/>
                </a:rPr>
                <a:t>. </a:t>
              </a:r>
              <a:endParaRPr lang="zh-CN" altLang="en-US" sz="2400" b="1" dirty="0">
                <a:solidFill>
                  <a:srgbClr val="0000FF"/>
                </a:solidFill>
                <a:latin typeface="Comic Sans MS" pitchFamily="66" charset="0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D:\张青女\课件相关\pep6\UNIT4\JPG\P34ATALK.JPG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E89C"/>
              </a:clrFrom>
              <a:clrTo>
                <a:srgbClr val="FFE89C">
                  <a:alpha val="0"/>
                </a:srgbClr>
              </a:clrTo>
            </a:clrChange>
          </a:blip>
          <a:srcRect l="13998" t="2863" r="14001" b="2800"/>
          <a:stretch>
            <a:fillRect/>
          </a:stretch>
        </p:blipFill>
        <p:spPr bwMode="auto">
          <a:xfrm>
            <a:off x="1165623" y="0"/>
            <a:ext cx="683537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1"/>
          <p:cNvSpPr txBox="1">
            <a:spLocks noChangeArrowheads="1"/>
          </p:cNvSpPr>
          <p:nvPr/>
        </p:nvSpPr>
        <p:spPr bwMode="auto">
          <a:xfrm>
            <a:off x="0" y="1428736"/>
            <a:ext cx="8501122" cy="5262979"/>
          </a:xfrm>
          <a:prstGeom prst="rect">
            <a:avLst/>
          </a:prstGeom>
          <a:solidFill>
            <a:srgbClr val="FFFFFF">
              <a:alpha val="54117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Grandpa: 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Wow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, a library! There was no library in my 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</a:t>
            </a: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          old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school.  </a:t>
            </a: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Sarah:</a:t>
            </a:r>
            <a:r>
              <a:rPr lang="en-US" altLang="zh-CN" sz="2400" b="1" dirty="0" err="1" smtClean="0">
                <a:latin typeface="Comic Sans MS" pitchFamily="66" charset="0"/>
                <a:ea typeface="MS UI Gothic" pitchFamily="34" charset="-128"/>
              </a:rPr>
              <a:t>Tell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us about your school, please.</a:t>
            </a: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Grandpa: 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There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was only one small building on a hill. </a:t>
            </a:r>
          </a:p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Wu </a:t>
            </a:r>
            <a:r>
              <a:rPr lang="en-US" altLang="zh-CN" sz="2400" b="1" dirty="0" err="1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Yifan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: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Could you see stars at night? </a:t>
            </a: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Grandpa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: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Yes, I liked the stars. </a:t>
            </a: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Sarah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: 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Me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too. One day I'm going to visit the </a:t>
            </a:r>
            <a:endParaRPr lang="en-US" altLang="zh-CN" sz="2400" b="1" dirty="0" smtClean="0">
              <a:latin typeface="Comic Sans MS" pitchFamily="66" charset="0"/>
              <a:ea typeface="MS UI Gothic" pitchFamily="34" charset="-128"/>
            </a:endParaRP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           moon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. </a:t>
            </a:r>
          </a:p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Wu </a:t>
            </a:r>
            <a:r>
              <a:rPr lang="en-US" altLang="zh-CN" sz="2400" b="1" dirty="0" err="1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Yifan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: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The Americans took about five days to get </a:t>
            </a:r>
            <a:endParaRPr lang="en-US" altLang="zh-CN" sz="2400" b="1" dirty="0" smtClean="0">
              <a:latin typeface="Comic Sans MS" pitchFamily="66" charset="0"/>
              <a:ea typeface="MS UI Gothic" pitchFamily="34" charset="-128"/>
            </a:endParaRP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           there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in 1969. </a:t>
            </a: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Sarah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: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 How do you know that? </a:t>
            </a:r>
          </a:p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Wu </a:t>
            </a:r>
            <a:r>
              <a:rPr lang="en-US" altLang="zh-CN" sz="2400" b="1" dirty="0" err="1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Yifan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: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Easy, I looked it up on the Internet. </a:t>
            </a: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Grandpa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: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 Ah! There were no computers or Internet in </a:t>
            </a:r>
            <a:endParaRPr lang="en-US" altLang="zh-CN" sz="2400" b="1" dirty="0" smtClean="0">
              <a:latin typeface="Comic Sans MS" pitchFamily="66" charset="0"/>
              <a:ea typeface="MS UI Gothic" pitchFamily="34" charset="-128"/>
            </a:endParaRP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          my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time. </a:t>
            </a:r>
            <a:endParaRPr lang="zh-CN" altLang="en-US" sz="2400" b="1" dirty="0">
              <a:latin typeface="Comic Sans MS" pitchFamily="66" charset="0"/>
              <a:ea typeface="MS UI Gothic" pitchFamily="34" charset="-128"/>
            </a:endParaRPr>
          </a:p>
        </p:txBody>
      </p:sp>
      <p:cxnSp>
        <p:nvCxnSpPr>
          <p:cNvPr id="9226" name="直接连接符 8"/>
          <p:cNvCxnSpPr>
            <a:cxnSpLocks noChangeShapeType="1"/>
          </p:cNvCxnSpPr>
          <p:nvPr/>
        </p:nvCxnSpPr>
        <p:spPr bwMode="auto">
          <a:xfrm>
            <a:off x="4214810" y="1785926"/>
            <a:ext cx="3857652" cy="1588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9224" name="直接连接符 8"/>
          <p:cNvCxnSpPr>
            <a:cxnSpLocks noChangeShapeType="1"/>
          </p:cNvCxnSpPr>
          <p:nvPr/>
        </p:nvCxnSpPr>
        <p:spPr bwMode="auto">
          <a:xfrm>
            <a:off x="1714480" y="2143116"/>
            <a:ext cx="1428760" cy="1588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9" name="直接连接符 8"/>
          <p:cNvCxnSpPr>
            <a:cxnSpLocks noChangeShapeType="1"/>
          </p:cNvCxnSpPr>
          <p:nvPr/>
        </p:nvCxnSpPr>
        <p:spPr bwMode="auto">
          <a:xfrm>
            <a:off x="1785918" y="2928934"/>
            <a:ext cx="6215106" cy="1588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10" name="直接连接符 8"/>
          <p:cNvCxnSpPr>
            <a:cxnSpLocks noChangeShapeType="1"/>
          </p:cNvCxnSpPr>
          <p:nvPr/>
        </p:nvCxnSpPr>
        <p:spPr bwMode="auto">
          <a:xfrm>
            <a:off x="2357422" y="6215082"/>
            <a:ext cx="5929354" cy="1588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14" name="直接连接符 8"/>
          <p:cNvCxnSpPr>
            <a:cxnSpLocks noChangeShapeType="1"/>
          </p:cNvCxnSpPr>
          <p:nvPr/>
        </p:nvCxnSpPr>
        <p:spPr bwMode="auto">
          <a:xfrm>
            <a:off x="1643042" y="6572272"/>
            <a:ext cx="1214446" cy="1588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</p:cxnSp>
      <p:sp>
        <p:nvSpPr>
          <p:cNvPr id="17" name="Text Box 6"/>
          <p:cNvSpPr txBox="1">
            <a:spLocks noChangeArrowheads="1"/>
          </p:cNvSpPr>
          <p:nvPr/>
        </p:nvSpPr>
        <p:spPr bwMode="auto">
          <a:xfrm>
            <a:off x="180974" y="142852"/>
            <a:ext cx="8963026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/>
              <a:t>观看动画，整体感知</a:t>
            </a:r>
            <a:r>
              <a:rPr lang="zh-CN" altLang="en-US" sz="2800" b="1" dirty="0" smtClean="0"/>
              <a:t>，在书本划出</a:t>
            </a:r>
            <a:r>
              <a:rPr lang="zh-CN" altLang="en-US" sz="2800" b="1" dirty="0"/>
              <a:t>有关的句子。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9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0" dur="500"/>
                                        <p:tgtEl>
                                          <p:spTgt spid="9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4" descr="D:\张青女\课件相关\pep6\UNIT4\JPG\P34ATALK.JPG"/>
          <p:cNvPicPr>
            <a:picLocks noChangeAspect="1" noChangeArrowheads="1"/>
          </p:cNvPicPr>
          <p:nvPr/>
        </p:nvPicPr>
        <p:blipFill>
          <a:blip r:embed="rId3">
            <a:clrChange>
              <a:clrFrom>
                <a:srgbClr val="FFE89C"/>
              </a:clrFrom>
              <a:clrTo>
                <a:srgbClr val="FFE89C">
                  <a:alpha val="0"/>
                </a:srgbClr>
              </a:clrTo>
            </a:clrChange>
          </a:blip>
          <a:srcRect l="13998" t="2863" r="14001" b="2800"/>
          <a:stretch>
            <a:fillRect/>
          </a:stretch>
        </p:blipFill>
        <p:spPr bwMode="auto">
          <a:xfrm>
            <a:off x="1165623" y="0"/>
            <a:ext cx="683537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TextBox 1"/>
          <p:cNvSpPr txBox="1">
            <a:spLocks noChangeArrowheads="1"/>
          </p:cNvSpPr>
          <p:nvPr/>
        </p:nvSpPr>
        <p:spPr bwMode="auto">
          <a:xfrm>
            <a:off x="0" y="1428736"/>
            <a:ext cx="8501122" cy="5262979"/>
          </a:xfrm>
          <a:prstGeom prst="rect">
            <a:avLst/>
          </a:prstGeom>
          <a:solidFill>
            <a:srgbClr val="FFFFFF">
              <a:alpha val="54117"/>
            </a:srgb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Grandpa: 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Wow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, a library! There was no library in my 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</a:t>
            </a: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          old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school.  </a:t>
            </a: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  </a:t>
            </a:r>
            <a:r>
              <a:rPr lang="en-US" altLang="zh-CN" sz="2400" b="1" dirty="0" err="1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Sarah:</a:t>
            </a:r>
            <a:r>
              <a:rPr lang="en-US" altLang="zh-CN" sz="2400" b="1" dirty="0" err="1" smtClean="0">
                <a:latin typeface="Comic Sans MS" pitchFamily="66" charset="0"/>
                <a:ea typeface="MS UI Gothic" pitchFamily="34" charset="-128"/>
              </a:rPr>
              <a:t>Tell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us about your school, please.</a:t>
            </a: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Grandpa: 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There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was only one small building on a hill. </a:t>
            </a:r>
          </a:p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Wu </a:t>
            </a:r>
            <a:r>
              <a:rPr lang="en-US" altLang="zh-CN" sz="2400" b="1" dirty="0" err="1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Yifan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: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Could you see stars at night? </a:t>
            </a: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Grandpa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: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Yes, I liked the stars. </a:t>
            </a: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Sarah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: </a:t>
            </a:r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Me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too. One day I'm going to visit the </a:t>
            </a:r>
            <a:endParaRPr lang="en-US" altLang="zh-CN" sz="2400" b="1" dirty="0" smtClean="0">
              <a:latin typeface="Comic Sans MS" pitchFamily="66" charset="0"/>
              <a:ea typeface="MS UI Gothic" pitchFamily="34" charset="-128"/>
            </a:endParaRP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           moon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. </a:t>
            </a:r>
          </a:p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Wu </a:t>
            </a:r>
            <a:r>
              <a:rPr lang="en-US" altLang="zh-CN" sz="2400" b="1" dirty="0" err="1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Yifan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: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The Americans took about five days to get </a:t>
            </a:r>
            <a:endParaRPr lang="en-US" altLang="zh-CN" sz="2400" b="1" dirty="0" smtClean="0">
              <a:latin typeface="Comic Sans MS" pitchFamily="66" charset="0"/>
              <a:ea typeface="MS UI Gothic" pitchFamily="34" charset="-128"/>
            </a:endParaRP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           there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in 1969. </a:t>
            </a: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 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Sarah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: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 How do you know that? </a:t>
            </a:r>
          </a:p>
          <a:p>
            <a:pPr eaLnBrk="0" hangingPunct="0"/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Wu </a:t>
            </a:r>
            <a:r>
              <a:rPr lang="en-US" altLang="zh-CN" sz="2400" b="1" dirty="0" err="1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Yifan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: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Easy, I looked it up on the Internet. </a:t>
            </a: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</a:t>
            </a:r>
            <a:r>
              <a:rPr lang="en-US" altLang="zh-CN" sz="2400" b="1" dirty="0" smtClean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Grandpa</a:t>
            </a:r>
            <a:r>
              <a:rPr lang="en-US" altLang="zh-CN" sz="2400" b="1" dirty="0">
                <a:solidFill>
                  <a:srgbClr val="FF0000"/>
                </a:solidFill>
                <a:latin typeface="Comic Sans MS" pitchFamily="66" charset="0"/>
                <a:ea typeface="MS UI Gothic" pitchFamily="34" charset="-128"/>
              </a:rPr>
              <a:t>: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 Ah! There were no computers or Internet in </a:t>
            </a:r>
            <a:endParaRPr lang="en-US" altLang="zh-CN" sz="2400" b="1" dirty="0" smtClean="0">
              <a:latin typeface="Comic Sans MS" pitchFamily="66" charset="0"/>
              <a:ea typeface="MS UI Gothic" pitchFamily="34" charset="-128"/>
            </a:endParaRPr>
          </a:p>
          <a:p>
            <a:pPr eaLnBrk="0" hangingPunct="0"/>
            <a:r>
              <a:rPr lang="en-US" altLang="zh-CN" sz="2400" b="1" dirty="0" smtClean="0">
                <a:latin typeface="Comic Sans MS" pitchFamily="66" charset="0"/>
                <a:ea typeface="MS UI Gothic" pitchFamily="34" charset="-128"/>
              </a:rPr>
              <a:t>            my </a:t>
            </a:r>
            <a:r>
              <a:rPr lang="en-US" altLang="zh-CN" sz="2400" b="1" dirty="0">
                <a:latin typeface="Comic Sans MS" pitchFamily="66" charset="0"/>
                <a:ea typeface="MS UI Gothic" pitchFamily="34" charset="-128"/>
              </a:rPr>
              <a:t>time. </a:t>
            </a:r>
            <a:endParaRPr lang="zh-CN" altLang="en-US" sz="2400" b="1" dirty="0">
              <a:latin typeface="Comic Sans MS" pitchFamily="66" charset="0"/>
              <a:ea typeface="MS UI Gothic" pitchFamily="34" charset="-128"/>
            </a:endParaRPr>
          </a:p>
        </p:txBody>
      </p:sp>
      <p:sp>
        <p:nvSpPr>
          <p:cNvPr id="11" name="Text Box 5"/>
          <p:cNvSpPr txBox="1">
            <a:spLocks noChangeArrowheads="1"/>
          </p:cNvSpPr>
          <p:nvPr/>
        </p:nvSpPr>
        <p:spPr bwMode="auto">
          <a:xfrm>
            <a:off x="285720" y="785794"/>
            <a:ext cx="6630341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pPr algn="ctr" eaLnBrk="0" hangingPunct="0"/>
            <a:r>
              <a:rPr lang="zh-CN" altLang="en-US" sz="3200" b="1" dirty="0">
                <a:solidFill>
                  <a:srgbClr val="0000FF"/>
                </a:solidFill>
                <a:latin typeface="Comic Sans MS" pitchFamily="66" charset="0"/>
              </a:rPr>
              <a:t>What </a:t>
            </a:r>
            <a:r>
              <a:rPr lang="en-US" altLang="zh-CN" sz="3200" b="1" dirty="0" smtClean="0">
                <a:solidFill>
                  <a:srgbClr val="0000FF"/>
                </a:solidFill>
                <a:latin typeface="Comic Sans MS" pitchFamily="66" charset="0"/>
              </a:rPr>
              <a:t>did</a:t>
            </a:r>
            <a:r>
              <a:rPr lang="zh-CN" alt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 Grandpa</a:t>
            </a:r>
            <a:r>
              <a:rPr lang="en-US" altLang="zh-CN" sz="3200" b="1" dirty="0" smtClean="0">
                <a:solidFill>
                  <a:srgbClr val="0000FF"/>
                </a:solidFill>
                <a:latin typeface="Comic Sans MS" pitchFamily="66" charset="0"/>
              </a:rPr>
              <a:t> do at night </a:t>
            </a:r>
            <a:r>
              <a:rPr lang="zh-CN" altLang="en-US" sz="3200" b="1" dirty="0" smtClean="0">
                <a:solidFill>
                  <a:srgbClr val="0000FF"/>
                </a:solidFill>
                <a:latin typeface="Comic Sans MS" pitchFamily="66" charset="0"/>
              </a:rPr>
              <a:t>?</a:t>
            </a:r>
            <a:endParaRPr lang="zh-CN" altLang="en-US" sz="3200" b="1" dirty="0">
              <a:solidFill>
                <a:srgbClr val="0000FF"/>
              </a:solidFill>
              <a:latin typeface="Comic Sans MS" pitchFamily="66" charset="0"/>
            </a:endParaRPr>
          </a:p>
        </p:txBody>
      </p:sp>
      <p:sp>
        <p:nvSpPr>
          <p:cNvPr id="12" name="Text Box 6"/>
          <p:cNvSpPr txBox="1">
            <a:spLocks noChangeArrowheads="1"/>
          </p:cNvSpPr>
          <p:nvPr/>
        </p:nvSpPr>
        <p:spPr bwMode="auto">
          <a:xfrm>
            <a:off x="180974" y="142852"/>
            <a:ext cx="8963026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zh-CN" altLang="en-US" sz="2800" b="1" dirty="0" smtClean="0"/>
              <a:t>听音，回答，并划出相关的句子。</a:t>
            </a:r>
            <a:endParaRPr lang="zh-CN" altLang="en-US" sz="2800" b="1" dirty="0"/>
          </a:p>
        </p:txBody>
      </p:sp>
      <p:pic>
        <p:nvPicPr>
          <p:cNvPr id="13" name="Unit4ALet’stalk课文录音_128k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tretch>
            <a:fillRect/>
          </a:stretch>
        </p:blipFill>
        <p:spPr>
          <a:xfrm>
            <a:off x="7429520" y="500042"/>
            <a:ext cx="642942" cy="642942"/>
          </a:xfrm>
          <a:prstGeom prst="rect">
            <a:avLst/>
          </a:prstGeom>
        </p:spPr>
      </p:pic>
      <p:cxnSp>
        <p:nvCxnSpPr>
          <p:cNvPr id="15" name="直接连接符 8"/>
          <p:cNvCxnSpPr>
            <a:cxnSpLocks noChangeShapeType="1"/>
          </p:cNvCxnSpPr>
          <p:nvPr/>
        </p:nvCxnSpPr>
        <p:spPr bwMode="auto">
          <a:xfrm>
            <a:off x="1785918" y="3286124"/>
            <a:ext cx="4143404" cy="1588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</p:cxnSp>
      <p:cxnSp>
        <p:nvCxnSpPr>
          <p:cNvPr id="18" name="直接连接符 8"/>
          <p:cNvCxnSpPr>
            <a:cxnSpLocks noChangeShapeType="1"/>
          </p:cNvCxnSpPr>
          <p:nvPr/>
        </p:nvCxnSpPr>
        <p:spPr bwMode="auto">
          <a:xfrm>
            <a:off x="1714480" y="3643314"/>
            <a:ext cx="3429024" cy="1588"/>
          </a:xfrm>
          <a:prstGeom prst="line">
            <a:avLst/>
          </a:prstGeom>
          <a:noFill/>
          <a:ln w="28575">
            <a:solidFill>
              <a:srgbClr val="0000FF"/>
            </a:solidFill>
            <a:round/>
            <a:headEnd/>
            <a:tailEnd/>
          </a:ln>
        </p:spPr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3" restart="whenNotActive" fill="hold" evtFilter="cancelBubble" nodeType="interactiveSeq">
                <p:stCondLst>
                  <p:cond evt="onClick" delay="0">
                    <p:tgtEl>
                      <p:spTgt spid="1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4" fill="hold">
                      <p:stCondLst>
                        <p:cond delay="0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7" dur="155198" fill="hold"/>
                                        <p:tgtEl>
                                          <p:spTgt spid="1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3"/>
                  </p:tgtEl>
                </p:cond>
              </p:nextCondLst>
            </p:seq>
            <p:audio>
              <p:cMediaNode vol="100000">
                <p:cTn id="18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3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590</TotalTime>
  <Words>934</Words>
  <Application>Microsoft Office PowerPoint</Application>
  <PresentationFormat>全屏显示(4:3)</PresentationFormat>
  <Paragraphs>165</Paragraphs>
  <Slides>22</Slides>
  <Notes>4</Notes>
  <HiddenSlides>0</HiddenSlides>
  <MMClips>4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23" baseType="lpstr">
      <vt:lpstr>Office 主题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</vt:vector>
  </TitlesOfParts>
  <Company>china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Administrator</dc:creator>
  <cp:lastModifiedBy>Administrator</cp:lastModifiedBy>
  <cp:revision>56</cp:revision>
  <dcterms:created xsi:type="dcterms:W3CDTF">2018-03-22T02:47:13Z</dcterms:created>
  <dcterms:modified xsi:type="dcterms:W3CDTF">2018-04-13T03:43:01Z</dcterms:modified>
</cp:coreProperties>
</file>