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80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1B0C-3558-4044-B1B7-E1A138FFCB74}" type="datetimeFigureOut">
              <a:rPr lang="zh-CN" altLang="en-US" smtClean="0"/>
              <a:pPr/>
              <a:t>2017/5/5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B5C5-5D24-4BCC-A63F-43C7CC5C4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0116;&#19979;unit5\&#35270;&#39057;&#21160;&#30011;\Let's%20learn%201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0116;&#19979;unit5\&#35270;&#39057;&#21160;&#30011;\Look,%20say%20and%20complete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&#20116;&#19979;unit5\&#38899;&#39057;\Let's%20learn%203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&#20116;&#19979;unit5\&#38899;&#39057;\Let's%20learn%203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8748712" cy="166199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Times New Roman" pitchFamily="18" charset="0"/>
              </a:rPr>
              <a:t>Unit 5 </a:t>
            </a:r>
            <a:r>
              <a:rPr lang="en-US" altLang="zh-CN" sz="5400" b="1" dirty="0" smtClean="0">
                <a:solidFill>
                  <a:schemeClr val="bg1"/>
                </a:solidFill>
                <a:latin typeface="Times New Roman" pitchFamily="18" charset="0"/>
              </a:rPr>
              <a:t>Whose dog is it</a:t>
            </a:r>
            <a:r>
              <a:rPr lang="zh-CN" alt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？</a:t>
            </a:r>
            <a:endParaRPr lang="en-US" altLang="zh-CN" sz="5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itchFamily="18" charset="0"/>
              </a:rPr>
              <a:t>A   L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Times New Roman" pitchFamily="18" charset="0"/>
              </a:rPr>
              <a:t>et’s</a:t>
            </a:r>
            <a:r>
              <a:rPr lang="en-US" altLang="zh-CN" sz="4400" b="1" dirty="0" smtClean="0">
                <a:solidFill>
                  <a:schemeClr val="bg1"/>
                </a:solidFill>
                <a:latin typeface="Times New Roman" pitchFamily="18" charset="0"/>
              </a:rPr>
              <a:t>   learn</a:t>
            </a:r>
            <a:endParaRPr lang="en-US" altLang="zh-CN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图片 4" descr="t011d6765b777232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876256" cy="3829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57332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</a:rPr>
              <a:t>大塘小学   冯雯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8088"/>
            <a:ext cx="5616624" cy="4779912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800" dirty="0" smtClean="0">
                <a:solidFill>
                  <a:srgbClr val="FF00FF"/>
                </a:solidFill>
              </a:rPr>
              <a:t>Whose  dog  is  it?</a:t>
            </a:r>
            <a:endParaRPr lang="zh-CN" altLang="en-US" sz="8800" dirty="0">
              <a:solidFill>
                <a:srgbClr val="FF00FF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ChenJie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’s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zh-CN" alt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573016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her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3399"/>
                </a:solidFill>
              </a:rPr>
              <a:t>her</a:t>
            </a:r>
            <a:r>
              <a:rPr lang="en-US" altLang="zh-CN" sz="4000" dirty="0" smtClean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932040" y="2636912"/>
            <a:ext cx="3312368" cy="792088"/>
            <a:chOff x="4932040" y="2636912"/>
            <a:chExt cx="3312368" cy="792088"/>
          </a:xfrm>
        </p:grpSpPr>
        <p:sp>
          <p:nvSpPr>
            <p:cNvPr id="9" name="圆角矩形 8"/>
            <p:cNvSpPr/>
            <p:nvPr/>
          </p:nvSpPr>
          <p:spPr>
            <a:xfrm>
              <a:off x="4932040" y="2636912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her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hers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588224" y="3068960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800" dirty="0" smtClean="0">
                <a:solidFill>
                  <a:srgbClr val="FF00FF"/>
                </a:solidFill>
              </a:rPr>
              <a:t>Whose  dog  is  it?</a:t>
            </a:r>
            <a:endParaRPr lang="zh-CN" altLang="en-US" sz="8800" dirty="0">
              <a:solidFill>
                <a:srgbClr val="FF00FF"/>
              </a:solidFill>
            </a:endParaRPr>
          </a:p>
        </p:txBody>
      </p:sp>
      <p:pic>
        <p:nvPicPr>
          <p:cNvPr id="6" name="图片 5" descr="his.jpg"/>
          <p:cNvPicPr>
            <a:picLocks noChangeAspect="1"/>
          </p:cNvPicPr>
          <p:nvPr/>
        </p:nvPicPr>
        <p:blipFill>
          <a:blip r:embed="rId2" cstate="print"/>
          <a:srcRect l="10529" t="5915" r="17377"/>
          <a:stretch>
            <a:fillRect/>
          </a:stretch>
        </p:blipFill>
        <p:spPr>
          <a:xfrm>
            <a:off x="179512" y="2132856"/>
            <a:ext cx="4680520" cy="4581128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 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Mike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’s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zh-CN" alt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5776" y="3429000"/>
            <a:ext cx="18722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88024" y="3573016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his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0000"/>
                </a:solidFill>
              </a:rPr>
              <a:t>his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5220072" y="2420888"/>
            <a:ext cx="3312368" cy="792088"/>
            <a:chOff x="179512" y="3573016"/>
            <a:chExt cx="3312368" cy="792088"/>
          </a:xfrm>
        </p:grpSpPr>
        <p:sp>
          <p:nvSpPr>
            <p:cNvPr id="11" name="圆角矩形 10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his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his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ours.jpg"/>
          <p:cNvPicPr>
            <a:picLocks noChangeAspect="1"/>
          </p:cNvPicPr>
          <p:nvPr/>
        </p:nvPicPr>
        <p:blipFill>
          <a:blip r:embed="rId2" cstate="print"/>
          <a:srcRect l="15759" t="30823" r="24842" b="4020"/>
          <a:stretch>
            <a:fillRect/>
          </a:stretch>
        </p:blipFill>
        <p:spPr>
          <a:xfrm>
            <a:off x="395536" y="2204865"/>
            <a:ext cx="4464496" cy="4217734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800" dirty="0" smtClean="0">
                <a:solidFill>
                  <a:srgbClr val="FF00FF"/>
                </a:solidFill>
              </a:rPr>
              <a:t>Whose  dog  is  it?</a:t>
            </a:r>
            <a:endParaRPr lang="zh-CN" altLang="en-US" sz="8800" dirty="0">
              <a:solidFill>
                <a:srgbClr val="FF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2204864"/>
            <a:ext cx="36004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20072" y="3573016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our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00FF"/>
                </a:solidFill>
              </a:rPr>
              <a:t>our</a:t>
            </a:r>
            <a:r>
              <a:rPr lang="en-US" altLang="zh-CN" sz="4000" dirty="0" smtClean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grpSp>
        <p:nvGrpSpPr>
          <p:cNvPr id="9" name="组合 8"/>
          <p:cNvGrpSpPr/>
          <p:nvPr/>
        </p:nvGrpSpPr>
        <p:grpSpPr>
          <a:xfrm>
            <a:off x="5436096" y="2420888"/>
            <a:ext cx="3312368" cy="792088"/>
            <a:chOff x="179512" y="3573016"/>
            <a:chExt cx="3312368" cy="792088"/>
          </a:xfrm>
        </p:grpSpPr>
        <p:sp>
          <p:nvSpPr>
            <p:cNvPr id="10" name="圆角矩形 9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our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ours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076056" y="3789040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their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00FF"/>
                </a:solidFill>
              </a:rPr>
              <a:t>their</a:t>
            </a:r>
            <a:r>
              <a:rPr lang="en-US" altLang="zh-CN" sz="4000" dirty="0" smtClean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5364088" y="2564904"/>
            <a:ext cx="3312368" cy="792088"/>
            <a:chOff x="179512" y="3573016"/>
            <a:chExt cx="3312368" cy="792088"/>
          </a:xfrm>
        </p:grpSpPr>
        <p:sp>
          <p:nvSpPr>
            <p:cNvPr id="14" name="圆角矩形 13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their</a:t>
              </a:r>
              <a:r>
                <a:rPr lang="en-US" altLang="zh-CN" sz="2800" dirty="0" smtClean="0"/>
                <a:t>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theirs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800" dirty="0" smtClean="0">
                <a:solidFill>
                  <a:srgbClr val="FF00FF"/>
                </a:solidFill>
              </a:rPr>
              <a:t>Whose  dog  is  it?</a:t>
            </a:r>
            <a:endParaRPr lang="zh-CN" altLang="en-US" sz="8800" dirty="0">
              <a:solidFill>
                <a:srgbClr val="FF00FF"/>
              </a:solidFill>
            </a:endParaRPr>
          </a:p>
        </p:txBody>
      </p:sp>
      <p:pic>
        <p:nvPicPr>
          <p:cNvPr id="5" name="图片 4" descr="mine.jpg"/>
          <p:cNvPicPr>
            <a:picLocks noChangeAspect="1"/>
          </p:cNvPicPr>
          <p:nvPr/>
        </p:nvPicPr>
        <p:blipFill>
          <a:blip r:embed="rId2" cstate="print"/>
          <a:srcRect l="15350" t="9051" r="16138" b="9050"/>
          <a:stretch>
            <a:fillRect/>
          </a:stretch>
        </p:blipFill>
        <p:spPr>
          <a:xfrm>
            <a:off x="0" y="1916832"/>
            <a:ext cx="4979630" cy="4464496"/>
          </a:xfrm>
          <a:prstGeom prst="rect">
            <a:avLst/>
          </a:prstGeom>
        </p:spPr>
      </p:pic>
      <p:sp>
        <p:nvSpPr>
          <p:cNvPr id="7" name="平行四边形 6"/>
          <p:cNvSpPr/>
          <p:nvPr/>
        </p:nvSpPr>
        <p:spPr>
          <a:xfrm>
            <a:off x="2123728" y="3140968"/>
            <a:ext cx="2520280" cy="324036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88024" y="3068960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my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3399"/>
                </a:solidFill>
              </a:rPr>
              <a:t>mine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860032" y="5013176"/>
            <a:ext cx="3312368" cy="792088"/>
            <a:chOff x="179512" y="3573016"/>
            <a:chExt cx="3312368" cy="792088"/>
          </a:xfrm>
        </p:grpSpPr>
        <p:sp>
          <p:nvSpPr>
            <p:cNvPr id="10" name="圆角矩形 9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my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mine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-171400"/>
            <a:ext cx="4367690" cy="2952328"/>
          </a:xfrm>
          <a:prstGeom prst="rect">
            <a:avLst/>
          </a:prstGeom>
        </p:spPr>
      </p:pic>
      <p:pic>
        <p:nvPicPr>
          <p:cNvPr id="4" name="图片 3" descr="Let's learn 1.jpg"/>
          <p:cNvPicPr>
            <a:picLocks noChangeAspect="1"/>
          </p:cNvPicPr>
          <p:nvPr/>
        </p:nvPicPr>
        <p:blipFill>
          <a:blip r:embed="rId3" cstate="print"/>
          <a:srcRect l="49213" t="58400" r="37400" b="22700"/>
          <a:stretch>
            <a:fillRect/>
          </a:stretch>
        </p:blipFill>
        <p:spPr>
          <a:xfrm>
            <a:off x="0" y="0"/>
            <a:ext cx="2232248" cy="201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64502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It’s   </a:t>
            </a:r>
            <a:r>
              <a:rPr lang="en-US" altLang="zh-CN" sz="3200" dirty="0" smtClean="0">
                <a:solidFill>
                  <a:srgbClr val="FF0000"/>
                </a:solidFill>
              </a:rPr>
              <a:t>your</a:t>
            </a:r>
            <a:r>
              <a:rPr lang="en-US" altLang="zh-CN" sz="3200" dirty="0" smtClean="0"/>
              <a:t>  dog!      </a:t>
            </a:r>
          </a:p>
          <a:p>
            <a:r>
              <a:rPr lang="en-US" altLang="zh-CN" sz="3200" dirty="0" smtClean="0"/>
              <a:t>The  dog  is    </a:t>
            </a:r>
            <a:r>
              <a:rPr lang="en-US" altLang="zh-CN" sz="3200" dirty="0" smtClean="0">
                <a:solidFill>
                  <a:srgbClr val="FF3399"/>
                </a:solidFill>
              </a:rPr>
              <a:t>your</a:t>
            </a:r>
            <a:r>
              <a:rPr lang="en-US" altLang="zh-CN" sz="3200" dirty="0" smtClean="0">
                <a:solidFill>
                  <a:srgbClr val="FF0000"/>
                </a:solidFill>
              </a:rPr>
              <a:t>s</a:t>
            </a:r>
            <a:r>
              <a:rPr lang="en-US" altLang="zh-CN" sz="3200" dirty="0" smtClean="0"/>
              <a:t>!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3573016"/>
            <a:ext cx="5076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It’s   </a:t>
            </a:r>
            <a:r>
              <a:rPr lang="en-US" altLang="zh-CN" sz="3200" dirty="0" smtClean="0">
                <a:solidFill>
                  <a:srgbClr val="FF0000"/>
                </a:solidFill>
              </a:rPr>
              <a:t>her</a:t>
            </a:r>
            <a:r>
              <a:rPr lang="en-US" altLang="zh-CN" sz="3200" dirty="0" smtClean="0"/>
              <a:t>  dog!      </a:t>
            </a:r>
          </a:p>
          <a:p>
            <a:r>
              <a:rPr lang="en-US" altLang="zh-CN" sz="3200" dirty="0" smtClean="0"/>
              <a:t>The  dog  is  </a:t>
            </a:r>
            <a:r>
              <a:rPr lang="en-US" altLang="zh-CN" sz="3200" dirty="0" smtClean="0">
                <a:solidFill>
                  <a:srgbClr val="FF3399"/>
                </a:solidFill>
              </a:rPr>
              <a:t>her</a:t>
            </a:r>
            <a:r>
              <a:rPr lang="en-US" altLang="zh-CN" sz="3200" dirty="0" smtClean="0">
                <a:solidFill>
                  <a:srgbClr val="FF0000"/>
                </a:solidFill>
              </a:rPr>
              <a:t>s</a:t>
            </a:r>
            <a:r>
              <a:rPr lang="en-US" altLang="zh-CN" sz="3200" dirty="0" smtClean="0"/>
              <a:t>!</a:t>
            </a:r>
            <a:endParaRPr lang="zh-CN" altLang="en-US" sz="32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11560" y="5085184"/>
            <a:ext cx="3312368" cy="792088"/>
            <a:chOff x="179512" y="3573016"/>
            <a:chExt cx="3312368" cy="792088"/>
          </a:xfrm>
        </p:grpSpPr>
        <p:sp>
          <p:nvSpPr>
            <p:cNvPr id="8" name="圆角矩形 7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your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yours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5364088" y="5085184"/>
            <a:ext cx="331236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her</a:t>
            </a:r>
            <a:r>
              <a:rPr lang="en-US" altLang="zh-CN" sz="2800" dirty="0" smtClean="0"/>
              <a:t>  dog        </a:t>
            </a:r>
            <a:r>
              <a:rPr lang="en-US" altLang="zh-CN" sz="2800" dirty="0" smtClean="0">
                <a:solidFill>
                  <a:srgbClr val="FF3399"/>
                </a:solidFill>
              </a:rPr>
              <a:t>hers</a:t>
            </a:r>
            <a:endParaRPr lang="zh-CN" altLang="en-US" sz="2800" dirty="0">
              <a:solidFill>
                <a:srgbClr val="FF3399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164288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is.jpg"/>
          <p:cNvPicPr>
            <a:picLocks noChangeAspect="1"/>
          </p:cNvPicPr>
          <p:nvPr/>
        </p:nvPicPr>
        <p:blipFill>
          <a:blip r:embed="rId2" cstate="print"/>
          <a:srcRect l="10529" t="5915" r="17377"/>
          <a:stretch>
            <a:fillRect/>
          </a:stretch>
        </p:blipFill>
        <p:spPr>
          <a:xfrm>
            <a:off x="539552" y="0"/>
            <a:ext cx="3650536" cy="3573016"/>
          </a:xfrm>
          <a:prstGeom prst="rect">
            <a:avLst/>
          </a:prstGeom>
        </p:spPr>
      </p:pic>
      <p:pic>
        <p:nvPicPr>
          <p:cNvPr id="5" name="图片 4" descr="ours.jpg"/>
          <p:cNvPicPr>
            <a:picLocks noChangeAspect="1"/>
          </p:cNvPicPr>
          <p:nvPr/>
        </p:nvPicPr>
        <p:blipFill>
          <a:blip r:embed="rId3" cstate="print"/>
          <a:srcRect l="15759" t="30823" r="24842" b="4020"/>
          <a:stretch>
            <a:fillRect/>
          </a:stretch>
        </p:blipFill>
        <p:spPr>
          <a:xfrm>
            <a:off x="5148064" y="0"/>
            <a:ext cx="3528392" cy="350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501008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his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0000"/>
                </a:solidFill>
              </a:rPr>
              <a:t>his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645024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their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00FF"/>
                </a:solidFill>
              </a:rPr>
              <a:t>their</a:t>
            </a:r>
            <a:r>
              <a:rPr lang="en-US" altLang="zh-CN" sz="4000" dirty="0" smtClean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573016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our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00FF"/>
                </a:solidFill>
              </a:rPr>
              <a:t>our</a:t>
            </a:r>
            <a:r>
              <a:rPr lang="en-US" altLang="zh-CN" sz="4000" dirty="0" smtClean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grpSp>
        <p:nvGrpSpPr>
          <p:cNvPr id="9" name="组合 8"/>
          <p:cNvGrpSpPr/>
          <p:nvPr/>
        </p:nvGrpSpPr>
        <p:grpSpPr>
          <a:xfrm>
            <a:off x="251520" y="5085184"/>
            <a:ext cx="3312368" cy="792088"/>
            <a:chOff x="179512" y="3573016"/>
            <a:chExt cx="3312368" cy="792088"/>
          </a:xfrm>
        </p:grpSpPr>
        <p:sp>
          <p:nvSpPr>
            <p:cNvPr id="10" name="圆角矩形 9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his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his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364088" y="5085184"/>
            <a:ext cx="3312368" cy="792088"/>
            <a:chOff x="179512" y="3573016"/>
            <a:chExt cx="3312368" cy="792088"/>
          </a:xfrm>
        </p:grpSpPr>
        <p:sp>
          <p:nvSpPr>
            <p:cNvPr id="13" name="圆角矩形 12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our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ours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364088" y="5085184"/>
            <a:ext cx="3312368" cy="792088"/>
            <a:chOff x="179512" y="3573016"/>
            <a:chExt cx="3312368" cy="792088"/>
          </a:xfrm>
        </p:grpSpPr>
        <p:sp>
          <p:nvSpPr>
            <p:cNvPr id="16" name="圆角矩形 15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their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theirs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m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350" t="31202" r="16138" b="9050"/>
          <a:stretch>
            <a:fillRect/>
          </a:stretch>
        </p:blipFill>
        <p:spPr>
          <a:xfrm>
            <a:off x="1979712" y="332656"/>
            <a:ext cx="5048214" cy="3301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3717032"/>
            <a:ext cx="507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  </a:t>
            </a:r>
            <a:r>
              <a:rPr lang="en-US" altLang="zh-CN" sz="4000" dirty="0" smtClean="0">
                <a:solidFill>
                  <a:srgbClr val="FF0000"/>
                </a:solidFill>
              </a:rPr>
              <a:t>my</a:t>
            </a:r>
            <a:r>
              <a:rPr lang="en-US" altLang="zh-CN" sz="4000" dirty="0" smtClean="0"/>
              <a:t>  dog!      </a:t>
            </a:r>
          </a:p>
          <a:p>
            <a:r>
              <a:rPr lang="en-US" altLang="zh-CN" sz="4000" dirty="0" smtClean="0"/>
              <a:t>The  dog  is  </a:t>
            </a:r>
            <a:r>
              <a:rPr lang="en-US" altLang="zh-CN" sz="4000" dirty="0" smtClean="0">
                <a:solidFill>
                  <a:srgbClr val="FF3399"/>
                </a:solidFill>
              </a:rPr>
              <a:t>mine</a:t>
            </a:r>
            <a:r>
              <a:rPr lang="en-US" altLang="zh-CN" sz="4000" dirty="0" smtClean="0"/>
              <a:t>!</a:t>
            </a:r>
            <a:endParaRPr lang="zh-CN" altLang="en-US" sz="4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2411760" y="5229200"/>
            <a:ext cx="3312368" cy="792088"/>
            <a:chOff x="179512" y="3573016"/>
            <a:chExt cx="3312368" cy="792088"/>
          </a:xfrm>
        </p:grpSpPr>
        <p:sp>
          <p:nvSpPr>
            <p:cNvPr id="7" name="圆角矩形 6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my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mine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t's learn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8483616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ok, say and complet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ok, say and compl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Amy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John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John  and  Amy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your  name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3569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you  and  your partner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her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their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6369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my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our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13407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hers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17728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21328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theirs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26369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mine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32849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ours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1691680" y="4005064"/>
            <a:ext cx="3384376" cy="648072"/>
          </a:xfrm>
          <a:prstGeom prst="wedgeRoundRectCallout">
            <a:avLst>
              <a:gd name="adj1" fmla="val -38499"/>
              <a:gd name="adj2" fmla="val 964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Whose  book  is  that</a:t>
            </a:r>
            <a:r>
              <a:rPr lang="zh-CN" altLang="en-US" sz="2400" dirty="0" smtClean="0"/>
              <a:t>？</a:t>
            </a:r>
            <a:endParaRPr lang="zh-CN" altLang="en-US" sz="2400" dirty="0"/>
          </a:p>
        </p:txBody>
      </p:sp>
      <p:sp>
        <p:nvSpPr>
          <p:cNvPr id="21" name="圆角矩形标注 20"/>
          <p:cNvSpPr/>
          <p:nvPr/>
        </p:nvSpPr>
        <p:spPr>
          <a:xfrm>
            <a:off x="2987824" y="4725144"/>
            <a:ext cx="3384376" cy="648072"/>
          </a:xfrm>
          <a:prstGeom prst="wedgeRoundRectCallout">
            <a:avLst>
              <a:gd name="adj1" fmla="val 40218"/>
              <a:gd name="adj2" fmla="val 1262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It’s  Amy’s  book.</a:t>
            </a:r>
            <a:endParaRPr lang="zh-CN" altLang="en-US" sz="2400" dirty="0"/>
          </a:p>
        </p:txBody>
      </p:sp>
      <p:sp>
        <p:nvSpPr>
          <p:cNvPr id="22" name="圆角矩形标注 21"/>
          <p:cNvSpPr/>
          <p:nvPr/>
        </p:nvSpPr>
        <p:spPr>
          <a:xfrm>
            <a:off x="2123728" y="5589240"/>
            <a:ext cx="3384376" cy="648072"/>
          </a:xfrm>
          <a:prstGeom prst="wedgeRoundRectCallout">
            <a:avLst>
              <a:gd name="adj1" fmla="val -51748"/>
              <a:gd name="adj2" fmla="val -90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Ah</a:t>
            </a:r>
            <a:r>
              <a:rPr lang="zh-CN" altLang="en-US" sz="2400" dirty="0" smtClean="0"/>
              <a:t>！</a:t>
            </a:r>
            <a:r>
              <a:rPr lang="en-US" altLang="zh-CN" sz="2400" dirty="0" smtClean="0"/>
              <a:t>The  book  is  hers.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395536" y="260648"/>
            <a:ext cx="4031100" cy="1021556"/>
          </a:xfrm>
          <a:prstGeom prst="round2Diag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Sharp   eyes</a:t>
            </a:r>
            <a:endParaRPr lang="zh-CN" altLang="en-US" sz="5400" b="1" cap="all" spc="0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84482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Segoe UI Emoji" pitchFamily="34" charset="0"/>
                <a:ea typeface="Segoe UI Emoji" pitchFamily="34" charset="0"/>
              </a:rPr>
              <a:t>fat</a:t>
            </a:r>
            <a:endParaRPr lang="zh-CN" altLang="en-US" sz="4000" dirty="0">
              <a:latin typeface="Segoe UI Emoj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28498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Segoe UI Emoji" pitchFamily="34" charset="0"/>
                <a:ea typeface="Segoe UI Emoji" pitchFamily="34" charset="0"/>
              </a:rPr>
              <a:t>tall</a:t>
            </a:r>
            <a:endParaRPr lang="zh-CN" altLang="en-US" sz="4000" dirty="0">
              <a:latin typeface="Segoe UI Emoj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42088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Segoe UI Emoji" pitchFamily="34" charset="0"/>
              </a:rPr>
              <a:t>short</a:t>
            </a:r>
            <a:endParaRPr lang="zh-CN" altLang="en-US" sz="4000" dirty="0">
              <a:latin typeface="Segoe UI Emoj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34076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Segoe UI Emoji" pitchFamily="34" charset="0"/>
              </a:rPr>
              <a:t>thin</a:t>
            </a:r>
            <a:endParaRPr lang="zh-CN" altLang="en-US" sz="4000" dirty="0">
              <a:latin typeface="Segoe UI Emoj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472514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Segoe UI Emoji" pitchFamily="34" charset="0"/>
                <a:ea typeface="Segoe UI Emoji" pitchFamily="34" charset="0"/>
              </a:rPr>
              <a:t>long</a:t>
            </a:r>
            <a:endParaRPr lang="zh-CN" altLang="en-US" sz="4000" dirty="0">
              <a:latin typeface="Segoe UI Emoj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996952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Segoe UI Emoji" pitchFamily="34" charset="0"/>
                <a:ea typeface="Segoe UI Emoji" pitchFamily="34" charset="0"/>
              </a:rPr>
              <a:t>big</a:t>
            </a:r>
          </a:p>
          <a:p>
            <a:endParaRPr lang="zh-CN" altLang="en-US" sz="4000" dirty="0">
              <a:latin typeface="Segoe UI Emoj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45091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Segoe UI Emoji" pitchFamily="34" charset="0"/>
                <a:ea typeface="Segoe UI Emoji" pitchFamily="34" charset="0"/>
              </a:rPr>
              <a:t>small</a:t>
            </a:r>
            <a:endParaRPr lang="zh-CN" altLang="en-US" sz="4000" dirty="0">
              <a:latin typeface="Segoe UI Emoj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364502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Segoe UI Emoji" pitchFamily="34" charset="0"/>
                <a:ea typeface="Segoe UI Emoji" pitchFamily="34" charset="0"/>
              </a:rPr>
              <a:t>cute</a:t>
            </a:r>
            <a:endParaRPr lang="zh-CN" altLang="en-US" sz="4000" dirty="0">
              <a:latin typeface="Segoe UI Emoj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ok, say and complete.jpg"/>
          <p:cNvPicPr>
            <a:picLocks noChangeAspect="1"/>
          </p:cNvPicPr>
          <p:nvPr/>
        </p:nvPicPr>
        <p:blipFill>
          <a:blip r:embed="rId2" cstate="print"/>
          <a:srcRect t="12201" b="43700"/>
          <a:stretch>
            <a:fillRect/>
          </a:stretch>
        </p:blipFill>
        <p:spPr>
          <a:xfrm>
            <a:off x="0" y="116632"/>
            <a:ext cx="9144000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620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Amy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John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John  and  Amy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your  name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7089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you  and  your partner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6206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her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their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my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It’s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our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book.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6206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hers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10527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14127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theirs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20608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mine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book is  </a:t>
            </a: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ours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3068960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Find  the  rules</a:t>
            </a:r>
            <a:r>
              <a:rPr lang="zh-CN" alt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（找规律）</a:t>
            </a:r>
            <a:endParaRPr lang="zh-CN" alt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3933056"/>
            <a:ext cx="1008112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her</a:t>
            </a:r>
          </a:p>
          <a:p>
            <a:r>
              <a:rPr lang="en-US" altLang="zh-CN" sz="2400" dirty="0" smtClean="0"/>
              <a:t> his</a:t>
            </a:r>
          </a:p>
          <a:p>
            <a:r>
              <a:rPr lang="en-US" altLang="zh-CN" sz="2400" dirty="0" smtClean="0"/>
              <a:t> their</a:t>
            </a:r>
          </a:p>
          <a:p>
            <a:r>
              <a:rPr lang="en-US" altLang="zh-CN" sz="2400" dirty="0" smtClean="0"/>
              <a:t> my</a:t>
            </a:r>
          </a:p>
          <a:p>
            <a:r>
              <a:rPr lang="en-US" altLang="zh-CN" sz="2400" dirty="0" smtClean="0"/>
              <a:t> our</a:t>
            </a:r>
          </a:p>
          <a:p>
            <a:r>
              <a:rPr lang="en-US" altLang="zh-CN" sz="2400" dirty="0" smtClean="0"/>
              <a:t> your</a:t>
            </a:r>
          </a:p>
          <a:p>
            <a:endParaRPr lang="zh-CN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48064" y="3933056"/>
            <a:ext cx="1008112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her</a:t>
            </a:r>
            <a:r>
              <a:rPr lang="en-US" altLang="zh-CN" sz="24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 his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 their</a:t>
            </a:r>
            <a:r>
              <a:rPr lang="en-US" altLang="zh-CN" sz="24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 mine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 our</a:t>
            </a:r>
            <a:r>
              <a:rPr lang="en-US" altLang="zh-CN" sz="24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 your</a:t>
            </a:r>
            <a:r>
              <a:rPr lang="en-US" altLang="zh-CN" sz="2400" dirty="0" smtClean="0">
                <a:solidFill>
                  <a:srgbClr val="FF0000"/>
                </a:solidFill>
              </a:rPr>
              <a:t>s</a:t>
            </a:r>
          </a:p>
          <a:p>
            <a:endParaRPr lang="zh-CN" altLang="en-US" sz="24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339752" y="4725144"/>
            <a:ext cx="2880320" cy="864096"/>
            <a:chOff x="2483768" y="4725144"/>
            <a:chExt cx="2880320" cy="864096"/>
          </a:xfrm>
        </p:grpSpPr>
        <p:sp>
          <p:nvSpPr>
            <p:cNvPr id="28" name="圆角矩形 27"/>
            <p:cNvSpPr/>
            <p:nvPr/>
          </p:nvSpPr>
          <p:spPr>
            <a:xfrm>
              <a:off x="2555776" y="4725144"/>
              <a:ext cx="2664296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83768" y="4725144"/>
              <a:ext cx="28803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latin typeface="华文行楷" pitchFamily="2" charset="-122"/>
                  <a:ea typeface="华文行楷" pitchFamily="2" charset="-122"/>
                </a:rPr>
                <a:t>＋   物品</a:t>
              </a:r>
              <a:endParaRPr lang="zh-CN" altLang="en-US" sz="4400" dirty="0">
                <a:latin typeface="华文行楷" pitchFamily="2" charset="-122"/>
                <a:ea typeface="华文行楷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63680" y="4725144"/>
            <a:ext cx="2880320" cy="864096"/>
            <a:chOff x="2483768" y="4725144"/>
            <a:chExt cx="2880320" cy="864096"/>
          </a:xfrm>
        </p:grpSpPr>
        <p:sp>
          <p:nvSpPr>
            <p:cNvPr id="31" name="圆角矩形 30"/>
            <p:cNvSpPr/>
            <p:nvPr/>
          </p:nvSpPr>
          <p:spPr>
            <a:xfrm>
              <a:off x="2555776" y="4725144"/>
              <a:ext cx="2664296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83768" y="4725144"/>
              <a:ext cx="28803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latin typeface="华文行楷" pitchFamily="2" charset="-122"/>
                  <a:ea typeface="华文行楷" pitchFamily="2" charset="-122"/>
                </a:rPr>
                <a:t>不加</a:t>
              </a:r>
              <a:r>
                <a:rPr lang="zh-CN" altLang="en-US" sz="4400" dirty="0" smtClean="0">
                  <a:latin typeface="华文行楷" pitchFamily="2" charset="-122"/>
                  <a:ea typeface="华文行楷" pitchFamily="2" charset="-122"/>
                </a:rPr>
                <a:t>   物品</a:t>
              </a:r>
              <a:endParaRPr lang="zh-CN" altLang="en-US" sz="4400" dirty="0">
                <a:latin typeface="华文行楷" pitchFamily="2" charset="-122"/>
                <a:ea typeface="华文行楷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"/>
            <a:ext cx="3810000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Practice</a:t>
            </a:r>
            <a:endParaRPr lang="zh-CN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MS UI Gothic" pitchFamily="34" charset="-128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8600" y="1096963"/>
            <a:ext cx="358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zh-CN" altLang="en-US" sz="3200" b="1" dirty="0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Times New Roman" pitchFamily="18" charset="0"/>
              </a:rPr>
              <a:t>一、单项选择。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1952492"/>
            <a:ext cx="8305800" cy="44135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1.—Is </a:t>
            </a:r>
            <a:r>
              <a:rPr lang="en-US" altLang="zh-CN" sz="2400" b="1" dirty="0" smtClean="0">
                <a:latin typeface="Comic Sans MS" pitchFamily="66" charset="0"/>
                <a:ea typeface="黑体" pitchFamily="49" charset="-122"/>
              </a:rPr>
              <a:t>the dog Zoom’s?</a:t>
            </a:r>
            <a:endParaRPr lang="en-US" altLang="zh-CN" sz="2400" b="1" dirty="0">
              <a:latin typeface="Comic Sans MS" pitchFamily="66" charset="0"/>
              <a:ea typeface="黑体" pitchFamily="49" charset="-122"/>
            </a:endParaRPr>
          </a:p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   — </a:t>
            </a:r>
            <a:r>
              <a:rPr lang="en-US" altLang="zh-CN" sz="2400" b="1" dirty="0" smtClean="0">
                <a:latin typeface="Comic Sans MS" pitchFamily="66" charset="0"/>
                <a:ea typeface="黑体" pitchFamily="49" charset="-122"/>
              </a:rPr>
              <a:t>Yes, it’s  ________. </a:t>
            </a:r>
            <a:endParaRPr lang="en-US" altLang="zh-CN" sz="2400" b="1" dirty="0">
              <a:latin typeface="Comic Sans MS" pitchFamily="66" charset="0"/>
              <a:ea typeface="黑体" pitchFamily="49" charset="-122"/>
            </a:endParaRPr>
          </a:p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   A. </a:t>
            </a:r>
            <a:r>
              <a:rPr lang="en-US" altLang="zh-CN" sz="2400" b="1" dirty="0" smtClean="0">
                <a:latin typeface="Comic Sans MS" pitchFamily="66" charset="0"/>
                <a:ea typeface="黑体" pitchFamily="49" charset="-122"/>
              </a:rPr>
              <a:t>his      </a:t>
            </a: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B. </a:t>
            </a:r>
            <a:r>
              <a:rPr lang="en-US" altLang="zh-CN" sz="2400" b="1" dirty="0" smtClean="0">
                <a:latin typeface="Comic Sans MS" pitchFamily="66" charset="0"/>
                <a:ea typeface="黑体" pitchFamily="49" charset="-122"/>
              </a:rPr>
              <a:t>him    C</a:t>
            </a: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. </a:t>
            </a:r>
            <a:r>
              <a:rPr lang="en-US" altLang="zh-CN" sz="2400" b="1" dirty="0" smtClean="0">
                <a:latin typeface="Comic Sans MS" pitchFamily="66" charset="0"/>
                <a:ea typeface="黑体" pitchFamily="49" charset="-122"/>
              </a:rPr>
              <a:t>he</a:t>
            </a:r>
            <a:endParaRPr lang="en-US" altLang="zh-CN" sz="2400" b="1" dirty="0">
              <a:latin typeface="Comic Sans MS" pitchFamily="66" charset="0"/>
              <a:ea typeface="黑体" pitchFamily="49" charset="-122"/>
            </a:endParaRPr>
          </a:p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2.—Whose books are these?</a:t>
            </a:r>
          </a:p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   —They are ___________ .                          </a:t>
            </a:r>
          </a:p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   A. my      B. mine      C. me</a:t>
            </a:r>
          </a:p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3.— ___________ is it?</a:t>
            </a:r>
          </a:p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   —It’s Zhang </a:t>
            </a:r>
            <a:r>
              <a:rPr lang="en-US" altLang="zh-CN" sz="2400" b="1" dirty="0" err="1">
                <a:latin typeface="Comic Sans MS" pitchFamily="66" charset="0"/>
                <a:ea typeface="黑体" pitchFamily="49" charset="-122"/>
              </a:rPr>
              <a:t>Peng’s</a:t>
            </a: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.</a:t>
            </a:r>
            <a:r>
              <a:rPr lang="zh-CN" altLang="en-US" sz="2400" b="1" dirty="0">
                <a:latin typeface="Comic Sans MS" pitchFamily="66" charset="0"/>
                <a:ea typeface="黑体" pitchFamily="49" charset="-122"/>
              </a:rPr>
              <a:t> </a:t>
            </a:r>
          </a:p>
          <a:p>
            <a:pPr marL="533400" indent="-533400">
              <a:lnSpc>
                <a:spcPct val="130000"/>
              </a:lnSpc>
            </a:pPr>
            <a:r>
              <a:rPr lang="en-US" altLang="zh-CN" sz="2400" b="1" dirty="0">
                <a:latin typeface="Comic Sans MS" pitchFamily="66" charset="0"/>
                <a:ea typeface="黑体" pitchFamily="49" charset="-122"/>
              </a:rPr>
              <a:t>   A. How      B. Whose      C. What</a:t>
            </a:r>
            <a:endParaRPr lang="zh-CN" altLang="en-US" sz="2400" b="1" dirty="0">
              <a:latin typeface="Comic Sans MS" pitchFamily="66" charset="0"/>
              <a:ea typeface="黑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47864" y="2348880"/>
            <a:ext cx="4841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  <a:ea typeface="黑体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419872" y="3717032"/>
            <a:ext cx="442750" cy="6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  <a:ea typeface="黑体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23728" y="4653136"/>
            <a:ext cx="442750" cy="67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  <a:ea typeface="黑体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3400" y="1438314"/>
            <a:ext cx="8458200" cy="3898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Comic Sans MS" pitchFamily="66" charset="0"/>
                <a:ea typeface="黑体" pitchFamily="49" charset="-122"/>
              </a:rPr>
              <a:t>1.That is Amy’s book. It’s</a:t>
            </a:r>
            <a:r>
              <a:rPr lang="en-US" altLang="zh-CN" sz="2800" b="1" u="sng" dirty="0">
                <a:latin typeface="Comic Sans MS" pitchFamily="66" charset="0"/>
                <a:ea typeface="黑体" pitchFamily="49" charset="-122"/>
              </a:rPr>
              <a:t>         </a:t>
            </a:r>
            <a:r>
              <a:rPr lang="en-US" altLang="zh-CN" sz="2800" b="1" dirty="0">
                <a:latin typeface="Comic Sans MS" pitchFamily="66" charset="0"/>
                <a:ea typeface="黑体" pitchFamily="49" charset="-122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Comic Sans MS" pitchFamily="66" charset="0"/>
                <a:ea typeface="黑体" pitchFamily="49" charset="-122"/>
              </a:rPr>
              <a:t>2.They’re Mike’s and Amy’s dogs. They are </a:t>
            </a:r>
          </a:p>
          <a:p>
            <a:pPr>
              <a:lnSpc>
                <a:spcPct val="150000"/>
              </a:lnSpc>
            </a:pPr>
            <a:r>
              <a:rPr lang="en-US" altLang="zh-CN" sz="2800" b="1" u="sng" dirty="0">
                <a:latin typeface="Comic Sans MS" pitchFamily="66" charset="0"/>
                <a:ea typeface="黑体" pitchFamily="49" charset="-122"/>
              </a:rPr>
              <a:t>             </a:t>
            </a:r>
            <a:r>
              <a:rPr lang="en-US" altLang="zh-CN" sz="2800" b="1" dirty="0">
                <a:latin typeface="Comic Sans MS" pitchFamily="66" charset="0"/>
                <a:ea typeface="黑体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Comic Sans MS" pitchFamily="66" charset="0"/>
                <a:ea typeface="黑体" pitchFamily="49" charset="-122"/>
              </a:rPr>
              <a:t>3.— Are these pictures all _____ 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Comic Sans MS" pitchFamily="66" charset="0"/>
                <a:ea typeface="黑体" pitchFamily="49" charset="-122"/>
              </a:rPr>
              <a:t>   — No, they are not. My pictures are over 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Comic Sans MS" pitchFamily="66" charset="0"/>
                <a:ea typeface="黑体" pitchFamily="49" charset="-122"/>
              </a:rPr>
              <a:t>        there.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08104" y="1412776"/>
            <a:ext cx="1109662" cy="66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  <a:ea typeface="黑体" pitchFamily="49" charset="-122"/>
              </a:rPr>
              <a:t>hers</a:t>
            </a:r>
            <a:endParaRPr lang="zh-CN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990600" y="2649538"/>
            <a:ext cx="1210588" cy="66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Comic Sans MS" pitchFamily="66" charset="0"/>
                <a:ea typeface="黑体" pitchFamily="49" charset="-122"/>
              </a:rPr>
              <a:t>theirs</a:t>
            </a:r>
            <a:endParaRPr lang="zh-CN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5364088" y="3284984"/>
            <a:ext cx="1106393" cy="66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omic Sans MS" pitchFamily="66" charset="0"/>
                <a:ea typeface="黑体" pitchFamily="49" charset="-122"/>
              </a:rPr>
              <a:t>yours</a:t>
            </a:r>
            <a:endParaRPr lang="zh-CN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304800" y="7620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zh-CN" altLang="en-US" sz="3200" b="1">
                <a:solidFill>
                  <a:srgbClr val="0000FF"/>
                </a:solidFill>
                <a:latin typeface="Comic Sans MS" pitchFamily="66" charset="0"/>
                <a:ea typeface="黑体" pitchFamily="49" charset="-122"/>
                <a:cs typeface="Times New Roman" pitchFamily="18" charset="0"/>
              </a:rPr>
              <a:t>二、根据句意，填上合适的物主代词。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8ab3d4ee29987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98477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120680" cy="1143000"/>
          </a:xfrm>
        </p:spPr>
        <p:txBody>
          <a:bodyPr/>
          <a:lstStyle/>
          <a:p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Homework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3933056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熟读并背诵书</a:t>
            </a:r>
            <a:r>
              <a:rPr lang="en-US" altLang="zh-CN" sz="2400" dirty="0" smtClean="0"/>
              <a:t>P47-48.</a:t>
            </a:r>
            <a:endParaRPr lang="zh-CN" alt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11960" y="2780928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利用</a:t>
            </a:r>
            <a:r>
              <a:rPr lang="en-US" altLang="zh-CN" sz="2400" dirty="0" smtClean="0"/>
              <a:t>his-his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her-hers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my-mine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their-theirs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our-ours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your-yours</a:t>
            </a:r>
            <a:r>
              <a:rPr lang="zh-CN" altLang="en-US" sz="2400" dirty="0" smtClean="0"/>
              <a:t>分别造句</a:t>
            </a:r>
            <a:r>
              <a:rPr lang="en-US" altLang="zh-CN" sz="2400" dirty="0" smtClean="0"/>
              <a:t>.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1100000000000144722134845632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140968"/>
            <a:ext cx="3168352" cy="2333059"/>
          </a:xfrm>
          <a:prstGeom prst="rect">
            <a:avLst/>
          </a:prstGeom>
        </p:spPr>
      </p:pic>
      <p:pic>
        <p:nvPicPr>
          <p:cNvPr id="7" name="图片 6" descr="t016a55b483bffd4d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406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880" y="119675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Hello!</a:t>
            </a:r>
          </a:p>
          <a:p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84984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Hi!</a:t>
            </a:r>
          </a:p>
          <a:p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94116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Where are they  </a:t>
            </a:r>
            <a:r>
              <a:rPr lang="en-US" altLang="zh-CN" sz="3600" dirty="0" smtClean="0">
                <a:solidFill>
                  <a:srgbClr val="FF0000"/>
                </a:solidFill>
              </a:rPr>
              <a:t>going  today?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ae5ccf90100405721ee8a48cd206dc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344816" cy="4673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8052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They  are   watching  the  dog  show!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886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Dog   Show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e7ae12dce878f2df4b4a99153a0245a.jpg"/>
          <p:cNvPicPr>
            <a:picLocks noChangeAspect="1"/>
          </p:cNvPicPr>
          <p:nvPr/>
        </p:nvPicPr>
        <p:blipFill>
          <a:blip r:embed="rId2" cstate="print"/>
          <a:srcRect l="3634" t="226" r="62133" b="53246"/>
          <a:stretch>
            <a:fillRect/>
          </a:stretch>
        </p:blipFill>
        <p:spPr>
          <a:xfrm>
            <a:off x="0" y="0"/>
            <a:ext cx="3047702" cy="3096344"/>
          </a:xfrm>
          <a:prstGeom prst="rect">
            <a:avLst/>
          </a:prstGeom>
        </p:spPr>
      </p:pic>
      <p:pic>
        <p:nvPicPr>
          <p:cNvPr id="5" name="图片 4" descr="1e7ae12dce878f2df4b4a99153a0245a.jpg"/>
          <p:cNvPicPr>
            <a:picLocks noChangeAspect="1"/>
          </p:cNvPicPr>
          <p:nvPr/>
        </p:nvPicPr>
        <p:blipFill>
          <a:blip r:embed="rId2" cstate="print"/>
          <a:srcRect l="39485" t="3472" r="30588" b="50000"/>
          <a:stretch>
            <a:fillRect/>
          </a:stretch>
        </p:blipFill>
        <p:spPr>
          <a:xfrm>
            <a:off x="3563888" y="0"/>
            <a:ext cx="2664296" cy="3096344"/>
          </a:xfrm>
          <a:prstGeom prst="rect">
            <a:avLst/>
          </a:prstGeom>
        </p:spPr>
      </p:pic>
      <p:pic>
        <p:nvPicPr>
          <p:cNvPr id="6" name="图片 5" descr="1e7ae12dce878f2df4b4a99153a0245a.jpg"/>
          <p:cNvPicPr>
            <a:picLocks noChangeAspect="1"/>
          </p:cNvPicPr>
          <p:nvPr/>
        </p:nvPicPr>
        <p:blipFill>
          <a:blip r:embed="rId2" cstate="print"/>
          <a:srcRect l="71030" t="4554" r="5514" b="47836"/>
          <a:stretch>
            <a:fillRect/>
          </a:stretch>
        </p:blipFill>
        <p:spPr>
          <a:xfrm>
            <a:off x="6732240" y="116632"/>
            <a:ext cx="2088232" cy="3168352"/>
          </a:xfrm>
          <a:prstGeom prst="rect">
            <a:avLst/>
          </a:prstGeom>
        </p:spPr>
      </p:pic>
      <p:pic>
        <p:nvPicPr>
          <p:cNvPr id="7" name="图片 6" descr="1e7ae12dce878f2df4b4a99153a0245a.jpg"/>
          <p:cNvPicPr>
            <a:picLocks noChangeAspect="1"/>
          </p:cNvPicPr>
          <p:nvPr/>
        </p:nvPicPr>
        <p:blipFill>
          <a:blip r:embed="rId2" cstate="print"/>
          <a:srcRect l="4705" t="50000" r="61324" b="4554"/>
          <a:stretch>
            <a:fillRect/>
          </a:stretch>
        </p:blipFill>
        <p:spPr>
          <a:xfrm>
            <a:off x="179512" y="3717032"/>
            <a:ext cx="3024336" cy="3024336"/>
          </a:xfrm>
          <a:prstGeom prst="rect">
            <a:avLst/>
          </a:prstGeom>
        </p:spPr>
      </p:pic>
      <p:pic>
        <p:nvPicPr>
          <p:cNvPr id="8" name="图片 7" descr="1e7ae12dce878f2df4b4a99153a0245a.jpg"/>
          <p:cNvPicPr>
            <a:picLocks noChangeAspect="1"/>
          </p:cNvPicPr>
          <p:nvPr/>
        </p:nvPicPr>
        <p:blipFill>
          <a:blip r:embed="rId2" cstate="print"/>
          <a:srcRect l="40294" t="50000" r="34632" b="5636"/>
          <a:stretch>
            <a:fillRect/>
          </a:stretch>
        </p:blipFill>
        <p:spPr>
          <a:xfrm>
            <a:off x="6804248" y="3645024"/>
            <a:ext cx="2232248" cy="2952328"/>
          </a:xfrm>
          <a:prstGeom prst="rect">
            <a:avLst/>
          </a:prstGeom>
        </p:spPr>
      </p:pic>
      <p:pic>
        <p:nvPicPr>
          <p:cNvPr id="9" name="图片 8" descr="1e7ae12dce878f2df4b4a99153a0245a.jpg"/>
          <p:cNvPicPr>
            <a:picLocks noChangeAspect="1"/>
          </p:cNvPicPr>
          <p:nvPr/>
        </p:nvPicPr>
        <p:blipFill>
          <a:blip r:embed="rId2" cstate="print"/>
          <a:srcRect l="66985" t="57574" r="3897" b="3472"/>
          <a:stretch>
            <a:fillRect/>
          </a:stretch>
        </p:blipFill>
        <p:spPr>
          <a:xfrm>
            <a:off x="3707904" y="4077072"/>
            <a:ext cx="2592288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292494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</a:rPr>
              <a:t>Whose?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8800" dirty="0" smtClean="0">
                <a:solidFill>
                  <a:srgbClr val="FF00FF"/>
                </a:solidFill>
              </a:rPr>
              <a:t>Whose  dog  is  it?</a:t>
            </a:r>
            <a:endParaRPr lang="zh-CN" altLang="en-US" sz="8800" dirty="0">
              <a:solidFill>
                <a:srgbClr val="FF00FF"/>
              </a:solidFill>
            </a:endParaRPr>
          </a:p>
        </p:txBody>
      </p:sp>
      <p:pic>
        <p:nvPicPr>
          <p:cNvPr id="4" name="内容占位符 3" descr="1e7ae12dce878f2df4b4a99153a024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800" dirty="0" smtClean="0">
                <a:solidFill>
                  <a:srgbClr val="FF00FF"/>
                </a:solidFill>
              </a:rPr>
              <a:t>Whose  dog  is  it?</a:t>
            </a:r>
            <a:endParaRPr lang="zh-CN" altLang="en-US" sz="8800" dirty="0">
              <a:solidFill>
                <a:srgbClr val="FF00FF"/>
              </a:solidFill>
            </a:endParaRPr>
          </a:p>
        </p:txBody>
      </p:sp>
      <p:pic>
        <p:nvPicPr>
          <p:cNvPr id="5" name="图片 4" descr="Let's learn 1.jpg"/>
          <p:cNvPicPr>
            <a:picLocks noChangeAspect="1"/>
          </p:cNvPicPr>
          <p:nvPr/>
        </p:nvPicPr>
        <p:blipFill>
          <a:blip r:embed="rId3" cstate="print"/>
          <a:srcRect l="49213" t="58400" r="37400" b="22700"/>
          <a:stretch>
            <a:fillRect/>
          </a:stretch>
        </p:blipFill>
        <p:spPr>
          <a:xfrm>
            <a:off x="2483768" y="3140968"/>
            <a:ext cx="4176464" cy="3278482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 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Zoom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’s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zh-CN" alt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Let's learn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21328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7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800" dirty="0" smtClean="0">
                <a:solidFill>
                  <a:srgbClr val="FF00FF"/>
                </a:solidFill>
              </a:rPr>
              <a:t>Whose  dog  is  it?</a:t>
            </a:r>
            <a:endParaRPr lang="zh-CN" altLang="en-US" sz="8800" dirty="0">
              <a:solidFill>
                <a:srgbClr val="FF00FF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 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Zoom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’s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zh-CN" alt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图片 8" descr="Let's learn 1.1_副本.jpg"/>
          <p:cNvPicPr>
            <a:picLocks noChangeAspect="1"/>
          </p:cNvPicPr>
          <p:nvPr/>
        </p:nvPicPr>
        <p:blipFill>
          <a:blip r:embed="rId3" cstate="print"/>
          <a:srcRect l="37400" t="56300" r="36613" b="5901"/>
          <a:stretch>
            <a:fillRect/>
          </a:stretch>
        </p:blipFill>
        <p:spPr>
          <a:xfrm>
            <a:off x="179512" y="2276872"/>
            <a:ext cx="4176464" cy="4293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32849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3851920" y="3356992"/>
            <a:ext cx="4860032" cy="720080"/>
            <a:chOff x="3851920" y="3356992"/>
            <a:chExt cx="4860032" cy="720080"/>
          </a:xfrm>
        </p:grpSpPr>
        <p:sp>
          <p:nvSpPr>
            <p:cNvPr id="11" name="TextBox 10"/>
            <p:cNvSpPr txBox="1"/>
            <p:nvPr/>
          </p:nvSpPr>
          <p:spPr>
            <a:xfrm>
              <a:off x="3923928" y="3501008"/>
              <a:ext cx="4788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MS Gothic" pitchFamily="49" charset="-128"/>
                  <a:ea typeface="MS Gothic" pitchFamily="49" charset="-128"/>
                  <a:cs typeface="Arial Unicode MS" pitchFamily="34" charset="-122"/>
                </a:rPr>
                <a:t>Look</a:t>
              </a:r>
              <a:r>
                <a:rPr lang="zh-CN" altLang="en-US" sz="2800" dirty="0" smtClean="0">
                  <a:latin typeface="MS Gothic" pitchFamily="49" charset="-128"/>
                  <a:ea typeface="MS Gothic" pitchFamily="49" charset="-128"/>
                  <a:cs typeface="Arial Unicode MS" pitchFamily="34" charset="-122"/>
                </a:rPr>
                <a:t>！</a:t>
              </a:r>
              <a:r>
                <a:rPr lang="en-US" altLang="zh-CN" sz="2800" dirty="0" smtClean="0">
                  <a:latin typeface="MS Gothic" pitchFamily="49" charset="-128"/>
                  <a:ea typeface="MS Gothic" pitchFamily="49" charset="-128"/>
                  <a:cs typeface="Arial Unicode MS" pitchFamily="34" charset="-122"/>
                </a:rPr>
                <a:t>That’s 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MS Gothic" pitchFamily="49" charset="-128"/>
                  <a:ea typeface="MS Gothic" pitchFamily="49" charset="-128"/>
                  <a:cs typeface="Arial Unicode MS" pitchFamily="34" charset="-122"/>
                </a:rPr>
                <a:t>my</a:t>
              </a:r>
              <a:r>
                <a:rPr lang="en-US" altLang="zh-CN" sz="2800" dirty="0" smtClean="0">
                  <a:latin typeface="MS Gothic" pitchFamily="49" charset="-128"/>
                  <a:ea typeface="MS Gothic" pitchFamily="49" charset="-128"/>
                  <a:cs typeface="Arial Unicode MS" pitchFamily="34" charset="-122"/>
                </a:rPr>
                <a:t>  dog!</a:t>
              </a:r>
              <a:endParaRPr lang="zh-CN" altLang="en-US" sz="2800" dirty="0">
                <a:latin typeface="MS Gothic" pitchFamily="49" charset="-128"/>
                <a:ea typeface="MS Gothic" pitchFamily="49" charset="-128"/>
                <a:cs typeface="Arial Unicode MS" pitchFamily="34" charset="-122"/>
              </a:endParaRPr>
            </a:p>
          </p:txBody>
        </p:sp>
        <p:sp>
          <p:nvSpPr>
            <p:cNvPr id="13" name="圆角矩形标注 12"/>
            <p:cNvSpPr/>
            <p:nvPr/>
          </p:nvSpPr>
          <p:spPr>
            <a:xfrm>
              <a:off x="3851920" y="3356992"/>
              <a:ext cx="4680520" cy="720080"/>
            </a:xfrm>
            <a:prstGeom prst="wedgeRoundRectCallout">
              <a:avLst>
                <a:gd name="adj1" fmla="val -87519"/>
                <a:gd name="adj2" fmla="val 173613"/>
                <a:gd name="adj3" fmla="val 16667"/>
              </a:avLst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39952" y="4869160"/>
            <a:ext cx="4896544" cy="1080120"/>
            <a:chOff x="4139952" y="4869160"/>
            <a:chExt cx="4896544" cy="1080120"/>
          </a:xfrm>
        </p:grpSpPr>
        <p:sp>
          <p:nvSpPr>
            <p:cNvPr id="12" name="TextBox 11"/>
            <p:cNvSpPr txBox="1"/>
            <p:nvPr/>
          </p:nvSpPr>
          <p:spPr>
            <a:xfrm>
              <a:off x="4716016" y="4941168"/>
              <a:ext cx="40324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Yes</a:t>
              </a:r>
              <a:r>
                <a:rPr lang="zh-CN" altLang="en-US" sz="2800" dirty="0" smtClean="0"/>
                <a:t>！</a:t>
              </a:r>
              <a:r>
                <a:rPr lang="en-US" altLang="zh-CN" sz="2800" dirty="0" smtClean="0"/>
                <a:t>It’s   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your</a:t>
              </a:r>
              <a:r>
                <a:rPr lang="en-US" altLang="zh-CN" sz="2800" dirty="0" smtClean="0"/>
                <a:t>  dog!      The  dog  is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your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s</a:t>
              </a:r>
              <a:r>
                <a:rPr lang="en-US" altLang="zh-CN" sz="2800" dirty="0" smtClean="0"/>
                <a:t>!</a:t>
              </a:r>
              <a:endParaRPr lang="zh-CN" altLang="en-US" sz="2800" dirty="0"/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4139952" y="4869160"/>
              <a:ext cx="4896544" cy="1080120"/>
            </a:xfrm>
            <a:prstGeom prst="wedgeRoundRectCallout">
              <a:avLst>
                <a:gd name="adj1" fmla="val -61245"/>
                <a:gd name="adj2" fmla="val 45850"/>
                <a:gd name="adj3" fmla="val 16667"/>
              </a:avLst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Let's learn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1700808"/>
            <a:ext cx="304800" cy="3048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788024" y="2348880"/>
            <a:ext cx="3312368" cy="792088"/>
            <a:chOff x="179512" y="3573016"/>
            <a:chExt cx="3312368" cy="792088"/>
          </a:xfrm>
        </p:grpSpPr>
        <p:sp>
          <p:nvSpPr>
            <p:cNvPr id="18" name="圆角矩形 17"/>
            <p:cNvSpPr/>
            <p:nvPr/>
          </p:nvSpPr>
          <p:spPr>
            <a:xfrm>
              <a:off x="179512" y="3573016"/>
              <a:ext cx="3312368" cy="79208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rgbClr val="FF0000"/>
                  </a:solidFill>
                </a:rPr>
                <a:t>your</a:t>
              </a:r>
              <a:r>
                <a:rPr lang="en-US" altLang="zh-CN" sz="2800" dirty="0" smtClean="0"/>
                <a:t>  dog        </a:t>
              </a:r>
              <a:r>
                <a:rPr lang="en-US" altLang="zh-CN" sz="2800" dirty="0" smtClean="0">
                  <a:solidFill>
                    <a:srgbClr val="FF3399"/>
                  </a:solidFill>
                </a:rPr>
                <a:t>yours</a:t>
              </a:r>
              <a:endParaRPr lang="zh-CN" altLang="en-US" sz="2800" dirty="0">
                <a:solidFill>
                  <a:srgbClr val="FF3399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90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7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78088"/>
            <a:ext cx="6912768" cy="4779912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800" dirty="0" smtClean="0">
                <a:solidFill>
                  <a:srgbClr val="FF00FF"/>
                </a:solidFill>
              </a:rPr>
              <a:t>Whose  dog  is  it?</a:t>
            </a:r>
            <a:endParaRPr lang="zh-CN" altLang="en-US" sz="8800" dirty="0">
              <a:solidFill>
                <a:srgbClr val="FF00FF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ChenJie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’s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zh-CN" alt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9752" y="4653136"/>
            <a:ext cx="316835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002060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584</Words>
  <Application>Microsoft Office PowerPoint</Application>
  <PresentationFormat>全屏显示(4:3)</PresentationFormat>
  <Paragraphs>142</Paragraphs>
  <Slides>23</Slides>
  <Notes>0</Notes>
  <HiddenSlides>0</HiddenSlides>
  <MMClips>4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Whose  dog  is  it?</vt:lpstr>
      <vt:lpstr>Whose  dog  is  it?</vt:lpstr>
      <vt:lpstr>Whose  dog  is  it?</vt:lpstr>
      <vt:lpstr>Whose  dog  is  it?</vt:lpstr>
      <vt:lpstr>Whose  dog  is  it?</vt:lpstr>
      <vt:lpstr>Whose  dog  is  it?</vt:lpstr>
      <vt:lpstr>Whose  dog  is  it?</vt:lpstr>
      <vt:lpstr>Whose  dog  is  it?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Homework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58</cp:revision>
  <dcterms:created xsi:type="dcterms:W3CDTF">2017-04-28T01:58:47Z</dcterms:created>
  <dcterms:modified xsi:type="dcterms:W3CDTF">2017-05-05T09:09:31Z</dcterms:modified>
</cp:coreProperties>
</file>