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2" r:id="rId2"/>
    <p:sldId id="299" r:id="rId3"/>
    <p:sldId id="284" r:id="rId4"/>
    <p:sldId id="285" r:id="rId5"/>
    <p:sldId id="298" r:id="rId6"/>
    <p:sldId id="273" r:id="rId7"/>
    <p:sldId id="289" r:id="rId8"/>
    <p:sldId id="300" r:id="rId9"/>
    <p:sldId id="275" r:id="rId10"/>
    <p:sldId id="276" r:id="rId11"/>
    <p:sldId id="301" r:id="rId12"/>
    <p:sldId id="292" r:id="rId13"/>
    <p:sldId id="293" r:id="rId14"/>
    <p:sldId id="302" r:id="rId15"/>
    <p:sldId id="294" r:id="rId16"/>
    <p:sldId id="303" r:id="rId17"/>
    <p:sldId id="296" r:id="rId18"/>
    <p:sldId id="278" r:id="rId19"/>
    <p:sldId id="269" r:id="rId20"/>
    <p:sldId id="307" r:id="rId21"/>
    <p:sldId id="308" r:id="rId22"/>
    <p:sldId id="304" r:id="rId23"/>
    <p:sldId id="305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5960B-86CD-4593-89A3-A8D52A3366C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FB401-CD1D-4865-8E3D-00E68B020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9A3B1D-9CFB-4D19-BC08-17CDBD05D0E8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15A62-2641-4752-B7B7-0B258B4ED88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EC86-9FBA-4856-8866-752E94B1A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file:///G:\&#20116;&#19979;Unit%203%20&#35838;&#20214;\Unit%203\&#20462;&#25913;\U3%20B%20Let's%20talk\3.wav" TargetMode="External"/><Relationship Id="rId7" Type="http://schemas.openxmlformats.org/officeDocument/2006/relationships/image" Target="../media/image21.png"/><Relationship Id="rId2" Type="http://schemas.openxmlformats.org/officeDocument/2006/relationships/audio" Target="file:///G:\&#20116;&#19979;Unit%203%20&#35838;&#20214;\Unit%203\&#20462;&#25913;\U3%20B%20Let's%20talk\1.wav" TargetMode="External"/><Relationship Id="rId1" Type="http://schemas.openxmlformats.org/officeDocument/2006/relationships/audio" Target="file:///G:\&#20116;&#19979;Unit%203%20&#35838;&#20214;\Unit%203\&#20462;&#25913;\U3%20B%20Let's%20talk\1(1).wav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file:///G:\&#20116;&#19979;Unit%203%20&#35838;&#20214;\Unit%203\&#20462;&#25913;\U3%20B%20Let's%20talk\1(1).wav" TargetMode="External"/><Relationship Id="rId3" Type="http://schemas.openxmlformats.org/officeDocument/2006/relationships/audio" Target="file:///G:\&#20116;&#19979;Unit%203%20&#35838;&#20214;\Unit%203\&#20462;&#25913;\U3%20B%20Let's%20talk\3.wav" TargetMode="External"/><Relationship Id="rId7" Type="http://schemas.openxmlformats.org/officeDocument/2006/relationships/audio" Target="file:///G:\&#20116;&#19979;Unit%203%20&#35838;&#20214;\Unit%203\&#20462;&#25913;\U3%20B%20Let's%20talk\7.wav" TargetMode="External"/><Relationship Id="rId12" Type="http://schemas.openxmlformats.org/officeDocument/2006/relationships/image" Target="../media/image33.png"/><Relationship Id="rId2" Type="http://schemas.openxmlformats.org/officeDocument/2006/relationships/audio" Target="file:///G:\&#20116;&#19979;Unit%203%20&#35838;&#20214;\Unit%203\&#20462;&#25913;\U3%20B%20Let's%20talk\2.wav" TargetMode="External"/><Relationship Id="rId1" Type="http://schemas.openxmlformats.org/officeDocument/2006/relationships/audio" Target="file:///G:\&#20116;&#19979;Unit%203%20&#35838;&#20214;\Unit%203\&#20462;&#25913;\U3%20B%20Let's%20talk\1.wav" TargetMode="External"/><Relationship Id="rId6" Type="http://schemas.openxmlformats.org/officeDocument/2006/relationships/audio" Target="file:///G:\&#20116;&#19979;Unit%203%20&#35838;&#20214;\Unit%203\&#20462;&#25913;\U3%20B%20Let's%20talk\6.wav" TargetMode="External"/><Relationship Id="rId11" Type="http://schemas.openxmlformats.org/officeDocument/2006/relationships/image" Target="../media/image20.png"/><Relationship Id="rId5" Type="http://schemas.openxmlformats.org/officeDocument/2006/relationships/audio" Target="file:///G:\&#20116;&#19979;Unit%203%20&#35838;&#20214;\Unit%203\&#20462;&#25913;\U3%20B%20Let's%20talk\5.wav" TargetMode="External"/><Relationship Id="rId10" Type="http://schemas.openxmlformats.org/officeDocument/2006/relationships/image" Target="../media/image18.jpeg"/><Relationship Id="rId4" Type="http://schemas.openxmlformats.org/officeDocument/2006/relationships/audio" Target="file:///G:\&#20116;&#19979;Unit%203%20&#35838;&#20214;\Unit%203\&#20462;&#25913;\U3%20B%20Let's%20talk\4.wav" TargetMode="External"/><Relationship Id="rId9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20116;&#19979;Unit%203%20&#35838;&#20214;\Unit%203\&#20462;&#25913;\U3%20B%20Let's%20talk\What%20will%20you%20do%20for%20your%20mum%20on%20Mother's%20day&#65311;.wmv" TargetMode="Externa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20116;&#19979;Unit%203%20&#35838;&#20214;\Unit%203\&#20462;&#25913;\U3%20B%20Read%20and%20write\Let's%20sing%202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hyperlink" Target="P27BTRY.SWF" TargetMode="Externa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20116;&#19979;Unit%203%20&#35838;&#20214;\Unit%203\&#20462;&#25913;\U3%20B%20Let's%20talk\Unit3%20PartB%20lets%20talk.wmv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Rot="1" noChangeArrowheads="1"/>
          </p:cNvSpPr>
          <p:nvPr/>
        </p:nvSpPr>
        <p:spPr bwMode="auto">
          <a:xfrm>
            <a:off x="227013" y="431800"/>
            <a:ext cx="564991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Comic Sans MS" pitchFamily="66" charset="0"/>
              <a:buNone/>
            </a:pPr>
            <a:r>
              <a:rPr lang="en-US" altLang="zh-CN" sz="5400" b="1">
                <a:latin typeface="宋体" pitchFamily="2" charset="-122"/>
              </a:rPr>
              <a:t>Unit 3</a:t>
            </a:r>
            <a:r>
              <a:rPr lang="en-US" altLang="zh-CN" sz="2800" b="1">
                <a:latin typeface="宋体" pitchFamily="2" charset="-122"/>
              </a:rPr>
              <a:t> 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928794" y="3929066"/>
            <a:ext cx="5688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dirty="0">
                <a:solidFill>
                  <a:srgbClr val="FF3300"/>
                </a:solidFill>
                <a:latin typeface="Comic Sans MS" pitchFamily="66" charset="0"/>
              </a:rPr>
              <a:t>B Let’s try  B Let’s talk</a:t>
            </a:r>
          </a:p>
        </p:txBody>
      </p:sp>
      <p:sp>
        <p:nvSpPr>
          <p:cNvPr id="5125" name="WordArt 19"/>
          <p:cNvSpPr>
            <a:spLocks noChangeArrowheads="1" noChangeShapeType="1" noTextEdit="1"/>
          </p:cNvSpPr>
          <p:nvPr/>
        </p:nvSpPr>
        <p:spPr bwMode="auto">
          <a:xfrm>
            <a:off x="411163" y="1914525"/>
            <a:ext cx="8243887" cy="162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 i="1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808080">
                      <a:alpha val="75000"/>
                    </a:srgbClr>
                  </a:outerShdw>
                </a:effectLst>
                <a:latin typeface="Times New Roman"/>
                <a:cs typeface="Times New Roman"/>
              </a:rPr>
              <a:t>My school calendar</a:t>
            </a:r>
            <a:endParaRPr lang="zh-CN" altLang="en-US" sz="6000" b="1" i="1" kern="1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808080">
                    <a:alpha val="7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143240" y="4857760"/>
            <a:ext cx="5429288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B050"/>
                </a:solidFill>
                <a:latin typeface="Comic Sans MS" pitchFamily="66" charset="0"/>
              </a:rPr>
              <a:t>梧州市大塘小学</a:t>
            </a:r>
            <a:r>
              <a:rPr lang="en-US" altLang="zh-CN" sz="3200" b="1" dirty="0" smtClean="0">
                <a:solidFill>
                  <a:srgbClr val="00B050"/>
                </a:solidFill>
                <a:latin typeface="Comic Sans MS" pitchFamily="66" charset="0"/>
              </a:rPr>
              <a:t>	</a:t>
            </a:r>
            <a:r>
              <a:rPr lang="zh-CN" altLang="en-US" sz="3200" b="1" dirty="0" smtClean="0">
                <a:solidFill>
                  <a:srgbClr val="00B050"/>
                </a:solidFill>
                <a:latin typeface="Comic Sans MS" pitchFamily="66" charset="0"/>
              </a:rPr>
              <a:t>张杰银</a:t>
            </a:r>
            <a:endParaRPr lang="en-US" altLang="zh-CN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0" y="1196975"/>
            <a:ext cx="9144000" cy="5018107"/>
            <a:chOff x="0" y="1555668"/>
            <a:chExt cx="9144000" cy="4488872"/>
          </a:xfrm>
        </p:grpSpPr>
        <p:pic>
          <p:nvPicPr>
            <p:cNvPr id="11" name="Picture 2" descr="G:\RESOURCE\UNIT3\JPG\P27BTALK.JPG"/>
            <p:cNvPicPr>
              <a:picLocks noChangeAspect="1" noChangeArrowheads="1"/>
            </p:cNvPicPr>
            <p:nvPr/>
          </p:nvPicPr>
          <p:blipFill>
            <a:blip r:embed="rId5"/>
            <a:srcRect t="11320" b="10135"/>
            <a:stretch>
              <a:fillRect/>
            </a:stretch>
          </p:blipFill>
          <p:spPr bwMode="auto">
            <a:xfrm>
              <a:off x="2627784" y="1555668"/>
              <a:ext cx="6516216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1555668"/>
              <a:ext cx="2751343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0" y="1428736"/>
            <a:ext cx="6572264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Autumn is my </a:t>
            </a:r>
            <a:r>
              <a:rPr lang="en-US" altLang="zh-CN" sz="2400" dirty="0" err="1">
                <a:latin typeface="Comic Sans MS" pitchFamily="66" charset="0"/>
              </a:rPr>
              <a:t>favourite</a:t>
            </a:r>
            <a:r>
              <a:rPr lang="en-US" altLang="zh-CN" sz="2400" dirty="0">
                <a:latin typeface="Comic Sans MS" pitchFamily="66" charset="0"/>
              </a:rPr>
              <a:t> </a:t>
            </a:r>
            <a:r>
              <a:rPr lang="en-US" altLang="zh-CN" sz="2400" dirty="0" smtClean="0">
                <a:latin typeface="Comic Sans MS" pitchFamily="66" charset="0"/>
              </a:rPr>
              <a:t>season</a:t>
            </a:r>
            <a:r>
              <a:rPr lang="en-US" altLang="zh-CN" sz="2400" dirty="0">
                <a:latin typeface="Comic Sans MS" pitchFamily="66" charset="0"/>
              </a:rPr>
              <a:t>.   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I really like the </a:t>
            </a:r>
            <a:r>
              <a:rPr lang="en-US" altLang="zh-CN" sz="2400" dirty="0" err="1">
                <a:latin typeface="Comic Sans MS" pitchFamily="66" charset="0"/>
              </a:rPr>
              <a:t>colours</a:t>
            </a:r>
            <a:r>
              <a:rPr lang="en-US" altLang="zh-CN" sz="2400" dirty="0">
                <a:latin typeface="Comic Sans MS" pitchFamily="66" charset="0"/>
              </a:rPr>
              <a:t>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 like autumn too. We usually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have a school trip in autumn.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Great! When is the trip </a:t>
            </a: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this </a:t>
            </a:r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year </a:t>
            </a:r>
            <a:endParaRPr lang="en-US" altLang="zh-CN" sz="2400" dirty="0">
              <a:latin typeface="Comic Sans MS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It’s in October. </a:t>
            </a:r>
            <a:endParaRPr lang="en-US" altLang="zh-CN" sz="2400" dirty="0" smtClean="0">
              <a:latin typeface="Comic Sans MS" pitchFamily="66" charset="0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Comic Sans MS" pitchFamily="66" charset="0"/>
              </a:rPr>
              <a:t>               We’ll </a:t>
            </a:r>
            <a:r>
              <a:rPr lang="en-US" altLang="zh-CN" sz="2400" dirty="0">
                <a:latin typeface="Comic Sans MS" pitchFamily="66" charset="0"/>
              </a:rPr>
              <a:t>go to </a:t>
            </a:r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the Great </a:t>
            </a: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Wall</a:t>
            </a:r>
            <a:r>
              <a:rPr lang="en-US" altLang="zh-CN" sz="2400" dirty="0" smtClean="0">
                <a:latin typeface="Comic Sans MS" pitchFamily="66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Comic Sans MS" pitchFamily="66" charset="0"/>
              </a:rPr>
              <a:t>    </a:t>
            </a:r>
            <a:r>
              <a:rPr lang="en-US" altLang="zh-CN" sz="2400" dirty="0" smtClean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 smtClean="0">
                <a:latin typeface="Comic Sans MS" pitchFamily="66" charset="0"/>
              </a:rPr>
              <a:t>Cool</a:t>
            </a:r>
            <a:r>
              <a:rPr lang="en-US" altLang="zh-CN" sz="2400" dirty="0">
                <a:latin typeface="Comic Sans MS" pitchFamily="66" charset="0"/>
              </a:rPr>
              <a:t>! I love the Great Wall!  </a:t>
            </a: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buFont typeface="Comic Sans MS" pitchFamily="66" charset="0"/>
              <a:buNone/>
            </a:pPr>
            <a:endParaRPr lang="en-US" altLang="zh-CN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Comic Sans MS" pitchFamily="66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Oliver’s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season ? Why ?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571604" y="1857364"/>
            <a:ext cx="421484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00166" y="2428868"/>
            <a:ext cx="342902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143372" y="2928934"/>
            <a:ext cx="142876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00166" y="3357562"/>
            <a:ext cx="400052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1(1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000760" y="1571612"/>
            <a:ext cx="304800" cy="304800"/>
          </a:xfrm>
          <a:prstGeom prst="rect">
            <a:avLst/>
          </a:prstGeom>
        </p:spPr>
      </p:pic>
      <p:pic>
        <p:nvPicPr>
          <p:cNvPr id="30" name="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5929322" y="2143116"/>
            <a:ext cx="304800" cy="304800"/>
          </a:xfrm>
          <a:prstGeom prst="rect">
            <a:avLst/>
          </a:prstGeom>
        </p:spPr>
      </p:pic>
      <p:pic>
        <p:nvPicPr>
          <p:cNvPr id="31" name="3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5929322" y="307181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0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10000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1196975"/>
            <a:ext cx="9144000" cy="5018107"/>
            <a:chOff x="0" y="1555668"/>
            <a:chExt cx="9144000" cy="4488872"/>
          </a:xfrm>
        </p:grpSpPr>
        <p:pic>
          <p:nvPicPr>
            <p:cNvPr id="11" name="Picture 2" descr="G:\RESOURCE\UNIT3\JPG\P27BTALK.JPG"/>
            <p:cNvPicPr>
              <a:picLocks noChangeAspect="1" noChangeArrowheads="1"/>
            </p:cNvPicPr>
            <p:nvPr/>
          </p:nvPicPr>
          <p:blipFill>
            <a:blip r:embed="rId3"/>
            <a:srcRect t="11320" b="10135"/>
            <a:stretch>
              <a:fillRect/>
            </a:stretch>
          </p:blipFill>
          <p:spPr bwMode="auto">
            <a:xfrm>
              <a:off x="2627784" y="1555668"/>
              <a:ext cx="6516216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555668"/>
              <a:ext cx="2751343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0" y="1428736"/>
            <a:ext cx="6572264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Autumn is my </a:t>
            </a:r>
            <a:r>
              <a:rPr lang="en-US" altLang="zh-CN" sz="2400" dirty="0" err="1">
                <a:latin typeface="Comic Sans MS" pitchFamily="66" charset="0"/>
              </a:rPr>
              <a:t>favourite</a:t>
            </a:r>
            <a:r>
              <a:rPr lang="en-US" altLang="zh-CN" sz="2400" dirty="0">
                <a:latin typeface="Comic Sans MS" pitchFamily="66" charset="0"/>
              </a:rPr>
              <a:t> </a:t>
            </a:r>
            <a:r>
              <a:rPr lang="en-US" altLang="zh-CN" sz="2400" dirty="0" smtClean="0">
                <a:latin typeface="Comic Sans MS" pitchFamily="66" charset="0"/>
              </a:rPr>
              <a:t>season</a:t>
            </a:r>
            <a:r>
              <a:rPr lang="en-US" altLang="zh-CN" sz="2400" dirty="0">
                <a:latin typeface="Comic Sans MS" pitchFamily="66" charset="0"/>
              </a:rPr>
              <a:t>.   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I really like the </a:t>
            </a:r>
            <a:r>
              <a:rPr lang="en-US" altLang="zh-CN" sz="2400" dirty="0" err="1">
                <a:latin typeface="Comic Sans MS" pitchFamily="66" charset="0"/>
              </a:rPr>
              <a:t>colours</a:t>
            </a:r>
            <a:r>
              <a:rPr lang="en-US" altLang="zh-CN" sz="2400" dirty="0">
                <a:latin typeface="Comic Sans MS" pitchFamily="66" charset="0"/>
              </a:rPr>
              <a:t>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 like autumn too. We usually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have a school trip in autumn.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Great! When is the trip </a:t>
            </a: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this </a:t>
            </a:r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year </a:t>
            </a:r>
            <a:r>
              <a:rPr lang="en-US" altLang="zh-CN" sz="2400" dirty="0" smtClean="0">
                <a:latin typeface="Comic Sans MS" pitchFamily="66" charset="0"/>
              </a:rPr>
              <a:t>?</a:t>
            </a:r>
            <a:endParaRPr lang="en-US" altLang="zh-CN" sz="2400" dirty="0">
              <a:latin typeface="Comic Sans MS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It’s in October. </a:t>
            </a:r>
            <a:endParaRPr lang="en-US" altLang="zh-CN" sz="2400" dirty="0" smtClean="0">
              <a:latin typeface="Comic Sans MS" pitchFamily="66" charset="0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Comic Sans MS" pitchFamily="66" charset="0"/>
              </a:rPr>
              <a:t>               We’ll </a:t>
            </a:r>
            <a:r>
              <a:rPr lang="en-US" altLang="zh-CN" sz="2400" dirty="0">
                <a:latin typeface="Comic Sans MS" pitchFamily="66" charset="0"/>
              </a:rPr>
              <a:t>go to </a:t>
            </a:r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the Great </a:t>
            </a:r>
            <a:r>
              <a:rPr lang="en-US" altLang="zh-CN" sz="2400" dirty="0">
                <a:solidFill>
                  <a:srgbClr val="FF0000"/>
                </a:solidFill>
                <a:latin typeface="Comic Sans MS" pitchFamily="66" charset="0"/>
              </a:rPr>
              <a:t>Wall</a:t>
            </a:r>
            <a:r>
              <a:rPr lang="en-US" altLang="zh-CN" sz="2400" dirty="0" smtClean="0">
                <a:latin typeface="Comic Sans MS" pitchFamily="66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Comic Sans MS" pitchFamily="66" charset="0"/>
              </a:rPr>
              <a:t>    </a:t>
            </a:r>
            <a:r>
              <a:rPr lang="en-US" altLang="zh-CN" sz="2400" dirty="0" smtClean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 smtClean="0">
                <a:latin typeface="Comic Sans MS" pitchFamily="66" charset="0"/>
              </a:rPr>
              <a:t>Cool</a:t>
            </a:r>
            <a:r>
              <a:rPr lang="en-US" altLang="zh-CN" sz="2400" dirty="0">
                <a:latin typeface="Comic Sans MS" pitchFamily="66" charset="0"/>
              </a:rPr>
              <a:t>! I love the Great Wall!  </a:t>
            </a:r>
          </a:p>
        </p:txBody>
      </p:sp>
      <p:pic>
        <p:nvPicPr>
          <p:cNvPr id="14" name="TALK1349.wav">
            <a:hlinkClick r:id="" action="ppaction://media"/>
          </p:cNvPr>
          <p:cNvPicPr>
            <a:picLocks noRot="1" noChangeAspect="1"/>
          </p:cNvPicPr>
          <p:nvPr>
            <a:wavAudioFile r:embed="rId1" name="TALK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42852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71604" y="0"/>
            <a:ext cx="69294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buFont typeface="Comic Sans MS" pitchFamily="66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cs typeface="Arial" pitchFamily="34" charset="0"/>
              </a:rPr>
              <a:t>When is the school trip this year ?</a:t>
            </a:r>
          </a:p>
          <a:p>
            <a:pPr eaLnBrk="0" hangingPunct="0">
              <a:buFont typeface="Comic Sans MS" pitchFamily="66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cs typeface="Arial" pitchFamily="34" charset="0"/>
              </a:rPr>
              <a:t>Where will they go ?</a:t>
            </a:r>
            <a:endParaRPr lang="zh-CN" altLang="en-US" sz="3600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1555668"/>
            <a:chExt cx="9144000" cy="4488872"/>
          </a:xfrm>
        </p:grpSpPr>
        <p:pic>
          <p:nvPicPr>
            <p:cNvPr id="9" name="Picture 2" descr="G:\RESOURCE\UNIT3\JPG\P27BTALK.JPG"/>
            <p:cNvPicPr>
              <a:picLocks noChangeAspect="1" noChangeArrowheads="1"/>
            </p:cNvPicPr>
            <p:nvPr/>
          </p:nvPicPr>
          <p:blipFill>
            <a:blip r:embed="rId2"/>
            <a:srcRect t="11320" b="10135"/>
            <a:stretch>
              <a:fillRect/>
            </a:stretch>
          </p:blipFill>
          <p:spPr bwMode="auto">
            <a:xfrm>
              <a:off x="2627784" y="1555668"/>
              <a:ext cx="6516216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555668"/>
              <a:ext cx="2751343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39" name="Text Box 10"/>
          <p:cNvSpPr txBox="1">
            <a:spLocks noChangeArrowheads="1"/>
          </p:cNvSpPr>
          <p:nvPr/>
        </p:nvSpPr>
        <p:spPr bwMode="auto">
          <a:xfrm>
            <a:off x="714348" y="1928802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latin typeface="Comic Sans MS" pitchFamily="66" charset="0"/>
              </a:rPr>
              <a:t>It’s in </a:t>
            </a:r>
            <a:r>
              <a:rPr lang="en-US" altLang="zh-CN" sz="3200" dirty="0">
                <a:solidFill>
                  <a:srgbClr val="FF0000"/>
                </a:solidFill>
                <a:latin typeface="Comic Sans MS" pitchFamily="66" charset="0"/>
              </a:rPr>
              <a:t>October</a:t>
            </a:r>
            <a:r>
              <a:rPr lang="en-US" altLang="zh-CN" sz="3200" dirty="0">
                <a:latin typeface="Comic Sans MS" pitchFamily="66" charset="0"/>
              </a:rPr>
              <a:t>.</a:t>
            </a:r>
          </a:p>
        </p:txBody>
      </p:sp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336550" y="1208088"/>
            <a:ext cx="5592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1.When is the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trip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this year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285720" y="3357562"/>
            <a:ext cx="68072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2.Where will they go this year?</a:t>
            </a:r>
            <a:endParaRPr lang="zh-CN" altLang="en-US" sz="3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42" name="Text Box 10"/>
          <p:cNvSpPr txBox="1">
            <a:spLocks noChangeArrowheads="1"/>
          </p:cNvSpPr>
          <p:nvPr/>
        </p:nvSpPr>
        <p:spPr bwMode="auto">
          <a:xfrm>
            <a:off x="571472" y="4143380"/>
            <a:ext cx="6072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Comic Sans MS" pitchFamily="66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They’ll </a:t>
            </a:r>
            <a:r>
              <a:rPr lang="en-US" altLang="zh-CN" sz="3200" dirty="0" smtClean="0">
                <a:latin typeface="Comic Sans MS" pitchFamily="66" charset="0"/>
                <a:cs typeface="Times New Roman" pitchFamily="18" charset="0"/>
              </a:rPr>
              <a:t>go </a:t>
            </a:r>
            <a:r>
              <a:rPr lang="en-US" altLang="zh-CN" sz="3200" dirty="0">
                <a:latin typeface="Comic Sans MS" pitchFamily="66" charset="0"/>
                <a:cs typeface="Times New Roman" pitchFamily="18" charset="0"/>
              </a:rPr>
              <a:t>to </a:t>
            </a:r>
            <a:r>
              <a:rPr lang="en-US" altLang="zh-CN" sz="3200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the Great Wall</a:t>
            </a:r>
            <a:r>
              <a:rPr lang="en-US" altLang="zh-CN" sz="3200" dirty="0">
                <a:latin typeface="Comic Sans MS" pitchFamily="66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椭圆 10"/>
          <p:cNvSpPr/>
          <p:nvPr/>
        </p:nvSpPr>
        <p:spPr>
          <a:xfrm>
            <a:off x="6357950" y="642918"/>
            <a:ext cx="2071702" cy="1928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4786322"/>
            <a:ext cx="2308472" cy="1456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071934" y="171448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Comic Sans MS" pitchFamily="66" charset="0"/>
              </a:rPr>
              <a:t>（今年）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2" grpId="0" autoUpdateAnimBg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"/>
          <p:cNvSpPr txBox="1">
            <a:spLocks noChangeArrowheads="1"/>
          </p:cNvSpPr>
          <p:nvPr/>
        </p:nvSpPr>
        <p:spPr bwMode="auto">
          <a:xfrm>
            <a:off x="1643042" y="1428736"/>
            <a:ext cx="55007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itchFamily="66" charset="0"/>
              </a:rPr>
              <a:t>I’ll </a:t>
            </a:r>
            <a:r>
              <a:rPr lang="en-US" altLang="zh-CN" sz="3200" dirty="0">
                <a:latin typeface="Comic Sans MS" pitchFamily="66" charset="0"/>
              </a:rPr>
              <a:t>go to </a:t>
            </a:r>
            <a:r>
              <a:rPr lang="zh-CN" altLang="en-US" sz="3200" dirty="0">
                <a:latin typeface="Comic Sans MS" pitchFamily="66" charset="0"/>
              </a:rPr>
              <a:t>BeiJing </a:t>
            </a:r>
            <a:r>
              <a:rPr lang="en-US" altLang="zh-CN" sz="3200" dirty="0">
                <a:latin typeface="Comic Sans MS" pitchFamily="66" charset="0"/>
              </a:rPr>
              <a:t>this </a:t>
            </a:r>
            <a:r>
              <a:rPr lang="en-US" altLang="zh-CN" sz="3200" dirty="0" smtClean="0">
                <a:latin typeface="Comic Sans MS" pitchFamily="66" charset="0"/>
              </a:rPr>
              <a:t>year</a:t>
            </a:r>
            <a:r>
              <a:rPr lang="en-US" altLang="zh-CN" sz="3200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  <a:endParaRPr lang="en-US" altLang="zh-CN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5366" name="Picture 6" descr="1351731265wy4reh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00372"/>
            <a:ext cx="3081337" cy="2263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71538" y="2285992"/>
            <a:ext cx="73853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I will go to T</a:t>
            </a:r>
            <a:r>
              <a:rPr lang="en-US" altLang="zh-CN" sz="3200" dirty="0" smtClean="0">
                <a:latin typeface="Comic Sans MS" pitchFamily="66" charset="0"/>
              </a:rPr>
              <a:t>he </a:t>
            </a:r>
            <a:r>
              <a:rPr lang="en-US" altLang="zh-CN" sz="3200" dirty="0">
                <a:solidFill>
                  <a:srgbClr val="FF0000"/>
                </a:solidFill>
                <a:latin typeface="Comic Sans MS" pitchFamily="66" charset="0"/>
              </a:rPr>
              <a:t>G</a:t>
            </a:r>
            <a:r>
              <a:rPr lang="en-US" altLang="zh-CN" sz="3200" dirty="0">
                <a:latin typeface="Comic Sans MS" pitchFamily="66" charset="0"/>
              </a:rPr>
              <a:t>reat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W</a:t>
            </a:r>
            <a:r>
              <a:rPr lang="en-US" altLang="zh-CN" sz="3200" dirty="0" smtClean="0">
                <a:latin typeface="Comic Sans MS" pitchFamily="66" charset="0"/>
              </a:rPr>
              <a:t>all this year .</a:t>
            </a:r>
            <a:endParaRPr lang="en-US" altLang="zh-CN" sz="3200" dirty="0">
              <a:latin typeface="Comic Sans MS" pitchFamily="66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71810"/>
            <a:ext cx="2951414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714348" y="1357298"/>
            <a:ext cx="8072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800" i="1" dirty="0" smtClean="0">
                <a:solidFill>
                  <a:srgbClr val="7030A0"/>
                </a:solidFill>
                <a:latin typeface="Comic Sans MS" pitchFamily="66" charset="0"/>
              </a:rPr>
              <a:t>I’ll go to … this year . </a:t>
            </a:r>
            <a:r>
              <a:rPr lang="en-US" altLang="zh-CN" sz="2800" i="1" dirty="0" smtClean="0">
                <a:solidFill>
                  <a:srgbClr val="FF0000"/>
                </a:solidFill>
                <a:latin typeface="Comic Sans MS" pitchFamily="66" charset="0"/>
              </a:rPr>
              <a:t>/</a:t>
            </a:r>
            <a:r>
              <a:rPr lang="en-US" altLang="zh-CN" sz="2800" i="1" dirty="0" smtClean="0">
                <a:solidFill>
                  <a:srgbClr val="7030A0"/>
                </a:solidFill>
                <a:latin typeface="Comic Sans MS" pitchFamily="66" charset="0"/>
              </a:rPr>
              <a:t> I will go to …this year .</a:t>
            </a:r>
            <a:endParaRPr lang="en-US" altLang="zh-CN" sz="2800" i="1" dirty="0">
              <a:latin typeface="Comic Sans MS" pitchFamily="66" charset="0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643042" y="500042"/>
            <a:ext cx="5819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itchFamily="66" charset="0"/>
              </a:rPr>
              <a:t>Where will you go this year?</a:t>
            </a:r>
            <a:endParaRPr lang="en-US" altLang="zh-CN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6" name="Picture 2" descr="D:\360浏览器\User Data\temp\t016a71e5c7708bae5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71744"/>
            <a:ext cx="2719377" cy="1616128"/>
          </a:xfrm>
          <a:prstGeom prst="rect">
            <a:avLst/>
          </a:prstGeom>
          <a:noFill/>
        </p:spPr>
      </p:pic>
      <p:pic>
        <p:nvPicPr>
          <p:cNvPr id="1028" name="Picture 4" descr="D:\360浏览器\User Data\temp\t013b3af4847cf55af5.jpg"/>
          <p:cNvPicPr>
            <a:picLocks noChangeAspect="1" noChangeArrowheads="1"/>
          </p:cNvPicPr>
          <p:nvPr/>
        </p:nvPicPr>
        <p:blipFill>
          <a:blip r:embed="rId3"/>
          <a:srcRect b="7407"/>
          <a:stretch>
            <a:fillRect/>
          </a:stretch>
        </p:blipFill>
        <p:spPr bwMode="auto">
          <a:xfrm>
            <a:off x="5857884" y="2643182"/>
            <a:ext cx="2428892" cy="1785950"/>
          </a:xfrm>
          <a:prstGeom prst="rect">
            <a:avLst/>
          </a:prstGeom>
          <a:noFill/>
        </p:spPr>
      </p:pic>
      <p:pic>
        <p:nvPicPr>
          <p:cNvPr id="1030" name="Picture 6" descr="D:\360浏览器\User Data\temp\t01741f787f8da1fd7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500570"/>
            <a:ext cx="2714644" cy="1803794"/>
          </a:xfrm>
          <a:prstGeom prst="rect">
            <a:avLst/>
          </a:prstGeom>
          <a:noFill/>
        </p:spPr>
      </p:pic>
      <p:pic>
        <p:nvPicPr>
          <p:cNvPr id="1032" name="Picture 8" descr="D:\360浏览器\User Data\temp\t01523021aebe6902b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3500438"/>
            <a:ext cx="2500330" cy="1698839"/>
          </a:xfrm>
          <a:prstGeom prst="rect">
            <a:avLst/>
          </a:prstGeom>
          <a:noFill/>
        </p:spPr>
      </p:pic>
      <p:pic>
        <p:nvPicPr>
          <p:cNvPr id="1034" name="Picture 10" descr="D:\360浏览器\User Data\temp\t01462cd3a0db7470d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643446"/>
            <a:ext cx="2443157" cy="1729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1196975"/>
            <a:ext cx="9144000" cy="5018107"/>
            <a:chOff x="0" y="1555668"/>
            <a:chExt cx="9144000" cy="4488872"/>
          </a:xfrm>
        </p:grpSpPr>
        <p:pic>
          <p:nvPicPr>
            <p:cNvPr id="11" name="Picture 2" descr="G:\RESOURCE\UNIT3\JPG\P27BTALK.JPG"/>
            <p:cNvPicPr>
              <a:picLocks noChangeAspect="1" noChangeArrowheads="1"/>
            </p:cNvPicPr>
            <p:nvPr/>
          </p:nvPicPr>
          <p:blipFill>
            <a:blip r:embed="rId10"/>
            <a:srcRect t="11320" b="10135"/>
            <a:stretch>
              <a:fillRect/>
            </a:stretch>
          </p:blipFill>
          <p:spPr bwMode="auto">
            <a:xfrm>
              <a:off x="2627784" y="1555668"/>
              <a:ext cx="6516216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1555668"/>
              <a:ext cx="2751343" cy="4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0" y="1428736"/>
            <a:ext cx="6572264" cy="3990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Autumn is my </a:t>
            </a:r>
            <a:r>
              <a:rPr lang="en-US" altLang="zh-CN" sz="2400" dirty="0" err="1">
                <a:latin typeface="Comic Sans MS" pitchFamily="66" charset="0"/>
              </a:rPr>
              <a:t>favourite</a:t>
            </a:r>
            <a:r>
              <a:rPr lang="en-US" altLang="zh-CN" sz="2400" dirty="0">
                <a:latin typeface="Comic Sans MS" pitchFamily="66" charset="0"/>
              </a:rPr>
              <a:t>  season.   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I really like the </a:t>
            </a:r>
            <a:r>
              <a:rPr lang="en-US" altLang="zh-CN" sz="2400" dirty="0" err="1">
                <a:latin typeface="Comic Sans MS" pitchFamily="66" charset="0"/>
              </a:rPr>
              <a:t>colours</a:t>
            </a:r>
            <a:r>
              <a:rPr lang="en-US" altLang="zh-CN" sz="2400" dirty="0">
                <a:latin typeface="Comic Sans MS" pitchFamily="66" charset="0"/>
              </a:rPr>
              <a:t>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 like autumn too. </a:t>
            </a:r>
            <a:r>
              <a:rPr lang="en-US" altLang="zh-CN" sz="2400" dirty="0" smtClean="0">
                <a:latin typeface="Comic Sans MS" pitchFamily="66" charset="0"/>
              </a:rPr>
              <a:t>We </a:t>
            </a:r>
            <a:r>
              <a:rPr lang="en-US" altLang="zh-CN" sz="2400" dirty="0">
                <a:latin typeface="Comic Sans MS" pitchFamily="66" charset="0"/>
              </a:rPr>
              <a:t>usually 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            have a school trip in autumn.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Great! When is the trip this </a:t>
            </a:r>
            <a:r>
              <a:rPr lang="en-US" altLang="zh-CN" sz="2400" dirty="0" smtClean="0">
                <a:latin typeface="Comic Sans MS" pitchFamily="66" charset="0"/>
              </a:rPr>
              <a:t>year ?</a:t>
            </a:r>
            <a:endParaRPr lang="en-US" altLang="zh-CN" sz="2400" dirty="0">
              <a:latin typeface="Comic Sans MS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Chen </a:t>
            </a:r>
            <a:r>
              <a:rPr lang="en-US" altLang="zh-CN" sz="2400" dirty="0" err="1">
                <a:solidFill>
                  <a:srgbClr val="0000FF"/>
                </a:solidFill>
                <a:latin typeface="Comic Sans MS" pitchFamily="66" charset="0"/>
              </a:rPr>
              <a:t>Jie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 :</a:t>
            </a:r>
            <a:r>
              <a:rPr lang="en-US" altLang="zh-CN" sz="2400" dirty="0">
                <a:latin typeface="Comic Sans MS" pitchFamily="66" charset="0"/>
              </a:rPr>
              <a:t>It’s in October. </a:t>
            </a:r>
            <a:endParaRPr lang="en-US" altLang="zh-CN" sz="2400" dirty="0" smtClean="0">
              <a:latin typeface="Comic Sans MS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 smtClean="0">
                <a:latin typeface="Comic Sans MS" pitchFamily="66" charset="0"/>
              </a:rPr>
              <a:t>               We’ll </a:t>
            </a:r>
            <a:r>
              <a:rPr lang="en-US" altLang="zh-CN" sz="2400" dirty="0">
                <a:latin typeface="Comic Sans MS" pitchFamily="66" charset="0"/>
              </a:rPr>
              <a:t>go to </a:t>
            </a:r>
            <a:r>
              <a:rPr lang="en-US" altLang="zh-CN" sz="2400" dirty="0" smtClean="0">
                <a:latin typeface="Comic Sans MS" pitchFamily="66" charset="0"/>
              </a:rPr>
              <a:t>the Great </a:t>
            </a:r>
            <a:r>
              <a:rPr lang="en-US" altLang="zh-CN" sz="2400" dirty="0">
                <a:latin typeface="Comic Sans MS" pitchFamily="66" charset="0"/>
              </a:rPr>
              <a:t>Wall</a:t>
            </a:r>
            <a:r>
              <a:rPr lang="en-US" altLang="zh-CN" sz="2400" dirty="0" smtClean="0">
                <a:latin typeface="Comic Sans MS" pitchFamily="66" charset="0"/>
              </a:rPr>
              <a:t>.</a:t>
            </a:r>
            <a:endParaRPr lang="en-US" altLang="zh-CN" sz="2400" dirty="0">
              <a:latin typeface="Comic Sans MS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Comic Sans MS" pitchFamily="66" charset="0"/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Oliver :</a:t>
            </a:r>
            <a:r>
              <a:rPr lang="en-US" altLang="zh-CN" sz="2400" dirty="0">
                <a:latin typeface="Comic Sans MS" pitchFamily="66" charset="0"/>
              </a:rPr>
              <a:t>Cool! I love the Great Wall!  </a:t>
            </a:r>
          </a:p>
        </p:txBody>
      </p:sp>
      <p:pic>
        <p:nvPicPr>
          <p:cNvPr id="15" name="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2071678"/>
            <a:ext cx="304800" cy="304800"/>
          </a:xfrm>
          <a:prstGeom prst="rect">
            <a:avLst/>
          </a:prstGeom>
        </p:spPr>
      </p:pic>
      <p:pic>
        <p:nvPicPr>
          <p:cNvPr id="17" name="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2571744"/>
            <a:ext cx="304800" cy="304800"/>
          </a:xfrm>
          <a:prstGeom prst="rect">
            <a:avLst/>
          </a:prstGeom>
        </p:spPr>
      </p:pic>
      <p:pic>
        <p:nvPicPr>
          <p:cNvPr id="21" name="3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3071810"/>
            <a:ext cx="304800" cy="304800"/>
          </a:xfrm>
          <a:prstGeom prst="rect">
            <a:avLst/>
          </a:prstGeom>
        </p:spPr>
      </p:pic>
      <p:pic>
        <p:nvPicPr>
          <p:cNvPr id="23" name="4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6429388" y="3643314"/>
            <a:ext cx="304800" cy="304800"/>
          </a:xfrm>
          <a:prstGeom prst="rect">
            <a:avLst/>
          </a:prstGeom>
        </p:spPr>
      </p:pic>
      <p:pic>
        <p:nvPicPr>
          <p:cNvPr id="24" name="5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4000504"/>
            <a:ext cx="304800" cy="304800"/>
          </a:xfrm>
          <a:prstGeom prst="rect">
            <a:avLst/>
          </a:prstGeom>
        </p:spPr>
      </p:pic>
      <p:pic>
        <p:nvPicPr>
          <p:cNvPr id="25" name="6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4500570"/>
            <a:ext cx="304800" cy="304800"/>
          </a:xfrm>
          <a:prstGeom prst="rect">
            <a:avLst/>
          </a:prstGeom>
        </p:spPr>
      </p:pic>
      <p:pic>
        <p:nvPicPr>
          <p:cNvPr id="26" name="7.wav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4929198"/>
            <a:ext cx="304800" cy="304800"/>
          </a:xfrm>
          <a:prstGeom prst="rect">
            <a:avLst/>
          </a:prstGeom>
        </p:spPr>
      </p:pic>
      <p:pic>
        <p:nvPicPr>
          <p:cNvPr id="27" name="1(1).wav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12" cstate="print"/>
          <a:stretch>
            <a:fillRect/>
          </a:stretch>
        </p:blipFill>
        <p:spPr>
          <a:xfrm>
            <a:off x="6072198" y="1643050"/>
            <a:ext cx="304800" cy="304800"/>
          </a:xfrm>
          <a:prstGeom prst="rect">
            <a:avLst/>
          </a:prstGeom>
        </p:spPr>
      </p:pic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357158" y="142852"/>
            <a:ext cx="4429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000" b="1" dirty="0" smtClean="0">
                <a:solidFill>
                  <a:srgbClr val="00B0F0"/>
                </a:solidFill>
                <a:latin typeface="Comic Sans MS" pitchFamily="66" charset="0"/>
              </a:rPr>
              <a:t>Listen and read</a:t>
            </a:r>
            <a:r>
              <a:rPr lang="zh-CN" altLang="en-US" sz="4000" b="1" dirty="0" smtClean="0">
                <a:solidFill>
                  <a:srgbClr val="00B0F0"/>
                </a:solidFill>
                <a:latin typeface="Comic Sans MS" pitchFamily="66" charset="0"/>
              </a:rPr>
              <a:t>：</a:t>
            </a:r>
            <a:endParaRPr lang="en-US" altLang="zh-CN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0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9800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10000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74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10000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52"/>
          <p:cNvSpPr>
            <a:spLocks noChangeArrowheads="1"/>
          </p:cNvSpPr>
          <p:nvPr/>
        </p:nvSpPr>
        <p:spPr bwMode="auto">
          <a:xfrm>
            <a:off x="142844" y="1142984"/>
            <a:ext cx="8786874" cy="4857784"/>
          </a:xfrm>
          <a:prstGeom prst="roundRect">
            <a:avLst>
              <a:gd name="adj" fmla="val 10889"/>
            </a:avLst>
          </a:prstGeom>
          <a:solidFill>
            <a:srgbClr val="EBF1DE"/>
          </a:solidFill>
          <a:ln w="38100" cmpd="sng">
            <a:solidFill>
              <a:schemeClr val="bg2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rgbClr val="0000FF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chemeClr val="hlink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>
                <a:solidFill>
                  <a:schemeClr val="hlink"/>
                </a:solidFill>
                <a:latin typeface="Comic Sans MS" pitchFamily="66" charset="0"/>
                <a:ea typeface="+mn-ea"/>
              </a:rPr>
              <a:t>  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Comic Sans MS" pitchFamily="66" charset="0"/>
              <a:ea typeface="+mn-ea"/>
            </a:endParaRPr>
          </a:p>
        </p:txBody>
      </p:sp>
      <p:grpSp>
        <p:nvGrpSpPr>
          <p:cNvPr id="2" name="椭圆 5"/>
          <p:cNvGrpSpPr>
            <a:grpSpLocks/>
          </p:cNvGrpSpPr>
          <p:nvPr/>
        </p:nvGrpSpPr>
        <p:grpSpPr bwMode="auto">
          <a:xfrm>
            <a:off x="2214546" y="285728"/>
            <a:ext cx="4565650" cy="750888"/>
            <a:chOff x="-1509" y="-426"/>
            <a:chExt cx="2876" cy="473"/>
          </a:xfrm>
        </p:grpSpPr>
        <p:pic>
          <p:nvPicPr>
            <p:cNvPr id="38917" name="椭圆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509" y="-426"/>
              <a:ext cx="2876" cy="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-1104" y="-426"/>
              <a:ext cx="2020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r>
                <a:rPr lang="en-US" altLang="zh-CN" sz="3200" b="1" dirty="0">
                  <a:solidFill>
                    <a:srgbClr val="7030A0"/>
                  </a:solidFill>
                  <a:latin typeface="Comic Sans MS" pitchFamily="66" charset="0"/>
                  <a:cs typeface="Arial" charset="0"/>
                </a:rPr>
                <a:t>Role play</a:t>
              </a:r>
              <a:endParaRPr lang="zh-CN" altLang="en-US" sz="3200" b="1" dirty="0">
                <a:solidFill>
                  <a:srgbClr val="7030A0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pic>
        <p:nvPicPr>
          <p:cNvPr id="38916" name="图片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4842907"/>
            <a:ext cx="3071802" cy="201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0825" y="2078021"/>
            <a:ext cx="81534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FF505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2.Act out the dialogue.</a:t>
            </a: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    分角色表演对话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81000" y="3446446"/>
            <a:ext cx="8763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a. Great! 声音响亮，语音、语调正确自然。（5分）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b. Good! 声音响亮，语音、语调基本正确。（4分）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c. Come on! 声音较弱，语速较慢，发音欠</a:t>
            </a:r>
            <a:r>
              <a:rPr lang="zh-CN" altLang="en-US" sz="2800" b="1" dirty="0" smtClean="0">
                <a:latin typeface="Times New Roman" pitchFamily="18" charset="0"/>
              </a:rPr>
              <a:t>准（</a:t>
            </a:r>
            <a:r>
              <a:rPr lang="zh-CN" altLang="en-US" sz="2800" b="1" dirty="0">
                <a:latin typeface="Times New Roman" pitchFamily="18" charset="0"/>
              </a:rPr>
              <a:t>3分）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50825" y="1142984"/>
            <a:ext cx="723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1.Read   loudly  in group of four.</a:t>
            </a:r>
          </a:p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    四人小组大声齐读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RESOURCE\UNIT3\JPG\P27BDAY.JPG"/>
          <p:cNvPicPr>
            <a:picLocks noChangeAspect="1" noChangeArrowheads="1"/>
          </p:cNvPicPr>
          <p:nvPr/>
        </p:nvPicPr>
        <p:blipFill>
          <a:blip r:embed="rId3"/>
          <a:srcRect l="1167" t="6416" r="4854" b="12961"/>
          <a:stretch>
            <a:fillRect/>
          </a:stretch>
        </p:blipFill>
        <p:spPr bwMode="auto">
          <a:xfrm>
            <a:off x="0" y="977900"/>
            <a:ext cx="9139238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What will you do for your mum on Mother's day？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RESOURCE\UNIT3\JPG\P27BDAY.JPG"/>
          <p:cNvPicPr>
            <a:picLocks noChangeAspect="1" noChangeArrowheads="1"/>
          </p:cNvPicPr>
          <p:nvPr/>
        </p:nvPicPr>
        <p:blipFill>
          <a:blip r:embed="rId2"/>
          <a:srcRect l="1167" t="6416" r="4854" b="12961"/>
          <a:stretch>
            <a:fillRect/>
          </a:stretch>
        </p:blipFill>
        <p:spPr bwMode="auto">
          <a:xfrm>
            <a:off x="0" y="714356"/>
            <a:ext cx="9139238" cy="617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357158" y="785794"/>
            <a:ext cx="7632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  <a:ea typeface="宋体" pitchFamily="2" charset="-122"/>
              </a:rPr>
              <a:t>What will you do for your mum on Mother’s Day?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1000100" y="4857760"/>
            <a:ext cx="452279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  <a:ea typeface="宋体" pitchFamily="2" charset="-122"/>
              </a:rPr>
              <a:t>I will </a:t>
            </a:r>
            <a:r>
              <a:rPr lang="en-US" altLang="zh-CN" sz="2400" b="1" dirty="0" smtClean="0">
                <a:latin typeface="Comic Sans MS" pitchFamily="66" charset="0"/>
                <a:ea typeface="宋体" pitchFamily="2" charset="-122"/>
              </a:rPr>
              <a:t>__________________.</a:t>
            </a:r>
            <a:endParaRPr lang="en-US" altLang="zh-CN" sz="2400" b="1" dirty="0">
              <a:latin typeface="Comic Sans MS" pitchFamily="66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  <a:ea typeface="宋体" pitchFamily="2" charset="-122"/>
              </a:rPr>
              <a:t>_____ will___________.</a:t>
            </a: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5759450" y="2576513"/>
            <a:ext cx="32035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cook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make a card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sing to her 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say ”Thank you”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write her a letter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tell her a story</a:t>
            </a:r>
          </a:p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play the </a:t>
            </a:r>
            <a:r>
              <a:rPr lang="en-US" altLang="zh-CN" sz="2400" i="1" dirty="0" err="1">
                <a:latin typeface="Comic Sans MS" pitchFamily="66" charset="0"/>
                <a:ea typeface="宋体" pitchFamily="2" charset="-122"/>
              </a:rPr>
              <a:t>pipa</a:t>
            </a:r>
            <a:r>
              <a:rPr lang="en-US" altLang="zh-CN" sz="2400" dirty="0">
                <a:latin typeface="Comic Sans MS" pitchFamily="66" charset="0"/>
                <a:ea typeface="宋体" pitchFamily="2" charset="-122"/>
              </a:rPr>
              <a:t> for her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1908175" y="1577975"/>
            <a:ext cx="3600450" cy="1008063"/>
          </a:xfrm>
          <a:prstGeom prst="wedgeRoundRectCallout">
            <a:avLst>
              <a:gd name="adj1" fmla="val -55466"/>
              <a:gd name="adj2" fmla="val 53077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I’ll cook for my mother. What about you?</a:t>
            </a:r>
            <a:endParaRPr lang="zh-CN" altLang="en-US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00113" y="4179888"/>
            <a:ext cx="2630487" cy="504825"/>
          </a:xfrm>
          <a:prstGeom prst="wedgeRoundRectCallout">
            <a:avLst>
              <a:gd name="adj1" fmla="val 58138"/>
              <a:gd name="adj2" fmla="val -50584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I’ll make a card.</a:t>
            </a:r>
            <a:endParaRPr lang="zh-CN" altLang="en-US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258888" y="6035675"/>
            <a:ext cx="5041900" cy="633413"/>
          </a:xfrm>
          <a:prstGeom prst="wedgeRoundRectCallout">
            <a:avLst>
              <a:gd name="adj1" fmla="val -56430"/>
              <a:gd name="adj2" fmla="val -46353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about you and your partner?</a:t>
            </a:r>
            <a:endParaRPr lang="zh-CN" altLang="en-US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28794" y="4929198"/>
            <a:ext cx="3490058" cy="4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cook for my mother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71538" y="5429264"/>
            <a:ext cx="10064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3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Comic Sans MS" pitchFamily="66" charset="0"/>
              </a:rPr>
              <a:t>John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14612" y="5357826"/>
            <a:ext cx="25352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make a card</a:t>
            </a:r>
            <a:endParaRPr lang="en-US" altLang="zh-CN" sz="28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0" y="0"/>
            <a:ext cx="3659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000" b="1" dirty="0">
                <a:solidFill>
                  <a:srgbClr val="00B0F0"/>
                </a:solidFill>
                <a:latin typeface="Comic Sans MS" pitchFamily="66" charset="0"/>
              </a:rPr>
              <a:t>Ask and write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214282" y="1643050"/>
            <a:ext cx="2167741" cy="695325"/>
            <a:chOff x="-229059" y="-301151"/>
            <a:chExt cx="4810599" cy="962747"/>
          </a:xfrm>
        </p:grpSpPr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405075" y="-103325"/>
              <a:ext cx="4176465" cy="72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20000"/>
                </a:spcBef>
                <a:buFont typeface="Comic Sans MS" pitchFamily="66" charset="0"/>
                <a:buNone/>
              </a:pPr>
              <a:r>
                <a:rPr lang="en-US" altLang="zh-CN" sz="2800" dirty="0">
                  <a:latin typeface="Comic Sans MS" pitchFamily="66" charset="0"/>
                </a:rPr>
                <a:t>I’ll …</a:t>
              </a:r>
              <a:endParaRPr lang="zh-CN" altLang="en-US" sz="2800" dirty="0">
                <a:latin typeface="Comic Sans MS" pitchFamily="66" charset="0"/>
              </a:endParaRPr>
            </a:p>
          </p:txBody>
        </p:sp>
        <p:sp>
          <p:nvSpPr>
            <p:cNvPr id="5" name="椭圆形标注 10"/>
            <p:cNvSpPr>
              <a:spLocks noChangeArrowheads="1"/>
            </p:cNvSpPr>
            <p:nvPr/>
          </p:nvSpPr>
          <p:spPr bwMode="auto">
            <a:xfrm>
              <a:off x="-229059" y="-301151"/>
              <a:ext cx="2917373" cy="962747"/>
            </a:xfrm>
            <a:prstGeom prst="wedgeEllipseCallout">
              <a:avLst>
                <a:gd name="adj1" fmla="val 40588"/>
                <a:gd name="adj2" fmla="val 57273"/>
              </a:avLst>
            </a:prstGeom>
            <a:noFill/>
            <a:ln w="19050">
              <a:solidFill>
                <a:srgbClr val="7030A0"/>
              </a:solidFill>
              <a:prstDash val="sysDash"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buFont typeface="Arial" pitchFamily="34" charset="0"/>
                <a:buNone/>
              </a:pPr>
              <a:endParaRPr lang="zh-CN" altLang="en-US">
                <a:solidFill>
                  <a:srgbClr val="7030A0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3857620" y="1428736"/>
            <a:ext cx="1416050" cy="642938"/>
            <a:chOff x="0" y="0"/>
            <a:chExt cx="3181705" cy="1152128"/>
          </a:xfrm>
        </p:grpSpPr>
        <p:sp>
          <p:nvSpPr>
            <p:cNvPr id="17416" name="副标题 4"/>
            <p:cNvSpPr txBox="1">
              <a:spLocks noChangeArrowheads="1"/>
            </p:cNvSpPr>
            <p:nvPr/>
          </p:nvSpPr>
          <p:spPr bwMode="auto">
            <a:xfrm>
              <a:off x="0" y="146641"/>
              <a:ext cx="2880546" cy="877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110000"/>
                </a:lnSpc>
                <a:spcBef>
                  <a:spcPct val="50000"/>
                </a:spcBef>
                <a:buClr>
                  <a:schemeClr val="accent1"/>
                </a:buClr>
                <a:buSzPct val="70000"/>
                <a:buFont typeface="Comic Sans MS" pitchFamily="66" charset="0"/>
                <a:buNone/>
              </a:pPr>
              <a:r>
                <a:rPr lang="en-US" altLang="zh-CN" sz="2800" dirty="0">
                  <a:solidFill>
                    <a:srgbClr val="FF3399"/>
                  </a:solidFill>
                  <a:latin typeface="Comic Sans MS" pitchFamily="66" charset="0"/>
                  <a:ea typeface="黑体" pitchFamily="49" charset="-122"/>
                </a:rPr>
                <a:t>I’ll …</a:t>
              </a:r>
              <a:endParaRPr lang="zh-CN" altLang="en-US" sz="2800" dirty="0">
                <a:solidFill>
                  <a:srgbClr val="FF3399"/>
                </a:solidFill>
                <a:latin typeface="Comic Sans MS" pitchFamily="66" charset="0"/>
                <a:ea typeface="黑体" pitchFamily="49" charset="-122"/>
              </a:endParaRPr>
            </a:p>
          </p:txBody>
        </p:sp>
        <p:sp>
          <p:nvSpPr>
            <p:cNvPr id="6" name="椭圆形标注 13"/>
            <p:cNvSpPr>
              <a:spLocks noChangeArrowheads="1"/>
            </p:cNvSpPr>
            <p:nvPr/>
          </p:nvSpPr>
          <p:spPr bwMode="auto">
            <a:xfrm>
              <a:off x="33390" y="0"/>
              <a:ext cx="3148315" cy="1152128"/>
            </a:xfrm>
            <a:prstGeom prst="wedgeEllipseCallout">
              <a:avLst>
                <a:gd name="adj1" fmla="val -46736"/>
                <a:gd name="adj2" fmla="val 68671"/>
              </a:avLst>
            </a:prstGeom>
            <a:noFill/>
            <a:ln w="19050">
              <a:solidFill>
                <a:srgbClr val="FF3399"/>
              </a:solidFill>
              <a:prstDash val="sysDash"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buFont typeface="Arial" pitchFamily="34" charset="0"/>
                <a:buNone/>
              </a:pPr>
              <a:endParaRPr lang="zh-CN" altLang="en-US">
                <a:solidFill>
                  <a:srgbClr val="FF3399"/>
                </a:solidFill>
                <a:latin typeface="Calibri" pitchFamily="34" charset="0"/>
              </a:endParaRPr>
            </a:p>
          </p:txBody>
        </p:sp>
      </p:grp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5500694" y="1571612"/>
            <a:ext cx="31432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cook  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make a card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sing to her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say “Thank you”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write her a letter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tell her a story</a:t>
            </a:r>
          </a:p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2400" dirty="0">
                <a:latin typeface="Comic Sans MS" pitchFamily="66" charset="0"/>
              </a:rPr>
              <a:t>play the </a:t>
            </a:r>
            <a:r>
              <a:rPr lang="en-US" altLang="zh-CN" sz="2400" i="1" dirty="0" err="1">
                <a:latin typeface="Comic Sans MS" pitchFamily="66" charset="0"/>
              </a:rPr>
              <a:t>pipa</a:t>
            </a:r>
            <a:r>
              <a:rPr lang="en-US" altLang="zh-CN" sz="2400" dirty="0">
                <a:latin typeface="Comic Sans MS" pitchFamily="66" charset="0"/>
              </a:rPr>
              <a:t> for her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14348" y="357166"/>
            <a:ext cx="62642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latin typeface="Comic Sans MS" pitchFamily="66" charset="0"/>
              </a:rPr>
              <a:t>What will you do for your mum on Mother’s Day? </a:t>
            </a:r>
          </a:p>
        </p:txBody>
      </p:sp>
      <p:sp>
        <p:nvSpPr>
          <p:cNvPr id="17419" name="Rectangle 167"/>
          <p:cNvSpPr>
            <a:spLocks noChangeArrowheads="1"/>
          </p:cNvSpPr>
          <p:nvPr/>
        </p:nvSpPr>
        <p:spPr bwMode="auto">
          <a:xfrm>
            <a:off x="1214414" y="3857628"/>
            <a:ext cx="33575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Comic Sans MS" pitchFamily="66" charset="0"/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两人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一组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，互相问答，然后完成下面的句子。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000100" y="4786322"/>
            <a:ext cx="452279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  <a:ea typeface="宋体" pitchFamily="2" charset="-122"/>
              </a:rPr>
              <a:t>I will </a:t>
            </a:r>
            <a:r>
              <a:rPr lang="en-US" altLang="zh-CN" sz="2400" b="1" dirty="0" smtClean="0">
                <a:latin typeface="Comic Sans MS" pitchFamily="66" charset="0"/>
                <a:ea typeface="宋体" pitchFamily="2" charset="-122"/>
              </a:rPr>
              <a:t>__________________.</a:t>
            </a:r>
            <a:endParaRPr lang="en-US" altLang="zh-CN" sz="2400" b="1" dirty="0">
              <a:latin typeface="Comic Sans MS" pitchFamily="66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itchFamily="66" charset="0"/>
                <a:ea typeface="宋体" pitchFamily="2" charset="-122"/>
              </a:rPr>
              <a:t>_____ will___________.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utoUpdateAnimBg="0"/>
      <p:bldP spid="17418" grpId="0" autoUpdateAnimBg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2786082" cy="1142976"/>
          </a:xfrm>
          <a:noFill/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Sharp eyes</a:t>
            </a:r>
            <a:r>
              <a:rPr lang="en-US" altLang="zh-CN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endParaRPr lang="zh-CN" alt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628775"/>
            <a:ext cx="1955790" cy="79216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zh-CN" sz="4400" b="1" dirty="0" smtClean="0">
                <a:solidFill>
                  <a:srgbClr val="FF0000"/>
                </a:solidFill>
              </a:rPr>
              <a:t>May</a:t>
            </a:r>
            <a:endParaRPr lang="zh-CN" altLang="en-US" sz="4400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zh-CN" altLang="en-US" sz="4400" b="1" dirty="0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00034" y="2781300"/>
            <a:ext cx="24876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latin typeface="Calibri" pitchFamily="34" charset="0"/>
              </a:rPr>
              <a:t>February</a:t>
            </a:r>
            <a:endParaRPr lang="zh-CN" altLang="en-US" sz="4400" b="1" dirty="0">
              <a:latin typeface="Calibri" pitchFamily="34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116013" y="5732463"/>
            <a:ext cx="25923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solidFill>
                  <a:srgbClr val="663300"/>
                </a:solidFill>
                <a:latin typeface="Calibri" pitchFamily="34" charset="0"/>
              </a:rPr>
              <a:t>April</a:t>
            </a:r>
            <a:endParaRPr lang="zh-CN" altLang="en-US" sz="4400" b="1" dirty="0">
              <a:solidFill>
                <a:srgbClr val="663300"/>
              </a:solidFill>
              <a:latin typeface="Calibri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072198" y="3143248"/>
            <a:ext cx="253363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latin typeface="Calibri" pitchFamily="34" charset="0"/>
              </a:rPr>
              <a:t>February</a:t>
            </a:r>
            <a:endParaRPr lang="zh-CN" altLang="en-US" sz="4400" b="1" dirty="0">
              <a:latin typeface="Calibri" pitchFamily="34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708400" y="2420938"/>
            <a:ext cx="21494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008000"/>
                </a:solidFill>
                <a:latin typeface="Calibri" pitchFamily="34" charset="0"/>
              </a:rPr>
              <a:t>January</a:t>
            </a:r>
            <a:endParaRPr lang="zh-CN" altLang="en-US" sz="44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715008" y="4357694"/>
            <a:ext cx="21002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4400" b="1" dirty="0" smtClean="0">
                <a:solidFill>
                  <a:srgbClr val="000099"/>
                </a:solidFill>
                <a:latin typeface="Calibri" pitchFamily="34" charset="0"/>
              </a:rPr>
              <a:t>March</a:t>
            </a:r>
            <a:endParaRPr lang="zh-CN" altLang="en-US" sz="4400" b="1" dirty="0">
              <a:solidFill>
                <a:srgbClr val="000099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zh-CN" altLang="en-US" sz="4400" b="1" dirty="0">
              <a:latin typeface="Calibri" pitchFamily="34" charset="0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555875" y="3716338"/>
            <a:ext cx="12969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solidFill>
                  <a:srgbClr val="CC0099"/>
                </a:solidFill>
                <a:latin typeface="Calibri" pitchFamily="34" charset="0"/>
              </a:rPr>
              <a:t>April</a:t>
            </a:r>
            <a:endParaRPr lang="zh-CN" altLang="en-US" sz="4400" b="1" dirty="0">
              <a:solidFill>
                <a:srgbClr val="CC0099"/>
              </a:solidFill>
              <a:latin typeface="Calibri" pitchFamily="34" charset="0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2857488" y="4929198"/>
            <a:ext cx="27146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latin typeface="Calibri" pitchFamily="34" charset="0"/>
              </a:rPr>
              <a:t>January</a:t>
            </a:r>
            <a:endParaRPr lang="zh-CN" altLang="en-US" sz="4400" b="1" dirty="0">
              <a:latin typeface="Calibri" pitchFamily="34" charset="0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28596" y="4286256"/>
            <a:ext cx="18716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0000FF"/>
                </a:solidFill>
                <a:latin typeface="Calibri" pitchFamily="34" charset="0"/>
              </a:rPr>
              <a:t>June</a:t>
            </a:r>
            <a:endParaRPr lang="zh-CN" altLang="en-US" sz="44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6084889" y="1773238"/>
            <a:ext cx="141607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4400" b="1" dirty="0" smtClean="0">
                <a:latin typeface="Calibri" pitchFamily="34" charset="0"/>
              </a:rPr>
              <a:t>June</a:t>
            </a:r>
            <a:endParaRPr lang="zh-CN" altLang="en-US" sz="4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0" grpId="1"/>
      <p:bldP spid="19461" grpId="0"/>
      <p:bldP spid="19461" grpId="1"/>
      <p:bldP spid="19462" grpId="0"/>
      <p:bldP spid="19462" grpId="1"/>
      <p:bldP spid="19463" grpId="0"/>
      <p:bldP spid="19463" grpId="1"/>
      <p:bldP spid="19464" grpId="0"/>
      <p:bldP spid="19464" grpId="1"/>
      <p:bldP spid="19465" grpId="0"/>
      <p:bldP spid="19465" grpId="1"/>
      <p:bldP spid="19466" grpId="0"/>
      <p:bldP spid="19466" grpId="1"/>
      <p:bldP spid="19467" grpId="0"/>
      <p:bldP spid="19467" grpId="1"/>
      <p:bldP spid="19468" grpId="0"/>
      <p:bldP spid="1946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76676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930275" y="944563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944563" y="1727200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958850" y="2497138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931863" y="3222625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946150" y="3992563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860425" y="6211888"/>
            <a:ext cx="3670300" cy="2174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t="83564"/>
          <a:stretch>
            <a:fillRect/>
          </a:stretch>
        </p:blipFill>
        <p:spPr bwMode="auto">
          <a:xfrm>
            <a:off x="428596" y="1285860"/>
            <a:ext cx="6953250" cy="79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1000100" y="1428736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62" y="2214554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7224" y="2928934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7224" y="3714752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8662" y="4429132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7224" y="5214950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0" y="357166"/>
            <a:ext cx="34275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B0F0"/>
                </a:solidFill>
                <a:latin typeface="Comic Sans MS" pitchFamily="66" charset="0"/>
              </a:rPr>
              <a:t>一、单项选择。</a:t>
            </a:r>
            <a:endParaRPr lang="en-US" altLang="zh-CN" sz="3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930275" y="944563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958850" y="2497138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946150" y="3992563"/>
            <a:ext cx="333375" cy="231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860425" y="6211888"/>
            <a:ext cx="3670300" cy="2174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0" y="357166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B0F0"/>
                </a:solidFill>
                <a:latin typeface="Comic Sans MS" pitchFamily="66" charset="0"/>
              </a:rPr>
              <a:t>二、连词成句。</a:t>
            </a:r>
            <a:endParaRPr lang="en-US" altLang="zh-CN" sz="3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/>
          <a:srcRect t="27778" b="2777"/>
          <a:stretch>
            <a:fillRect/>
          </a:stretch>
        </p:blipFill>
        <p:spPr bwMode="auto">
          <a:xfrm>
            <a:off x="152400" y="1142984"/>
            <a:ext cx="899160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857224" y="1857364"/>
            <a:ext cx="335758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785786" y="2285992"/>
            <a:ext cx="764386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 b="57602"/>
          <a:stretch>
            <a:fillRect/>
          </a:stretch>
        </p:blipFill>
        <p:spPr bwMode="auto">
          <a:xfrm>
            <a:off x="214282" y="2571744"/>
            <a:ext cx="83820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1000100" y="3000372"/>
            <a:ext cx="335758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71538" y="4071942"/>
            <a:ext cx="350046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0100" y="5214950"/>
            <a:ext cx="335758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857224" y="5500702"/>
            <a:ext cx="764386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1026" name="Object 3"/>
          <p:cNvGraphicFramePr>
            <a:graphicFrameLocks/>
          </p:cNvGraphicFramePr>
          <p:nvPr/>
        </p:nvGraphicFramePr>
        <p:xfrm>
          <a:off x="0" y="1357298"/>
          <a:ext cx="9144000" cy="4876800"/>
        </p:xfrm>
        <a:graphic>
          <a:graphicData uri="http://schemas.openxmlformats.org/presentationml/2006/ole">
            <p:oleObj spid="_x0000_s41986" r:id="rId3" imgW="0" imgH="0" progId="PBrush">
              <p:embed/>
            </p:oleObj>
          </a:graphicData>
        </a:graphic>
      </p:graphicFrame>
      <p:sp>
        <p:nvSpPr>
          <p:cNvPr id="1028" name="矩形 4"/>
          <p:cNvSpPr>
            <a:spLocks noChangeArrowheads="1"/>
          </p:cNvSpPr>
          <p:nvPr/>
        </p:nvSpPr>
        <p:spPr bwMode="auto">
          <a:xfrm>
            <a:off x="2285984" y="1857364"/>
            <a:ext cx="664373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 dirty="0" err="1">
                <a:solidFill>
                  <a:schemeClr val="hlink"/>
                </a:solidFill>
                <a:latin typeface="Comic Sans MS" pitchFamily="66" charset="0"/>
              </a:rPr>
              <a:t>今天，我们学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会的</a:t>
            </a:r>
            <a:r>
              <a:rPr lang="en-US" sz="2800" b="1" dirty="0" err="1">
                <a:solidFill>
                  <a:schemeClr val="hlink"/>
                </a:solidFill>
                <a:latin typeface="Comic Sans MS" pitchFamily="66" charset="0"/>
              </a:rPr>
              <a:t>的词汇和句型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有</a:t>
            </a:r>
            <a:r>
              <a:rPr lang="en-US" sz="2800" b="1" dirty="0">
                <a:solidFill>
                  <a:schemeClr val="hlink"/>
                </a:solidFill>
                <a:latin typeface="Comic Sans MS" pitchFamily="66" charset="0"/>
              </a:rPr>
              <a:t>：</a:t>
            </a: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this year, The Great Wall , October</a:t>
            </a:r>
            <a:endParaRPr lang="en-US" altLang="zh-CN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--:When is the trip this year 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--:It’s in October 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--:We’ll go to The Great Wall .</a:t>
            </a:r>
            <a:endParaRPr lang="en-US" altLang="zh-CN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8763" y="277813"/>
            <a:ext cx="1989137" cy="7112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FF3300"/>
                </a:solidFill>
                <a:latin typeface="宋体" charset="-122"/>
              </a:rPr>
              <a:t>Summary</a:t>
            </a:r>
            <a:endParaRPr lang="zh-CN" altLang="en-US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1026" name="Object 3"/>
          <p:cNvGraphicFramePr>
            <a:graphicFrameLocks/>
          </p:cNvGraphicFramePr>
          <p:nvPr/>
        </p:nvGraphicFramePr>
        <p:xfrm>
          <a:off x="290513" y="1225550"/>
          <a:ext cx="8631237" cy="4876800"/>
        </p:xfrm>
        <a:graphic>
          <a:graphicData uri="http://schemas.openxmlformats.org/presentationml/2006/ole">
            <p:oleObj spid="_x0000_s43010" r:id="rId3" imgW="0" imgH="0" progId="PBrush">
              <p:embed/>
            </p:oleObj>
          </a:graphicData>
        </a:graphic>
      </p:graphicFrame>
      <p:sp>
        <p:nvSpPr>
          <p:cNvPr id="1028" name="矩形 4"/>
          <p:cNvSpPr>
            <a:spLocks noChangeArrowheads="1"/>
          </p:cNvSpPr>
          <p:nvPr/>
        </p:nvSpPr>
        <p:spPr bwMode="auto">
          <a:xfrm>
            <a:off x="2571736" y="2000240"/>
            <a:ext cx="60753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1.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抄写书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P27 Let’s talk 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一次。</a:t>
            </a:r>
            <a:endParaRPr lang="en-US" altLang="zh-CN" sz="2800" b="1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en-US" altLang="zh-CN" sz="2800" b="1" smtClean="0">
                <a:solidFill>
                  <a:schemeClr val="hlink"/>
                </a:solidFill>
                <a:latin typeface="Comic Sans MS" pitchFamily="66" charset="0"/>
              </a:rPr>
              <a:t>2</a:t>
            </a:r>
            <a:r>
              <a:rPr lang="en-US" altLang="zh-CN" sz="2800" b="1" smtClean="0">
                <a:solidFill>
                  <a:schemeClr val="hlink"/>
                </a:solidFill>
                <a:latin typeface="Comic Sans MS" pitchFamily="66" charset="0"/>
              </a:rPr>
              <a:t>.</a:t>
            </a:r>
            <a:r>
              <a:rPr lang="zh-CN" altLang="en-US" sz="2800" b="1" smtClean="0">
                <a:solidFill>
                  <a:schemeClr val="hlink"/>
                </a:solidFill>
                <a:latin typeface="Comic Sans MS" pitchFamily="66" charset="0"/>
              </a:rPr>
              <a:t>读书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P27.</a:t>
            </a:r>
          </a:p>
          <a:p>
            <a:pPr>
              <a:buFont typeface="Arial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3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完成网。</a:t>
            </a:r>
            <a:endParaRPr lang="en-US" altLang="zh-CN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endParaRPr lang="en-US" sz="2800" b="1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8763" y="277813"/>
            <a:ext cx="2246769" cy="710451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 dirty="0" smtClean="0">
                <a:solidFill>
                  <a:srgbClr val="FF3300"/>
                </a:solidFill>
                <a:latin typeface="宋体" charset="-122"/>
              </a:rPr>
              <a:t>Homework</a:t>
            </a:r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143240" y="3786190"/>
            <a:ext cx="442915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February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000364" y="3000372"/>
            <a:ext cx="57150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winter vacation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7173" name="Text Box 10"/>
          <p:cNvSpPr txBox="1">
            <a:spLocks noChangeArrowheads="1"/>
          </p:cNvSpPr>
          <p:nvPr/>
        </p:nvSpPr>
        <p:spPr bwMode="auto">
          <a:xfrm>
            <a:off x="3071802" y="1071546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New Year’s Day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3214678" y="1857364"/>
            <a:ext cx="395765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January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357158" y="142852"/>
            <a:ext cx="41408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000" b="1" dirty="0" smtClean="0">
                <a:solidFill>
                  <a:srgbClr val="00B0F0"/>
                </a:solidFill>
                <a:latin typeface="Comic Sans MS" pitchFamily="66" charset="0"/>
              </a:rPr>
              <a:t>Look and say </a:t>
            </a:r>
            <a:r>
              <a:rPr lang="zh-CN" altLang="en-US" sz="4000" b="1" dirty="0" smtClean="0">
                <a:solidFill>
                  <a:srgbClr val="00B0F0"/>
                </a:solidFill>
                <a:latin typeface="Comic Sans MS" pitchFamily="66" charset="0"/>
              </a:rPr>
              <a:t>：</a:t>
            </a:r>
            <a:endParaRPr lang="en-US" altLang="zh-CN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Administrator\Desktop\March (Mar.).jpg"/>
          <p:cNvPicPr>
            <a:picLocks noChangeAspect="1" noChangeArrowheads="1"/>
          </p:cNvPicPr>
          <p:nvPr/>
        </p:nvPicPr>
        <p:blipFill>
          <a:blip r:embed="rId2"/>
          <a:srcRect l="16250" t="17500" r="17187" b="17500"/>
          <a:stretch>
            <a:fillRect/>
          </a:stretch>
        </p:blipFill>
        <p:spPr bwMode="auto">
          <a:xfrm>
            <a:off x="285720" y="4714884"/>
            <a:ext cx="2286016" cy="1928826"/>
          </a:xfrm>
          <a:prstGeom prst="rect">
            <a:avLst/>
          </a:prstGeom>
          <a:noFill/>
        </p:spPr>
      </p:pic>
      <p:pic>
        <p:nvPicPr>
          <p:cNvPr id="1030" name="Picture 6" descr="C:\Users\Administrator\Desktop\January (Jan.).jpg"/>
          <p:cNvPicPr>
            <a:picLocks noChangeAspect="1" noChangeArrowheads="1"/>
          </p:cNvPicPr>
          <p:nvPr/>
        </p:nvPicPr>
        <p:blipFill>
          <a:blip r:embed="rId3"/>
          <a:srcRect l="24375" t="11250" r="22187" b="19999"/>
          <a:stretch>
            <a:fillRect/>
          </a:stretch>
        </p:blipFill>
        <p:spPr bwMode="auto">
          <a:xfrm>
            <a:off x="285720" y="785794"/>
            <a:ext cx="2286016" cy="1917546"/>
          </a:xfrm>
          <a:prstGeom prst="rect">
            <a:avLst/>
          </a:prstGeom>
          <a:noFill/>
        </p:spPr>
      </p:pic>
      <p:pic>
        <p:nvPicPr>
          <p:cNvPr id="1031" name="Picture 7" descr="C:\Users\Administrator\Desktop\February (Feb.).jpg"/>
          <p:cNvPicPr>
            <a:picLocks noChangeAspect="1" noChangeArrowheads="1"/>
          </p:cNvPicPr>
          <p:nvPr/>
        </p:nvPicPr>
        <p:blipFill>
          <a:blip r:embed="rId4"/>
          <a:srcRect l="15790" t="13397" r="18181" b="11961"/>
          <a:stretch>
            <a:fillRect/>
          </a:stretch>
        </p:blipFill>
        <p:spPr bwMode="auto">
          <a:xfrm>
            <a:off x="285720" y="2786058"/>
            <a:ext cx="2286016" cy="1857388"/>
          </a:xfrm>
          <a:prstGeom prst="rect">
            <a:avLst/>
          </a:prstGeom>
          <a:noFill/>
        </p:spPr>
      </p:pic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2928926" y="5214950"/>
            <a:ext cx="56436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Tree Planting Day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3071802" y="5857892"/>
            <a:ext cx="395765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March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7173" grpId="0"/>
      <p:bldP spid="7174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786050" y="571480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Easter party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2928926" y="1285860"/>
            <a:ext cx="395765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April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857488" y="2714620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Mother’s Day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000364" y="3357562"/>
            <a:ext cx="395765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May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21" name="Picture 3" descr="C:\Users\Administrator\Desktop\April (Apr.).jpg"/>
          <p:cNvPicPr>
            <a:picLocks noChangeAspect="1" noChangeArrowheads="1"/>
          </p:cNvPicPr>
          <p:nvPr/>
        </p:nvPicPr>
        <p:blipFill>
          <a:blip r:embed="rId2"/>
          <a:srcRect l="30000" t="12500" r="23125" b="12499"/>
          <a:stretch>
            <a:fillRect/>
          </a:stretch>
        </p:blipFill>
        <p:spPr bwMode="auto">
          <a:xfrm>
            <a:off x="285720" y="428604"/>
            <a:ext cx="2214578" cy="1871700"/>
          </a:xfrm>
          <a:prstGeom prst="rect">
            <a:avLst/>
          </a:prstGeom>
          <a:noFill/>
        </p:spPr>
      </p:pic>
      <p:pic>
        <p:nvPicPr>
          <p:cNvPr id="22" name="Picture 5" descr="C:\Users\Administrator\Desktop\June (Jun.).jpg"/>
          <p:cNvPicPr>
            <a:picLocks noChangeAspect="1" noChangeArrowheads="1"/>
          </p:cNvPicPr>
          <p:nvPr/>
        </p:nvPicPr>
        <p:blipFill>
          <a:blip r:embed="rId3"/>
          <a:srcRect l="25313" t="11250" r="25937" b="9999"/>
          <a:stretch>
            <a:fillRect/>
          </a:stretch>
        </p:blipFill>
        <p:spPr bwMode="auto">
          <a:xfrm>
            <a:off x="357158" y="4429132"/>
            <a:ext cx="2143140" cy="2055216"/>
          </a:xfrm>
          <a:prstGeom prst="rect">
            <a:avLst/>
          </a:prstGeom>
          <a:noFill/>
        </p:spPr>
      </p:pic>
      <p:pic>
        <p:nvPicPr>
          <p:cNvPr id="23" name="Picture 4" descr="C:\Users\Administrator\Desktop\May.jpg"/>
          <p:cNvPicPr>
            <a:picLocks noChangeAspect="1" noChangeArrowheads="1"/>
          </p:cNvPicPr>
          <p:nvPr/>
        </p:nvPicPr>
        <p:blipFill>
          <a:blip r:embed="rId4"/>
          <a:srcRect l="25313" t="12500" r="26874" b="12499"/>
          <a:stretch>
            <a:fillRect/>
          </a:stretch>
        </p:blipFill>
        <p:spPr bwMode="auto">
          <a:xfrm>
            <a:off x="285720" y="2357430"/>
            <a:ext cx="2214578" cy="2000264"/>
          </a:xfrm>
          <a:prstGeom prst="rect">
            <a:avLst/>
          </a:prstGeom>
          <a:noFill/>
        </p:spPr>
      </p:pic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2786050" y="4714884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When is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Children’s Day 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928926" y="5357826"/>
            <a:ext cx="395765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mic Sans MS" pitchFamily="66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Comic Sans MS" pitchFamily="66" charset="0"/>
              </a:rPr>
              <a:t>It’s in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June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0"/>
            <a:ext cx="37721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0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Enjoy a song :</a:t>
            </a:r>
            <a:endParaRPr lang="en-US" altLang="zh-CN" sz="4000" b="1" dirty="0">
              <a:ln/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2" y="2071678"/>
            <a:ext cx="1285884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Let's sing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00232" y="1000108"/>
            <a:ext cx="6434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Today is Oliver’s birthday .</a:t>
            </a:r>
            <a:endParaRPr lang="en-US" altLang="zh-CN" sz="3600" b="1" dirty="0">
              <a:latin typeface="Comic Sans MS" pitchFamily="66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14612" y="3786190"/>
            <a:ext cx="1366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Oliver</a:t>
            </a:r>
            <a:endParaRPr lang="en-US" altLang="zh-CN" sz="3200" b="1" dirty="0">
              <a:latin typeface="Comic Sans MS" pitchFamily="66" charset="0"/>
            </a:endParaRP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000240"/>
            <a:ext cx="294481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4143372" y="2071678"/>
            <a:ext cx="1285884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2571736" y="1928802"/>
            <a:ext cx="1785950" cy="178595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7113" y="2136775"/>
            <a:ext cx="75057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754063"/>
            <a:ext cx="14192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19"/>
          <p:cNvSpPr txBox="1">
            <a:spLocks noChangeArrowheads="1"/>
          </p:cNvSpPr>
          <p:nvPr/>
        </p:nvSpPr>
        <p:spPr bwMode="auto">
          <a:xfrm>
            <a:off x="357158" y="571480"/>
            <a:ext cx="49292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buFont typeface="Comic Sans MS" pitchFamily="66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cs typeface="Arial" pitchFamily="34" charset="0"/>
              </a:rPr>
              <a:t>Let’s </a:t>
            </a:r>
            <a:r>
              <a:rPr lang="en-US" altLang="zh-CN" sz="4000" b="1" dirty="0" smtClean="0">
                <a:solidFill>
                  <a:srgbClr val="FF0000"/>
                </a:solidFill>
                <a:cs typeface="Arial" pitchFamily="34" charset="0"/>
              </a:rPr>
              <a:t>try</a:t>
            </a:r>
            <a:r>
              <a:rPr lang="en-US" altLang="zh-CN" sz="4000" b="1" dirty="0" smtClean="0">
                <a:solidFill>
                  <a:srgbClr val="FF0000"/>
                </a:solidFill>
                <a:cs typeface="Arial" pitchFamily="34" charset="0"/>
                <a:hlinkClick r:id="rId5" action="ppaction://hlinkfile"/>
              </a:rPr>
              <a:t>P27BTRY.SWF</a:t>
            </a:r>
            <a:endParaRPr lang="zh-CN" altLang="en-US" sz="40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9222" name="图片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3573463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14414" y="1071546"/>
            <a:ext cx="51908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Today is my birthday.</a:t>
            </a:r>
            <a:endParaRPr lang="en-US" altLang="zh-CN" sz="3600" b="1" dirty="0">
              <a:latin typeface="Comic Sans MS" pitchFamily="66" charset="0"/>
            </a:endParaRP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3" cstate="print"/>
          <a:srcRect r="44204"/>
          <a:stretch>
            <a:fillRect/>
          </a:stretch>
        </p:blipFill>
        <p:spPr bwMode="auto">
          <a:xfrm>
            <a:off x="642910" y="928670"/>
            <a:ext cx="51568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85852" y="1714488"/>
            <a:ext cx="59250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Really ? Happy birthday !</a:t>
            </a:r>
            <a:endParaRPr lang="en-US" altLang="zh-CN" sz="3600" b="1" dirty="0">
              <a:latin typeface="Comic Sans MS" pitchFamily="66" charset="0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4" cstate="print"/>
          <a:srcRect l="53373"/>
          <a:stretch>
            <a:fillRect/>
          </a:stretch>
        </p:blipFill>
        <p:spPr bwMode="auto">
          <a:xfrm>
            <a:off x="714348" y="1714489"/>
            <a:ext cx="500066" cy="50006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85852" y="2428868"/>
            <a:ext cx="21451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Thanks .</a:t>
            </a:r>
            <a:endParaRPr lang="en-US" altLang="zh-CN" sz="3600" b="1" dirty="0">
              <a:latin typeface="Comic Sans MS" pitchFamily="66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85852" y="3143248"/>
            <a:ext cx="5859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What will you do today ?</a:t>
            </a:r>
            <a:endParaRPr lang="en-US" altLang="zh-CN" sz="3600" b="1" dirty="0">
              <a:latin typeface="Comic Sans MS" pitchFamily="66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57290" y="3929066"/>
            <a:ext cx="4572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I will have a party. </a:t>
            </a:r>
            <a:endParaRPr lang="en-US" altLang="zh-CN" sz="3600" b="1" dirty="0">
              <a:latin typeface="Comic Sans MS" pitchFamily="66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28728" y="4643446"/>
            <a:ext cx="15359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 dirty="0" smtClean="0">
                <a:latin typeface="Comic Sans MS" pitchFamily="66" charset="0"/>
              </a:rPr>
              <a:t>I will.</a:t>
            </a:r>
            <a:endParaRPr lang="en-US" altLang="zh-CN" sz="3600" b="1" dirty="0">
              <a:latin typeface="Comic Sans MS" pitchFamily="66" charset="0"/>
            </a:endParaRPr>
          </a:p>
        </p:txBody>
      </p:sp>
      <p:pic>
        <p:nvPicPr>
          <p:cNvPr id="16" name="图片 1"/>
          <p:cNvPicPr>
            <a:picLocks noChangeAspect="1" noChangeArrowheads="1"/>
          </p:cNvPicPr>
          <p:nvPr/>
        </p:nvPicPr>
        <p:blipFill>
          <a:blip r:embed="rId5" cstate="print"/>
          <a:srcRect r="44204"/>
          <a:stretch>
            <a:fillRect/>
          </a:stretch>
        </p:blipFill>
        <p:spPr bwMode="auto">
          <a:xfrm>
            <a:off x="642910" y="2428868"/>
            <a:ext cx="51568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"/>
          <p:cNvPicPr>
            <a:picLocks noChangeAspect="1" noChangeArrowheads="1"/>
          </p:cNvPicPr>
          <p:nvPr/>
        </p:nvPicPr>
        <p:blipFill>
          <a:blip r:embed="rId6" cstate="print"/>
          <a:srcRect r="44204"/>
          <a:stretch>
            <a:fillRect/>
          </a:stretch>
        </p:blipFill>
        <p:spPr bwMode="auto">
          <a:xfrm>
            <a:off x="642910" y="3929066"/>
            <a:ext cx="515688" cy="55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4" cstate="print"/>
          <a:srcRect l="53373"/>
          <a:stretch>
            <a:fillRect/>
          </a:stretch>
        </p:blipFill>
        <p:spPr bwMode="auto">
          <a:xfrm>
            <a:off x="785786" y="4714884"/>
            <a:ext cx="500066" cy="500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"/>
          <p:cNvPicPr>
            <a:picLocks noChangeAspect="1" noChangeArrowheads="1"/>
          </p:cNvPicPr>
          <p:nvPr/>
        </p:nvPicPr>
        <p:blipFill>
          <a:blip r:embed="rId4" cstate="print"/>
          <a:srcRect l="53373"/>
          <a:stretch>
            <a:fillRect/>
          </a:stretch>
        </p:blipFill>
        <p:spPr bwMode="auto">
          <a:xfrm>
            <a:off x="785786" y="3286124"/>
            <a:ext cx="500066" cy="50006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 19"/>
          <p:cNvSpPr/>
          <p:nvPr/>
        </p:nvSpPr>
        <p:spPr>
          <a:xfrm>
            <a:off x="5786446" y="4000504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Comic Sans MS" pitchFamily="66" charset="0"/>
              </a:rPr>
              <a:t>Please come.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928794" y="5286388"/>
            <a:ext cx="56436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宋体" pitchFamily="2" charset="-122"/>
              </a:rPr>
              <a:t>will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是情态动词，意思是“要；将要”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" descr="G:\RESOURCE\UNIT3\JPG\P27BTALK.JPG"/>
          <p:cNvPicPr>
            <a:picLocks noChangeAspect="1" noChangeArrowheads="1"/>
          </p:cNvPicPr>
          <p:nvPr/>
        </p:nvPicPr>
        <p:blipFill>
          <a:blip r:embed="rId3"/>
          <a:srcRect t="15411" r="43695" b="275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Unit3 PartB lets talk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 t="12817"/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  <p:sp>
        <p:nvSpPr>
          <p:cNvPr id="4" name="TextBox 19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buFont typeface="Comic Sans MS" pitchFamily="66" charset="0"/>
              <a:buNone/>
            </a:pPr>
            <a:endParaRPr lang="en-US" altLang="zh-CN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Comic Sans MS" pitchFamily="66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Oliver’s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season ? Why 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744</Words>
  <Application>Microsoft Office PowerPoint</Application>
  <PresentationFormat>全屏显示(4:3)</PresentationFormat>
  <Paragraphs>136</Paragraphs>
  <Slides>23</Slides>
  <Notes>1</Notes>
  <HiddenSlides>0</HiddenSlides>
  <MMClips>15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Sharp eyes: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Acer</cp:lastModifiedBy>
  <cp:revision>38</cp:revision>
  <dcterms:created xsi:type="dcterms:W3CDTF">2017-03-13T11:35:08Z</dcterms:created>
  <dcterms:modified xsi:type="dcterms:W3CDTF">2017-03-24T01:48:47Z</dcterms:modified>
</cp:coreProperties>
</file>