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88" r:id="rId24"/>
    <p:sldId id="287" r:id="rId25"/>
    <p:sldId id="277" r:id="rId26"/>
    <p:sldId id="279" r:id="rId27"/>
    <p:sldId id="280" r:id="rId28"/>
    <p:sldId id="281" r:id="rId29"/>
    <p:sldId id="282" r:id="rId30"/>
    <p:sldId id="289" r:id="rId31"/>
    <p:sldId id="290" r:id="rId32"/>
    <p:sldId id="283" r:id="rId33"/>
    <p:sldId id="284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C647-0799-4C7B-8232-FF90BA41BD43}" type="datetimeFigureOut">
              <a:rPr lang="zh-CN" altLang="en-US" smtClean="0"/>
              <a:pPr/>
              <a:t>2017/5/26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A0ACA-DB4D-41BB-A5FC-E4C06ACC6B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C647-0799-4C7B-8232-FF90BA41BD43}" type="datetimeFigureOut">
              <a:rPr lang="zh-CN" altLang="en-US" smtClean="0"/>
              <a:pPr/>
              <a:t>2017/5/26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A0ACA-DB4D-41BB-A5FC-E4C06ACC6B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C647-0799-4C7B-8232-FF90BA41BD43}" type="datetimeFigureOut">
              <a:rPr lang="zh-CN" altLang="en-US" smtClean="0"/>
              <a:pPr/>
              <a:t>2017/5/26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A0ACA-DB4D-41BB-A5FC-E4C06ACC6B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C647-0799-4C7B-8232-FF90BA41BD43}" type="datetimeFigureOut">
              <a:rPr lang="zh-CN" altLang="en-US" smtClean="0"/>
              <a:pPr/>
              <a:t>2017/5/26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A0ACA-DB4D-41BB-A5FC-E4C06ACC6B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C647-0799-4C7B-8232-FF90BA41BD43}" type="datetimeFigureOut">
              <a:rPr lang="zh-CN" altLang="en-US" smtClean="0"/>
              <a:pPr/>
              <a:t>2017/5/26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A0ACA-DB4D-41BB-A5FC-E4C06ACC6B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C647-0799-4C7B-8232-FF90BA41BD43}" type="datetimeFigureOut">
              <a:rPr lang="zh-CN" altLang="en-US" smtClean="0"/>
              <a:pPr/>
              <a:t>2017/5/26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A0ACA-DB4D-41BB-A5FC-E4C06ACC6B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C647-0799-4C7B-8232-FF90BA41BD43}" type="datetimeFigureOut">
              <a:rPr lang="zh-CN" altLang="en-US" smtClean="0"/>
              <a:pPr/>
              <a:t>2017/5/26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A0ACA-DB4D-41BB-A5FC-E4C06ACC6B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C647-0799-4C7B-8232-FF90BA41BD43}" type="datetimeFigureOut">
              <a:rPr lang="zh-CN" altLang="en-US" smtClean="0"/>
              <a:pPr/>
              <a:t>2017/5/26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A0ACA-DB4D-41BB-A5FC-E4C06ACC6B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C647-0799-4C7B-8232-FF90BA41BD43}" type="datetimeFigureOut">
              <a:rPr lang="zh-CN" altLang="en-US" smtClean="0"/>
              <a:pPr/>
              <a:t>2017/5/26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A0ACA-DB4D-41BB-A5FC-E4C06ACC6B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C647-0799-4C7B-8232-FF90BA41BD43}" type="datetimeFigureOut">
              <a:rPr lang="zh-CN" altLang="en-US" smtClean="0"/>
              <a:pPr/>
              <a:t>2017/5/26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A0ACA-DB4D-41BB-A5FC-E4C06ACC6B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C647-0799-4C7B-8232-FF90BA41BD43}" type="datetimeFigureOut">
              <a:rPr lang="zh-CN" altLang="en-US" smtClean="0"/>
              <a:pPr/>
              <a:t>2017/5/26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A0ACA-DB4D-41BB-A5FC-E4C06ACC6B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DC647-0799-4C7B-8232-FF90BA41BD43}" type="datetimeFigureOut">
              <a:rPr lang="zh-CN" altLang="en-US" smtClean="0"/>
              <a:pPr/>
              <a:t>2017/5/26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0ACA-DB4D-41BB-A5FC-E4C06ACC6B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&#20116;&#19979;unit6\A%20%20Let's%20%20talk\Unit%206%20Part%20A%20lets%20talk.wmv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9.png"/><Relationship Id="rId7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&#20116;&#19979;unit6\A%20%20Let's%20%20talk\Let's%20sing.wmv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istrator\Desktop\&#20116;&#19979;unit6\A%20%20Let's%20%20talk\listen%20and%20tick1.wav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1d8c14be2e226cf34ac988deb65217d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标题 5121"/>
          <p:cNvSpPr txBox="1">
            <a:spLocks/>
          </p:cNvSpPr>
          <p:nvPr/>
        </p:nvSpPr>
        <p:spPr>
          <a:xfrm>
            <a:off x="31750" y="2005013"/>
            <a:ext cx="835183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charset="0"/>
                <a:ea typeface="+mj-ea"/>
                <a:cs typeface="+mj-cs"/>
                <a:sym typeface="Calibri" panose="020F0502020204030204" charset="0"/>
              </a:rPr>
              <a:t>PEP</a:t>
            </a:r>
            <a:r>
              <a:rPr kumimoji="0" lang="zh-CN" altLang="en-US" sz="6000" b="0" i="0" u="none" strike="noStrike" kern="120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charset="0"/>
                <a:ea typeface="+mj-ea"/>
                <a:cs typeface="+mj-cs"/>
                <a:sym typeface="Calibri" panose="020F0502020204030204" charset="0"/>
              </a:rPr>
              <a:t>五年级（下）</a:t>
            </a:r>
            <a:r>
              <a:rPr kumimoji="0" lang="zh-CN" altLang="en-US" sz="6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charset="0"/>
                <a:ea typeface="+mj-ea"/>
                <a:cs typeface="+mj-cs"/>
                <a:sym typeface="Calibri" panose="020F0502020204030204" charset="0"/>
              </a:rPr>
              <a:t/>
            </a:r>
            <a:br>
              <a:rPr kumimoji="0" lang="zh-CN" altLang="en-US" sz="6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charset="0"/>
                <a:ea typeface="+mj-ea"/>
                <a:cs typeface="+mj-cs"/>
                <a:sym typeface="Calibri" panose="020F0502020204030204" charset="0"/>
              </a:rPr>
            </a:br>
            <a:r>
              <a:rPr kumimoji="0" lang="zh-CN" altLang="en-US" sz="6000" b="0" i="0" u="none" strike="noStrike" kern="120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charset="0"/>
                <a:ea typeface="+mj-ea"/>
                <a:cs typeface="+mj-cs"/>
                <a:sym typeface="Calibri" panose="020F0502020204030204" charset="0"/>
              </a:rPr>
              <a:t>Unit 6 Work quietly</a:t>
            </a:r>
          </a:p>
        </p:txBody>
      </p:sp>
      <p:sp>
        <p:nvSpPr>
          <p:cNvPr id="6" name="副标题 5122"/>
          <p:cNvSpPr txBox="1">
            <a:spLocks noChangeArrowheads="1"/>
          </p:cNvSpPr>
          <p:nvPr/>
        </p:nvSpPr>
        <p:spPr>
          <a:xfrm>
            <a:off x="2197100" y="3717032"/>
            <a:ext cx="4895180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0" i="1" u="sng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Comic Sans MS" pitchFamily="66" charset="0"/>
                <a:ea typeface="华文楷体" pitchFamily="2" charset="-122"/>
                <a:cs typeface="+mn-cs"/>
              </a:rPr>
              <a:t>A. Let's talk</a:t>
            </a:r>
            <a:endParaRPr kumimoji="0" lang="zh-CN" altLang="en-US" sz="3200" b="0" i="1" u="sng" strike="noStrike" kern="120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Comic Sans MS" pitchFamily="66" charset="0"/>
              <a:ea typeface="华文楷体" pitchFamily="2" charset="-122"/>
              <a:cs typeface="+mn-cs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5652120" y="4797152"/>
            <a:ext cx="32877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333333"/>
                </a:solidFill>
              </a:rPr>
              <a:t>大塘小学</a:t>
            </a:r>
            <a:endParaRPr lang="zh-CN" altLang="en-US" sz="2000" b="1" dirty="0">
              <a:solidFill>
                <a:srgbClr val="333333"/>
              </a:solidFill>
            </a:endParaRPr>
          </a:p>
          <a:p>
            <a:pPr algn="ctr"/>
            <a:r>
              <a:rPr lang="zh-CN" altLang="en-US" sz="2000" b="1" dirty="0" smtClean="0">
                <a:solidFill>
                  <a:srgbClr val="333333"/>
                </a:solidFill>
              </a:rPr>
              <a:t>冯雯</a:t>
            </a:r>
            <a:endParaRPr lang="zh-CN" altLang="en-US" sz="2000" b="1" dirty="0">
              <a:solidFill>
                <a:srgbClr val="333333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istrator\appdata\roaming\360se6\User Data\temp\1253807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标题 1"/>
          <p:cNvSpPr>
            <a:spLocks noGrp="1"/>
          </p:cNvSpPr>
          <p:nvPr>
            <p:ph type="ctrTitle"/>
          </p:nvPr>
        </p:nvSpPr>
        <p:spPr>
          <a:xfrm>
            <a:off x="4786313" y="4786313"/>
            <a:ext cx="3114675" cy="1011237"/>
          </a:xfrm>
        </p:spPr>
        <p:txBody>
          <a:bodyPr/>
          <a:lstStyle/>
          <a:p>
            <a:r>
              <a:rPr lang="en-US" altLang="x-none" sz="6000" noProof="1">
                <a:solidFill>
                  <a:schemeClr val="accent4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en-US" altLang="x-none" sz="6000" noProof="1">
                <a:solidFill>
                  <a:srgbClr val="CC3399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en-US" altLang="x-none" sz="6000" noProof="1">
                <a:solidFill>
                  <a:schemeClr val="accent4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mb</a:t>
            </a:r>
            <a:r>
              <a:rPr lang="en-US" altLang="x-none" sz="6000" noProof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oo</a:t>
            </a:r>
          </a:p>
        </p:txBody>
      </p:sp>
      <p:sp>
        <p:nvSpPr>
          <p:cNvPr id="10244" name="流程图: 可选过程 10243"/>
          <p:cNvSpPr>
            <a:spLocks noChangeArrowheads="1"/>
          </p:cNvSpPr>
          <p:nvPr/>
        </p:nvSpPr>
        <p:spPr bwMode="auto">
          <a:xfrm>
            <a:off x="1403350" y="3573463"/>
            <a:ext cx="2305050" cy="2449512"/>
          </a:xfrm>
          <a:prstGeom prst="flowChartAlternateProcess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/>
              <a:t>f</a:t>
            </a:r>
            <a:r>
              <a:rPr lang="zh-CN" altLang="en-US" sz="3200" b="1">
                <a:solidFill>
                  <a:srgbClr val="FF0000"/>
                </a:solidFill>
              </a:rPr>
              <a:t>oo</a:t>
            </a:r>
            <a:r>
              <a:rPr lang="zh-CN" altLang="en-US" sz="3200" b="1"/>
              <a:t>d</a:t>
            </a:r>
          </a:p>
          <a:p>
            <a:pPr algn="ctr"/>
            <a:r>
              <a:rPr lang="zh-CN" altLang="en-US" sz="3200" b="1"/>
              <a:t>t</a:t>
            </a:r>
            <a:r>
              <a:rPr lang="zh-CN" altLang="en-US" sz="3200" b="1">
                <a:solidFill>
                  <a:srgbClr val="FF0000"/>
                </a:solidFill>
              </a:rPr>
              <a:t>oo</a:t>
            </a:r>
          </a:p>
          <a:p>
            <a:pPr algn="ctr"/>
            <a:r>
              <a:rPr lang="zh-CN" altLang="en-US" sz="3200" b="1"/>
              <a:t>aftern</a:t>
            </a:r>
            <a:r>
              <a:rPr lang="zh-CN" altLang="en-US" sz="3200" b="1">
                <a:solidFill>
                  <a:srgbClr val="FF0000"/>
                </a:solidFill>
              </a:rPr>
              <a:t>oo</a:t>
            </a:r>
            <a:r>
              <a:rPr lang="zh-CN" altLang="en-US" sz="3200" b="1"/>
              <a:t>n</a:t>
            </a:r>
          </a:p>
        </p:txBody>
      </p:sp>
      <p:sp>
        <p:nvSpPr>
          <p:cNvPr id="10245" name="矩形 10244"/>
          <p:cNvSpPr>
            <a:spLocks noChangeArrowheads="1"/>
          </p:cNvSpPr>
          <p:nvPr/>
        </p:nvSpPr>
        <p:spPr bwMode="auto">
          <a:xfrm>
            <a:off x="7021513" y="5662613"/>
            <a:ext cx="792162" cy="6477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/u:/</a:t>
            </a:r>
          </a:p>
        </p:txBody>
      </p:sp>
      <p:sp>
        <p:nvSpPr>
          <p:cNvPr id="2" name="动作按钮: 后退或前一项 1">
            <a:hlinkClick r:id="" action="ppaction://hlinkshowjump?jump=previousslide"/>
          </p:cNvPr>
          <p:cNvSpPr/>
          <p:nvPr/>
        </p:nvSpPr>
        <p:spPr>
          <a:xfrm>
            <a:off x="7958138" y="403225"/>
            <a:ext cx="576262" cy="5048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/>
      <p:bldP spid="10244" grpId="0" bldLvl="0" animBg="1"/>
      <p:bldP spid="1024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 noChangeArrowheads="1"/>
          </p:cNvSpPr>
          <p:nvPr>
            <p:ph idx="1"/>
          </p:nvPr>
        </p:nvSpPr>
        <p:spPr>
          <a:xfrm>
            <a:off x="322263" y="4581525"/>
            <a:ext cx="6262687" cy="1519238"/>
          </a:xfrm>
        </p:spPr>
        <p:txBody>
          <a:bodyPr/>
          <a:lstStyle/>
          <a:p>
            <a:r>
              <a:rPr lang="en-US" altLang="zh-CN" sz="3600" b="1" smtClean="0">
                <a:latin typeface="Comic Sans MS" pitchFamily="66" charset="0"/>
              </a:rPr>
              <a:t>A: What are they doing?</a:t>
            </a:r>
          </a:p>
          <a:p>
            <a:r>
              <a:rPr lang="en-US" altLang="zh-CN" sz="3600" b="1" smtClean="0">
                <a:solidFill>
                  <a:srgbClr val="6600FF"/>
                </a:solidFill>
                <a:latin typeface="Comic Sans MS" pitchFamily="66" charset="0"/>
              </a:rPr>
              <a:t>B: They are...</a:t>
            </a:r>
          </a:p>
        </p:txBody>
      </p:sp>
      <p:pic>
        <p:nvPicPr>
          <p:cNvPr id="14340" name="Picture 2" descr="U4Alear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44450"/>
            <a:ext cx="5786438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690688" y="2060575"/>
            <a:ext cx="1128712" cy="1203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34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331788"/>
            <a:ext cx="1716088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850" y="476250"/>
            <a:ext cx="1668463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915" y="2420619"/>
            <a:ext cx="3028950" cy="1995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5" name="Picture 2" descr="D:\课件图片\植树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9713" y="4438650"/>
            <a:ext cx="2166937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文本框 13317"/>
          <p:cNvSpPr txBox="1">
            <a:spLocks noChangeArrowheads="1"/>
          </p:cNvSpPr>
          <p:nvPr/>
        </p:nvSpPr>
        <p:spPr bwMode="auto">
          <a:xfrm>
            <a:off x="393700" y="1339850"/>
            <a:ext cx="5010150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omic Sans MS" pitchFamily="66" charset="0"/>
              </a:rPr>
              <a:t>A: </a:t>
            </a:r>
            <a:r>
              <a:rPr lang="en-US" altLang="zh-CN" sz="3200" b="1">
                <a:latin typeface="Comic Sans MS" pitchFamily="66" charset="0"/>
              </a:rPr>
              <a:t>Do you see </a:t>
            </a:r>
            <a:r>
              <a:rPr lang="en-US" altLang="zh-CN" sz="3200" b="1">
                <a:solidFill>
                  <a:srgbClr val="FF0000"/>
                </a:solidFill>
                <a:latin typeface="Comic Sans MS" pitchFamily="66" charset="0"/>
              </a:rPr>
              <a:t>any</a:t>
            </a:r>
            <a:r>
              <a:rPr lang="en-US" altLang="zh-CN" sz="3200" b="1">
                <a:latin typeface="Comic Sans MS" pitchFamily="66" charset="0"/>
              </a:rPr>
              <a:t> animals in the zoo?</a:t>
            </a:r>
          </a:p>
          <a:p>
            <a:r>
              <a:rPr lang="zh-CN" altLang="en-US" sz="3200" b="1">
                <a:solidFill>
                  <a:schemeClr val="hlink"/>
                </a:solidFill>
                <a:latin typeface="Comic Sans MS" pitchFamily="66" charset="0"/>
              </a:rPr>
              <a:t>B: </a:t>
            </a:r>
            <a:r>
              <a:rPr lang="en-US" altLang="zh-CN" sz="3200" b="1">
                <a:solidFill>
                  <a:schemeClr val="hlink"/>
                </a:solidFill>
                <a:latin typeface="Comic Sans MS" pitchFamily="66" charset="0"/>
              </a:rPr>
              <a:t>Yes, I do. </a:t>
            </a:r>
            <a:r>
              <a:rPr lang="zh-CN" altLang="en-US" sz="3200" b="1">
                <a:solidFill>
                  <a:schemeClr val="hlink"/>
                </a:solidFill>
                <a:latin typeface="Comic Sans MS" pitchFamily="66" charset="0"/>
              </a:rPr>
              <a:t>I see two monkeys.</a:t>
            </a:r>
          </a:p>
          <a:p>
            <a:endParaRPr lang="zh-CN" altLang="en-US" sz="3200" b="1">
              <a:solidFill>
                <a:schemeClr val="hlink"/>
              </a:solidFill>
              <a:latin typeface="Comic Sans MS" pitchFamily="66" charset="0"/>
            </a:endParaRPr>
          </a:p>
          <a:p>
            <a:r>
              <a:rPr lang="zh-CN" altLang="en-US" sz="3200" b="1">
                <a:latin typeface="Comic Sans MS" pitchFamily="66" charset="0"/>
              </a:rPr>
              <a:t>A: What's the little monkey doing?</a:t>
            </a:r>
          </a:p>
          <a:p>
            <a:r>
              <a:rPr lang="zh-CN" altLang="en-US" sz="3200" b="1">
                <a:solidFill>
                  <a:schemeClr val="hlink"/>
                </a:solidFill>
                <a:latin typeface="Comic Sans MS" pitchFamily="66" charset="0"/>
              </a:rPr>
              <a:t>B: It's playing.</a:t>
            </a:r>
          </a:p>
          <a:p>
            <a:r>
              <a:rPr lang="zh-CN" altLang="en-US" sz="3200" b="1">
                <a:solidFill>
                  <a:srgbClr val="FF6600"/>
                </a:solidFill>
                <a:latin typeface="Comic Sans MS" pitchFamily="66" charset="0"/>
              </a:rPr>
              <a:t>It's</a:t>
            </a:r>
            <a:r>
              <a:rPr lang="zh-CN" altLang="en-US" sz="3200" b="1">
                <a:solidFill>
                  <a:srgbClr val="0066FF"/>
                </a:solidFill>
                <a:latin typeface="Comic Sans MS" pitchFamily="66" charset="0"/>
              </a:rPr>
              <a:t> play</a:t>
            </a:r>
            <a:r>
              <a:rPr lang="en-US" altLang="zh-CN" sz="3200" b="1">
                <a:solidFill>
                  <a:srgbClr val="0066FF"/>
                </a:solidFill>
                <a:latin typeface="Comic Sans MS" pitchFamily="66" charset="0"/>
              </a:rPr>
              <a:t>ing with </a:t>
            </a:r>
            <a:r>
              <a:rPr lang="en-US" altLang="zh-CN" sz="3200" b="1">
                <a:solidFill>
                  <a:srgbClr val="FF6600"/>
                </a:solidFill>
                <a:latin typeface="Comic Sans MS" pitchFamily="66" charset="0"/>
              </a:rPr>
              <a:t>its</a:t>
            </a:r>
            <a:r>
              <a:rPr lang="en-US" altLang="zh-CN" sz="3200" b="1">
                <a:solidFill>
                  <a:srgbClr val="0066FF"/>
                </a:solidFill>
                <a:latin typeface="Comic Sans MS" pitchFamily="66" charset="0"/>
              </a:rPr>
              <a:t> mother!</a:t>
            </a:r>
          </a:p>
          <a:p>
            <a:endParaRPr lang="zh-CN" altLang="en-US"/>
          </a:p>
        </p:txBody>
      </p:sp>
      <p:pic>
        <p:nvPicPr>
          <p:cNvPr id="2" name="内容占位符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84888" y="2205038"/>
            <a:ext cx="2449512" cy="1866900"/>
          </a:xfrm>
        </p:spPr>
      </p:pic>
      <p:sp>
        <p:nvSpPr>
          <p:cNvPr id="3" name="椭圆 2"/>
          <p:cNvSpPr/>
          <p:nvPr/>
        </p:nvSpPr>
        <p:spPr>
          <a:xfrm>
            <a:off x="6221413" y="2133600"/>
            <a:ext cx="1592262" cy="2447925"/>
          </a:xfrm>
          <a:prstGeom prst="ellipse">
            <a:avLst/>
          </a:prstGeom>
          <a:noFill/>
          <a:ln w="57150">
            <a:solidFill>
              <a:srgbClr val="CC3399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597775" y="2636838"/>
            <a:ext cx="936625" cy="1152525"/>
          </a:xfrm>
          <a:prstGeom prst="round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924550" y="1268413"/>
            <a:ext cx="2897188" cy="720725"/>
          </a:xfrm>
          <a:prstGeom prst="roundRect">
            <a:avLst/>
          </a:prstGeom>
          <a:solidFill>
            <a:srgbClr val="99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200" b="1" noProof="1">
                <a:solidFill>
                  <a:srgbClr val="002060"/>
                </a:solidFill>
                <a:latin typeface="Comic Sans MS" panose="030F0702030302020204" pitchFamily="66" charset="0"/>
              </a:rPr>
              <a:t>little monkey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013450" y="1339850"/>
            <a:ext cx="2490788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6600"/>
                </a:solidFill>
                <a:latin typeface="Comic Sans MS" pitchFamily="66" charset="0"/>
              </a:rPr>
              <a:t>its</a:t>
            </a:r>
            <a:r>
              <a:rPr lang="en-US" altLang="zh-CN" sz="3200" b="1">
                <a:solidFill>
                  <a:srgbClr val="002060"/>
                </a:solidFill>
                <a:latin typeface="Comic Sans MS" pitchFamily="66" charset="0"/>
              </a:rPr>
              <a:t> mother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"/>
                            </p:stCondLst>
                            <p:childTnLst>
                              <p:par>
                                <p:cTn id="54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13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13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13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build="allAtOnce" bldLvl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816353" cy="939800"/>
          </a:xfrm>
        </p:spPr>
        <p:txBody>
          <a:bodyPr>
            <a:normAutofit fontScale="90000"/>
          </a:bodyPr>
          <a:lstStyle/>
          <a:p>
            <a:r>
              <a:rPr lang="en-US" altLang="x-none" noProof="1">
                <a:solidFill>
                  <a:srgbClr val="CC3399"/>
                </a:solidFill>
                <a:latin typeface="Times New Roman" panose="02020603050405020304" pitchFamily="18" charset="0"/>
                <a:ea typeface="+mj-ea"/>
                <a:sym typeface="Times New Roman" panose="02020603050405020304" pitchFamily="18" charset="0"/>
              </a:rPr>
              <a:t>its  </a:t>
            </a:r>
            <a:r>
              <a:rPr lang="zh-CN" altLang="en-US" noProof="1">
                <a:solidFill>
                  <a:srgbClr val="CC3399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它的（形容词性物主代词）</a:t>
            </a:r>
            <a:r>
              <a:rPr lang="zh-CN" altLang="en-US" dirty="0">
                <a:solidFill>
                  <a:srgbClr val="CC3399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/>
            </a:r>
            <a:br>
              <a:rPr lang="zh-CN" altLang="en-US" dirty="0">
                <a:solidFill>
                  <a:srgbClr val="CC3399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zh-CN" altLang="en-US" noProof="1">
                <a:solidFill>
                  <a:schemeClr val="hlink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its + </a:t>
            </a:r>
            <a:r>
              <a:rPr lang="zh-CN" altLang="en-US" noProof="1" smtClean="0">
                <a:solidFill>
                  <a:schemeClr val="hlink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名词（物品）</a:t>
            </a:r>
            <a:endParaRPr lang="zh-CN" altLang="en-US" noProof="1">
              <a:solidFill>
                <a:schemeClr val="hlink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339" name="Picture 2" descr="c:\users\administrator\appdata\roaming\360se6\User Data\temp\t0102e4a390c996927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412776"/>
            <a:ext cx="46672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4"/>
          <p:cNvSpPr>
            <a:spLocks noChangeArrowheads="1"/>
          </p:cNvSpPr>
          <p:nvPr/>
        </p:nvSpPr>
        <p:spPr bwMode="auto">
          <a:xfrm>
            <a:off x="1501775" y="5446713"/>
            <a:ext cx="76422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7030A0"/>
                </a:solidFill>
                <a:latin typeface="Calibri" pitchFamily="34" charset="0"/>
                <a:sym typeface="Calibri" pitchFamily="34" charset="0"/>
              </a:rPr>
              <a:t>It's _____ </a:t>
            </a:r>
            <a:r>
              <a:rPr lang="zh-CN" altLang="en-US" sz="4400" b="1">
                <a:solidFill>
                  <a:srgbClr val="7030A0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4400" b="1">
                <a:solidFill>
                  <a:srgbClr val="7030A0"/>
                </a:solidFill>
                <a:latin typeface="Calibri" pitchFamily="34" charset="0"/>
                <a:sym typeface="Calibri" pitchFamily="34" charset="0"/>
              </a:rPr>
              <a:t>ts _____.</a:t>
            </a:r>
            <a:endParaRPr lang="zh-CN" altLang="en-US" sz="4400" b="1">
              <a:solidFill>
                <a:srgbClr val="7030A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27313" y="5589588"/>
            <a:ext cx="1444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</a:rPr>
              <a:t>eating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88024" y="5589240"/>
            <a:ext cx="14430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</a:rPr>
              <a:t>carrot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" dur="1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 smtClean="0">
              <a:ea typeface="微软雅黑" pitchFamily="34" charset="-122"/>
            </a:endParaRPr>
          </a:p>
        </p:txBody>
      </p:sp>
      <p:pic>
        <p:nvPicPr>
          <p:cNvPr id="15363" name="Picture 2" descr="c:\users\administrator\appdata\roaming\360se6\User Data\temp\2011524030409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5725" y="1454150"/>
            <a:ext cx="6726238" cy="481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标题 1"/>
          <p:cNvSpPr>
            <a:spLocks noGrp="1" noChangeArrowheads="1"/>
          </p:cNvSpPr>
          <p:nvPr>
            <p:ph type="ctrTitle"/>
          </p:nvPr>
        </p:nvSpPr>
        <p:spPr>
          <a:xfrm>
            <a:off x="1546225" y="44450"/>
            <a:ext cx="5972175" cy="1225550"/>
          </a:xfrm>
        </p:spPr>
        <p:txBody>
          <a:bodyPr/>
          <a:lstStyle/>
          <a:p>
            <a:r>
              <a:rPr lang="en-US" altLang="en-US" sz="4400" smtClean="0">
                <a:solidFill>
                  <a:srgbClr val="7030A0"/>
                </a:solidFill>
                <a:ea typeface="微软雅黑" pitchFamily="34" charset="-122"/>
              </a:rPr>
              <a:t>It's _____ its _____.</a:t>
            </a:r>
            <a:r>
              <a:rPr lang="en-US" sz="6000" smtClean="0">
                <a:solidFill>
                  <a:srgbClr val="7030A0"/>
                </a:solidFill>
                <a:ea typeface="微软雅黑" pitchFamily="34" charset="-122"/>
              </a:rPr>
              <a:t> </a:t>
            </a:r>
            <a:endParaRPr lang="zh-CN" altLang="en-US" sz="6000" smtClean="0">
              <a:solidFill>
                <a:srgbClr val="7030A0"/>
              </a:solidFill>
              <a:ea typeface="微软雅黑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059832" y="404664"/>
            <a:ext cx="142398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</a:rPr>
              <a:t>eating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364088" y="476672"/>
            <a:ext cx="1422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</a:rPr>
              <a:t>peach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 noChangeArrowheads="1"/>
          </p:cNvSpPr>
          <p:nvPr>
            <p:ph type="ctr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sz="6000" smtClean="0">
                <a:solidFill>
                  <a:srgbClr val="7030A0"/>
                </a:solidFill>
                <a:ea typeface="微软雅黑" pitchFamily="34" charset="-122"/>
              </a:rPr>
              <a:t>It's _____</a:t>
            </a:r>
            <a:r>
              <a:rPr lang="zh-CN" altLang="en-US" sz="6000" smtClean="0">
                <a:solidFill>
                  <a:srgbClr val="7030A0"/>
                </a:solidFill>
                <a:ea typeface="微软雅黑" pitchFamily="34" charset="-122"/>
              </a:rPr>
              <a:t>i</a:t>
            </a:r>
            <a:r>
              <a:rPr lang="en-US" sz="6000" smtClean="0">
                <a:solidFill>
                  <a:srgbClr val="7030A0"/>
                </a:solidFill>
                <a:ea typeface="微软雅黑" pitchFamily="34" charset="-122"/>
              </a:rPr>
              <a:t>ts ______.</a:t>
            </a:r>
          </a:p>
        </p:txBody>
      </p:sp>
      <p:pic>
        <p:nvPicPr>
          <p:cNvPr id="18435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8025" y="2276475"/>
            <a:ext cx="515302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43213" y="619125"/>
            <a:ext cx="18335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</a:rPr>
              <a:t>eating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652120" y="620688"/>
            <a:ext cx="1831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</a:rPr>
              <a:t>noodles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标题 1"/>
          <p:cNvSpPr>
            <a:spLocks noGrp="1" noChangeArrowheads="1"/>
          </p:cNvSpPr>
          <p:nvPr>
            <p:ph type="ctrTitle"/>
          </p:nvPr>
        </p:nvSpPr>
        <p:spPr>
          <a:xfrm>
            <a:off x="1065213" y="331788"/>
            <a:ext cx="6461125" cy="1428750"/>
          </a:xfrm>
        </p:spPr>
        <p:txBody>
          <a:bodyPr/>
          <a:lstStyle/>
          <a:p>
            <a:r>
              <a:rPr lang="en-US" altLang="en-US" sz="4800" smtClean="0">
                <a:solidFill>
                  <a:srgbClr val="7030A0"/>
                </a:solidFill>
                <a:ea typeface="微软雅黑" pitchFamily="34" charset="-122"/>
              </a:rPr>
              <a:t>It's _____ its _____.</a:t>
            </a:r>
          </a:p>
        </p:txBody>
      </p:sp>
      <p:pic>
        <p:nvPicPr>
          <p:cNvPr id="19459" name="图片 2" descr="c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6588" y="2420938"/>
            <a:ext cx="5407025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43213" y="763588"/>
            <a:ext cx="16367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</a:rPr>
              <a:t>playing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92080" y="764704"/>
            <a:ext cx="13985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</a:rPr>
              <a:t>ball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04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482" name="文本占位符 2048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0484" name="图片 204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文本框 20484"/>
          <p:cNvSpPr txBox="1">
            <a:spLocks noChangeArrowheads="1"/>
          </p:cNvSpPr>
          <p:nvPr/>
        </p:nvSpPr>
        <p:spPr bwMode="auto">
          <a:xfrm>
            <a:off x="755650" y="517525"/>
            <a:ext cx="7273925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Comic Sans MS" pitchFamily="66" charset="0"/>
              </a:rPr>
              <a:t>A: Do you see any </a:t>
            </a:r>
            <a:r>
              <a:rPr lang="zh-CN" altLang="en-US" sz="3200" b="1" dirty="0" smtClean="0">
                <a:latin typeface="Comic Sans MS" pitchFamily="66" charset="0"/>
              </a:rPr>
              <a:t>elephants?</a:t>
            </a:r>
            <a:endParaRPr lang="zh-CN" altLang="en-US" sz="3200" b="1" dirty="0">
              <a:latin typeface="Comic Sans MS" pitchFamily="66" charset="0"/>
            </a:endParaRPr>
          </a:p>
          <a:p>
            <a:r>
              <a:rPr lang="zh-CN" altLang="en-US" sz="3200" b="1" dirty="0">
                <a:solidFill>
                  <a:srgbClr val="CC3399"/>
                </a:solidFill>
                <a:latin typeface="Comic Sans MS" pitchFamily="66" charset="0"/>
              </a:rPr>
              <a:t>B: No, I don't.</a:t>
            </a:r>
          </a:p>
          <a:p>
            <a:r>
              <a:rPr lang="zh-CN" altLang="en-US" sz="3200" b="1" dirty="0">
                <a:solidFill>
                  <a:srgbClr val="CC3399"/>
                </a:solidFill>
                <a:latin typeface="Comic Sans MS" pitchFamily="66" charset="0"/>
              </a:rPr>
              <a:t>   </a:t>
            </a:r>
            <a:r>
              <a:rPr lang="en-US" altLang="zh-CN" sz="3200" b="1" dirty="0">
                <a:solidFill>
                  <a:srgbClr val="CC3399"/>
                </a:solidFill>
                <a:latin typeface="Comic Sans MS" pitchFamily="66" charset="0"/>
              </a:rPr>
              <a:t>Yes, I do.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2150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6" name="文本占位符 2150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1508" name="图片 215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流程图: 可选过程 21508"/>
          <p:cNvSpPr>
            <a:spLocks noChangeArrowheads="1"/>
          </p:cNvSpPr>
          <p:nvPr/>
        </p:nvSpPr>
        <p:spPr bwMode="auto">
          <a:xfrm>
            <a:off x="1330325" y="1123950"/>
            <a:ext cx="6915150" cy="792163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/>
              <a:t>Do you see any elephants?</a:t>
            </a:r>
          </a:p>
        </p:txBody>
      </p:sp>
      <p:sp>
        <p:nvSpPr>
          <p:cNvPr id="21510" name="文本框 21509"/>
          <p:cNvSpPr txBox="1">
            <a:spLocks noChangeArrowheads="1"/>
          </p:cNvSpPr>
          <p:nvPr/>
        </p:nvSpPr>
        <p:spPr bwMode="auto">
          <a:xfrm>
            <a:off x="2771775" y="1196975"/>
            <a:ext cx="30003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No, I don't.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" dur="50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uild="allAtOnce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225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2530" name="文本占位符 2253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2531" name="图片 225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流程图: 可选过程 22532"/>
          <p:cNvSpPr>
            <a:spLocks noChangeArrowheads="1"/>
          </p:cNvSpPr>
          <p:nvPr/>
        </p:nvSpPr>
        <p:spPr bwMode="auto">
          <a:xfrm>
            <a:off x="1330325" y="2060575"/>
            <a:ext cx="5997575" cy="647700"/>
          </a:xfrm>
          <a:prstGeom prst="flowChartAlternateProcess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/>
              <a:t>Do you see any elephants?</a:t>
            </a:r>
          </a:p>
        </p:txBody>
      </p:sp>
      <p:sp>
        <p:nvSpPr>
          <p:cNvPr id="22534" name="文本框 22533"/>
          <p:cNvSpPr txBox="1">
            <a:spLocks noChangeArrowheads="1"/>
          </p:cNvSpPr>
          <p:nvPr/>
        </p:nvSpPr>
        <p:spPr bwMode="auto">
          <a:xfrm>
            <a:off x="2771775" y="2060575"/>
            <a:ext cx="2589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No, I don't.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uild="allAtOnce" bldLvl="0" animBg="1"/>
      <p:bldP spid="22534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61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You do I guess </a:t>
            </a:r>
            <a:r>
              <a:rPr lang="zh-CN" altLang="en-US" smtClean="0"/>
              <a:t>你做我猜</a:t>
            </a:r>
          </a:p>
        </p:txBody>
      </p:sp>
      <p:sp>
        <p:nvSpPr>
          <p:cNvPr id="6146" name="文本占位符 614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b="1" smtClean="0"/>
              <a:t>A: What is... doing?</a:t>
            </a:r>
          </a:p>
          <a:p>
            <a:r>
              <a:rPr lang="zh-CN" altLang="en-US" sz="3200" b="1" smtClean="0">
                <a:solidFill>
                  <a:schemeClr val="hlink"/>
                </a:solidFill>
              </a:rPr>
              <a:t>B: He's/ She's...</a:t>
            </a:r>
          </a:p>
          <a:p>
            <a:r>
              <a:rPr lang="zh-CN" altLang="en-US" sz="3200" b="1" smtClean="0"/>
              <a:t>A: What are they doing?</a:t>
            </a:r>
          </a:p>
          <a:p>
            <a:r>
              <a:rPr lang="zh-CN" altLang="en-US" sz="3200" b="1" smtClean="0">
                <a:solidFill>
                  <a:schemeClr val="hlink"/>
                </a:solidFill>
              </a:rPr>
              <a:t>B: They're...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235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3554" name="文本占位符 2355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3555" name="图片 235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流程图: 可选过程 23556"/>
          <p:cNvSpPr>
            <a:spLocks noChangeArrowheads="1"/>
          </p:cNvSpPr>
          <p:nvPr/>
        </p:nvSpPr>
        <p:spPr bwMode="auto">
          <a:xfrm>
            <a:off x="1114425" y="908050"/>
            <a:ext cx="6843713" cy="1081088"/>
          </a:xfrm>
          <a:prstGeom prst="flowChartAlternateProces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/>
              <a:t>Do you see any elephants?</a:t>
            </a:r>
          </a:p>
        </p:txBody>
      </p:sp>
      <p:sp>
        <p:nvSpPr>
          <p:cNvPr id="23558" name="文本框 23557"/>
          <p:cNvSpPr txBox="1">
            <a:spLocks noChangeArrowheads="1"/>
          </p:cNvSpPr>
          <p:nvPr/>
        </p:nvSpPr>
        <p:spPr bwMode="auto">
          <a:xfrm>
            <a:off x="1403350" y="1123950"/>
            <a:ext cx="5451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Yes! Look </a:t>
            </a:r>
            <a:r>
              <a:rPr lang="zh-CN" altLang="en-US" sz="3200" b="1">
                <a:solidFill>
                  <a:srgbClr val="CC3399"/>
                </a:solidFill>
              </a:rPr>
              <a:t>there（那里）</a:t>
            </a:r>
            <a:r>
              <a:rPr lang="zh-CN" altLang="en-US" sz="3200" b="1"/>
              <a:t>!</a:t>
            </a:r>
          </a:p>
        </p:txBody>
      </p:sp>
      <p:sp>
        <p:nvSpPr>
          <p:cNvPr id="23559" name="椭圆 23558"/>
          <p:cNvSpPr>
            <a:spLocks noChangeArrowheads="1"/>
          </p:cNvSpPr>
          <p:nvPr/>
        </p:nvSpPr>
        <p:spPr bwMode="auto">
          <a:xfrm>
            <a:off x="2266950" y="4005263"/>
            <a:ext cx="1584325" cy="1368425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4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uild="allAtOnce" bldLvl="0" animBg="1"/>
      <p:bldP spid="23558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2560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5" name="文本框 25604"/>
          <p:cNvSpPr txBox="1">
            <a:spLocks noChangeArrowheads="1"/>
          </p:cNvSpPr>
          <p:nvPr/>
        </p:nvSpPr>
        <p:spPr bwMode="auto">
          <a:xfrm>
            <a:off x="754063" y="2133600"/>
            <a:ext cx="4249737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/>
              <a:t>A: </a:t>
            </a:r>
            <a:r>
              <a:rPr lang="en-US" altLang="zh-CN" sz="3200" b="1" dirty="0"/>
              <a:t>Look, the elephant is so _____.</a:t>
            </a:r>
          </a:p>
          <a:p>
            <a:r>
              <a:rPr lang="en-US" altLang="zh-CN" sz="3200" b="1" dirty="0"/>
              <a:t>It is ________.</a:t>
            </a:r>
          </a:p>
          <a:p>
            <a:endParaRPr lang="en-US" altLang="zh-CN" sz="3200" b="1" dirty="0"/>
          </a:p>
          <a:p>
            <a:r>
              <a:rPr lang="zh-CN" altLang="en-US" sz="3200" b="1" dirty="0"/>
              <a:t> What is the elephant doing?</a:t>
            </a:r>
          </a:p>
          <a:p>
            <a:endParaRPr lang="zh-CN" altLang="en-US" sz="3200" b="1" dirty="0"/>
          </a:p>
          <a:p>
            <a:r>
              <a:rPr lang="zh-CN" altLang="en-US" sz="3200" b="1" dirty="0">
                <a:solidFill>
                  <a:schemeClr val="hlink"/>
                </a:solidFill>
              </a:rPr>
              <a:t>B: It's drinking water.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75656" y="2636912"/>
            <a:ext cx="1195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big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92275" y="3068638"/>
            <a:ext cx="1517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thirsty</a:t>
            </a:r>
          </a:p>
        </p:txBody>
      </p:sp>
      <p:pic>
        <p:nvPicPr>
          <p:cNvPr id="24581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81650" y="2060575"/>
            <a:ext cx="2790825" cy="20843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5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5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5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266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5602" name="图片 26627" descr="p58At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文本框 26628"/>
          <p:cNvSpPr txBox="1">
            <a:spLocks noChangeArrowheads="1"/>
          </p:cNvSpPr>
          <p:nvPr/>
        </p:nvSpPr>
        <p:spPr bwMode="auto">
          <a:xfrm>
            <a:off x="106363" y="1989138"/>
            <a:ext cx="4868862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omic Sans MS" pitchFamily="66" charset="0"/>
              </a:rPr>
              <a:t>The pandas are...</a:t>
            </a:r>
          </a:p>
          <a:p>
            <a:endParaRPr lang="zh-CN" altLang="en-US" sz="3200" b="1">
              <a:latin typeface="Comic Sans MS" pitchFamily="66" charset="0"/>
            </a:endParaRPr>
          </a:p>
          <a:p>
            <a:r>
              <a:rPr lang="zh-CN" altLang="en-US" sz="3200" b="1">
                <a:latin typeface="Comic Sans MS" pitchFamily="66" charset="0"/>
              </a:rPr>
              <a:t>The little monkey is...</a:t>
            </a:r>
          </a:p>
          <a:p>
            <a:endParaRPr lang="zh-CN" altLang="en-US" sz="3200" b="1">
              <a:latin typeface="Comic Sans MS" pitchFamily="66" charset="0"/>
            </a:endParaRPr>
          </a:p>
          <a:p>
            <a:r>
              <a:rPr lang="zh-CN" altLang="en-US" sz="3200" b="1">
                <a:latin typeface="Comic Sans MS" pitchFamily="66" charset="0"/>
              </a:rPr>
              <a:t>The elephant is...</a:t>
            </a:r>
          </a:p>
        </p:txBody>
      </p:sp>
      <p:sp>
        <p:nvSpPr>
          <p:cNvPr id="26630" name="矩形 26629"/>
          <p:cNvSpPr>
            <a:spLocks noChangeArrowheads="1"/>
          </p:cNvSpPr>
          <p:nvPr/>
        </p:nvSpPr>
        <p:spPr bwMode="auto">
          <a:xfrm>
            <a:off x="3348038" y="2060575"/>
            <a:ext cx="3097212" cy="504825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chemeClr val="accent2"/>
                </a:solidFill>
                <a:latin typeface="Comic Sans MS" pitchFamily="66" charset="0"/>
              </a:rPr>
              <a:t>eating bamboo</a:t>
            </a:r>
            <a:r>
              <a:rPr lang="zh-CN" altLang="en-US" sz="3200" b="1">
                <a:latin typeface="Comic Sans MS" pitchFamily="66" charset="0"/>
              </a:rPr>
              <a:t>.</a:t>
            </a:r>
          </a:p>
        </p:txBody>
      </p:sp>
      <p:sp>
        <p:nvSpPr>
          <p:cNvPr id="26631" name="文本框 26630"/>
          <p:cNvSpPr txBox="1">
            <a:spLocks noChangeArrowheads="1"/>
          </p:cNvSpPr>
          <p:nvPr/>
        </p:nvSpPr>
        <p:spPr bwMode="auto">
          <a:xfrm>
            <a:off x="3563938" y="1989138"/>
            <a:ext cx="2676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Comic Sans MS" pitchFamily="66" charset="0"/>
              </a:rPr>
              <a:t>eating lunch</a:t>
            </a:r>
            <a:r>
              <a:rPr lang="zh-CN" altLang="en-US" sz="3200" b="1">
                <a:latin typeface="Comic Sans MS" pitchFamily="66" charset="0"/>
              </a:rPr>
              <a:t>.</a:t>
            </a:r>
          </a:p>
        </p:txBody>
      </p:sp>
      <p:sp>
        <p:nvSpPr>
          <p:cNvPr id="26632" name="矩形 26631"/>
          <p:cNvSpPr>
            <a:spLocks noChangeArrowheads="1"/>
          </p:cNvSpPr>
          <p:nvPr/>
        </p:nvSpPr>
        <p:spPr bwMode="auto">
          <a:xfrm>
            <a:off x="4211638" y="2997200"/>
            <a:ext cx="4899025" cy="57626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chemeClr val="accent2"/>
                </a:solidFill>
                <a:latin typeface="Comic Sans MS" pitchFamily="66" charset="0"/>
              </a:rPr>
              <a:t>playing with </a:t>
            </a:r>
            <a:r>
              <a:rPr lang="zh-CN" altLang="en-US" sz="3200" b="1">
                <a:solidFill>
                  <a:srgbClr val="6600FF"/>
                </a:solidFill>
                <a:latin typeface="Comic Sans MS" pitchFamily="66" charset="0"/>
              </a:rPr>
              <a:t>its</a:t>
            </a:r>
            <a:r>
              <a:rPr lang="zh-CN" altLang="en-US" sz="3200" b="1">
                <a:solidFill>
                  <a:schemeClr val="accent2"/>
                </a:solidFill>
                <a:latin typeface="Comic Sans MS" pitchFamily="66" charset="0"/>
              </a:rPr>
              <a:t> mother</a:t>
            </a:r>
            <a:r>
              <a:rPr lang="zh-CN" altLang="en-US" sz="3200" b="1">
                <a:latin typeface="Comic Sans MS" pitchFamily="66" charset="0"/>
              </a:rPr>
              <a:t>.</a:t>
            </a:r>
          </a:p>
        </p:txBody>
      </p:sp>
      <p:sp>
        <p:nvSpPr>
          <p:cNvPr id="26633" name="矩形 26632"/>
          <p:cNvSpPr>
            <a:spLocks noChangeArrowheads="1"/>
          </p:cNvSpPr>
          <p:nvPr/>
        </p:nvSpPr>
        <p:spPr bwMode="auto">
          <a:xfrm>
            <a:off x="3276600" y="4078288"/>
            <a:ext cx="3097213" cy="5048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chemeClr val="accent2"/>
                </a:solidFill>
                <a:latin typeface="Comic Sans MS" pitchFamily="66" charset="0"/>
              </a:rPr>
              <a:t>drinking water</a:t>
            </a:r>
            <a:r>
              <a:rPr lang="zh-CN" altLang="en-US" sz="3200" b="1">
                <a:latin typeface="Comic Sans MS" pitchFamily="66" charset="0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970915" y="548005"/>
            <a:ext cx="6605270" cy="6845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600" b="1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Comic Sans MS" panose="030F0702030302020204" pitchFamily="66" charset="0"/>
                <a:cs typeface="+mn-ea"/>
              </a:rPr>
              <a:t>What are the animals doing?</a:t>
            </a:r>
            <a:endParaRPr lang="en-US" altLang="zh-CN" sz="3600" b="1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5609" name="内容占位符 1126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 flipH="1">
            <a:off x="7813675" y="3717925"/>
            <a:ext cx="687388" cy="6540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3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3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" dur="500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build="allAtOnce" bldLvl="0" animBg="1"/>
      <p:bldP spid="26631" grpId="0" bldLvl="0"/>
      <p:bldP spid="26632" grpId="0" bldLvl="0" animBg="1"/>
      <p:bldP spid="26633" grpId="0" bldLvl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it 6 Part A lets talk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571500"/>
            <a:ext cx="8424936" cy="5989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Text Box 5"/>
          <p:cNvSpPr txBox="1">
            <a:spLocks noChangeArrowheads="1"/>
          </p:cNvSpPr>
          <p:nvPr/>
        </p:nvSpPr>
        <p:spPr bwMode="auto">
          <a:xfrm>
            <a:off x="228600" y="601663"/>
            <a:ext cx="67056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itchFamily="66" charset="0"/>
              </a:rPr>
              <a:t>Chen </a:t>
            </a:r>
            <a:r>
              <a:rPr lang="en-US" altLang="zh-CN" sz="2400" b="1" dirty="0" err="1">
                <a:latin typeface="Comic Sans MS" pitchFamily="66" charset="0"/>
              </a:rPr>
              <a:t>Jie</a:t>
            </a:r>
            <a:r>
              <a:rPr lang="en-US" altLang="zh-CN" sz="2400" b="1" dirty="0">
                <a:latin typeface="Comic Sans MS" pitchFamily="66" charset="0"/>
              </a:rPr>
              <a:t>: </a:t>
            </a:r>
            <a:r>
              <a:rPr lang="en-US" altLang="zh-CN" sz="2400" b="1" dirty="0">
                <a:solidFill>
                  <a:srgbClr val="0000FF"/>
                </a:solidFill>
                <a:latin typeface="Comic Sans MS" pitchFamily="66" charset="0"/>
              </a:rPr>
              <a:t>Look at the pandas.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itchFamily="66" charset="0"/>
              </a:rPr>
              <a:t>      Mike: </a:t>
            </a:r>
            <a:r>
              <a:rPr lang="en-US" altLang="zh-CN" sz="2400" b="1" dirty="0">
                <a:solidFill>
                  <a:srgbClr val="0000FF"/>
                </a:solidFill>
                <a:latin typeface="Comic Sans MS" pitchFamily="66" charset="0"/>
              </a:rPr>
              <a:t>What are they doing?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itchFamily="66" charset="0"/>
              </a:rPr>
              <a:t>Chen </a:t>
            </a:r>
            <a:r>
              <a:rPr lang="en-US" altLang="zh-CN" sz="2400" b="1" dirty="0" err="1">
                <a:latin typeface="Comic Sans MS" pitchFamily="66" charset="0"/>
              </a:rPr>
              <a:t>Jie</a:t>
            </a:r>
            <a:r>
              <a:rPr lang="en-US" altLang="zh-CN" sz="2400" b="1" dirty="0">
                <a:latin typeface="Comic Sans MS" pitchFamily="66" charset="0"/>
              </a:rPr>
              <a:t>: </a:t>
            </a:r>
            <a:r>
              <a:rPr lang="en-US" altLang="zh-CN" sz="2400" b="1" dirty="0" err="1">
                <a:latin typeface="Comic Sans MS" pitchFamily="66" charset="0"/>
              </a:rPr>
              <a:t>Haha</a:t>
            </a:r>
            <a:r>
              <a:rPr lang="en-US" altLang="zh-CN" sz="2400" b="1" dirty="0">
                <a:latin typeface="Comic Sans MS" pitchFamily="66" charset="0"/>
              </a:rPr>
              <a:t>. They’re 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eating lunch</a:t>
            </a:r>
            <a:r>
              <a:rPr lang="en-US" altLang="zh-CN" sz="2400" b="1" dirty="0">
                <a:latin typeface="Comic Sans MS" pitchFamily="66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itchFamily="66" charset="0"/>
              </a:rPr>
              <a:t>           They’re so cute.  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itchFamily="66" charset="0"/>
              </a:rPr>
              <a:t>      Mike: Oh, yes! They 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like</a:t>
            </a:r>
            <a:r>
              <a:rPr lang="en-US" altLang="zh-CN" sz="2400" b="1" dirty="0">
                <a:latin typeface="Comic Sans MS" pitchFamily="66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bamboo</a:t>
            </a:r>
            <a:r>
              <a:rPr lang="en-US" altLang="zh-CN" sz="2400" b="1" dirty="0">
                <a:latin typeface="Comic Sans MS" pitchFamily="66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itchFamily="66" charset="0"/>
              </a:rPr>
              <a:t>Chen </a:t>
            </a:r>
            <a:r>
              <a:rPr lang="en-US" altLang="zh-CN" sz="2400" b="1" dirty="0" err="1">
                <a:latin typeface="Comic Sans MS" pitchFamily="66" charset="0"/>
              </a:rPr>
              <a:t>Jie</a:t>
            </a:r>
            <a:r>
              <a:rPr lang="en-US" altLang="zh-CN" sz="2400" b="1" dirty="0">
                <a:latin typeface="Comic Sans MS" pitchFamily="66" charset="0"/>
              </a:rPr>
              <a:t>: What’s the little monkey doing?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itchFamily="66" charset="0"/>
              </a:rPr>
              <a:t>      Mike: </a:t>
            </a:r>
            <a:r>
              <a:rPr lang="en-US" altLang="zh-CN" sz="2400" b="1" dirty="0">
                <a:solidFill>
                  <a:srgbClr val="0000FF"/>
                </a:solidFill>
                <a:latin typeface="Comic Sans MS" pitchFamily="66" charset="0"/>
              </a:rPr>
              <a:t>It’s playing with 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its</a:t>
            </a:r>
            <a:r>
              <a:rPr lang="en-US" altLang="zh-CN" sz="2400" b="1" dirty="0">
                <a:solidFill>
                  <a:srgbClr val="0000FF"/>
                </a:solidFill>
                <a:latin typeface="Comic Sans MS" pitchFamily="66" charset="0"/>
              </a:rPr>
              <a:t> mother</a:t>
            </a:r>
            <a:r>
              <a:rPr lang="en-US" altLang="zh-CN" sz="2400" b="1" dirty="0">
                <a:latin typeface="Comic Sans MS" pitchFamily="66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itchFamily="66" charset="0"/>
              </a:rPr>
              <a:t>Chen </a:t>
            </a:r>
            <a:r>
              <a:rPr lang="en-US" altLang="zh-CN" sz="2400" b="1" dirty="0" err="1">
                <a:latin typeface="Comic Sans MS" pitchFamily="66" charset="0"/>
              </a:rPr>
              <a:t>Jie</a:t>
            </a:r>
            <a:r>
              <a:rPr lang="en-US" altLang="zh-CN" sz="2400" b="1" dirty="0">
                <a:latin typeface="Comic Sans MS" pitchFamily="66" charset="0"/>
              </a:rPr>
              <a:t>: Do you see any elephants?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itchFamily="66" charset="0"/>
              </a:rPr>
              <a:t>      Mike: Yes! Look there! The elephant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itchFamily="66" charset="0"/>
              </a:rPr>
              <a:t>                 is 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drinking water</a:t>
            </a:r>
            <a:r>
              <a:rPr lang="en-US" altLang="zh-CN" sz="2400" b="1" dirty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6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矩形 3"/>
          <p:cNvSpPr/>
          <p:nvPr/>
        </p:nvSpPr>
        <p:spPr>
          <a:xfrm>
            <a:off x="2912110" y="2971800"/>
            <a:ext cx="3319780" cy="10795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600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Comic Sans MS" panose="030F0702030302020204" pitchFamily="66" charset="0"/>
                <a:ea typeface="Arial" panose="020B0604020202020204" pitchFamily="34" charset="0"/>
                <a:cs typeface="+mn-ea"/>
              </a:rPr>
              <a:t>Role play</a:t>
            </a:r>
            <a:endParaRPr lang="en-US" altLang="zh-CN" sz="6000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2867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8674" name="文本占位符 2867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8675" name="图片 286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5"/>
            <a:ext cx="9099550" cy="684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矩形 28676"/>
          <p:cNvSpPr>
            <a:spLocks noChangeArrowheads="1"/>
          </p:cNvSpPr>
          <p:nvPr/>
        </p:nvSpPr>
        <p:spPr bwMode="auto">
          <a:xfrm>
            <a:off x="3276600" y="981075"/>
            <a:ext cx="790575" cy="431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8" name="矩形 28677"/>
          <p:cNvSpPr>
            <a:spLocks noChangeArrowheads="1"/>
          </p:cNvSpPr>
          <p:nvPr/>
        </p:nvSpPr>
        <p:spPr bwMode="auto">
          <a:xfrm>
            <a:off x="3563938" y="1989138"/>
            <a:ext cx="1296987" cy="360362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9" name="矩形 28678"/>
          <p:cNvSpPr>
            <a:spLocks noChangeArrowheads="1"/>
          </p:cNvSpPr>
          <p:nvPr/>
        </p:nvSpPr>
        <p:spPr bwMode="auto">
          <a:xfrm>
            <a:off x="3132138" y="2492375"/>
            <a:ext cx="576262" cy="2889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0" name="矩形 28679"/>
          <p:cNvSpPr>
            <a:spLocks noChangeArrowheads="1"/>
          </p:cNvSpPr>
          <p:nvPr/>
        </p:nvSpPr>
        <p:spPr bwMode="auto">
          <a:xfrm>
            <a:off x="3203575" y="3430588"/>
            <a:ext cx="1512888" cy="360362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1" name="矩形 28680"/>
          <p:cNvSpPr>
            <a:spLocks noChangeArrowheads="1"/>
          </p:cNvSpPr>
          <p:nvPr/>
        </p:nvSpPr>
        <p:spPr bwMode="auto">
          <a:xfrm>
            <a:off x="2339975" y="3933825"/>
            <a:ext cx="1368425" cy="36036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2" name="矩形 28681"/>
          <p:cNvSpPr>
            <a:spLocks noChangeArrowheads="1"/>
          </p:cNvSpPr>
          <p:nvPr/>
        </p:nvSpPr>
        <p:spPr bwMode="auto">
          <a:xfrm>
            <a:off x="3232150" y="4438650"/>
            <a:ext cx="1555750" cy="3587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3" name="矩形 28682"/>
          <p:cNvSpPr>
            <a:spLocks noChangeArrowheads="1"/>
          </p:cNvSpPr>
          <p:nvPr/>
        </p:nvSpPr>
        <p:spPr bwMode="auto">
          <a:xfrm>
            <a:off x="3203575" y="5446713"/>
            <a:ext cx="1657350" cy="360362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9698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矩形 3"/>
          <p:cNvSpPr/>
          <p:nvPr/>
        </p:nvSpPr>
        <p:spPr>
          <a:xfrm>
            <a:off x="2833369" y="2971800"/>
            <a:ext cx="3477261" cy="10795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6000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pitchFamily="66" charset="0"/>
                <a:ea typeface="Arial" panose="020B0604020202020204" pitchFamily="34" charset="0"/>
                <a:cs typeface="+mn-ea"/>
              </a:rPr>
              <a:t>Pair work</a:t>
            </a:r>
            <a:endParaRPr lang="en-US" altLang="zh-CN" sz="6000" noProof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07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836613"/>
            <a:ext cx="1512888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图片 307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0425" y="404813"/>
            <a:ext cx="14986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图片 307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725" y="411163"/>
            <a:ext cx="1439863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文本框 30724"/>
          <p:cNvSpPr txBox="1">
            <a:spLocks noChangeArrowheads="1"/>
          </p:cNvSpPr>
          <p:nvPr/>
        </p:nvSpPr>
        <p:spPr bwMode="auto">
          <a:xfrm>
            <a:off x="466725" y="1628775"/>
            <a:ext cx="6267450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C: I see a </a:t>
            </a:r>
            <a:r>
              <a:rPr lang="zh-CN" altLang="en-US" sz="3200" b="1">
                <a:solidFill>
                  <a:srgbClr val="CC3399"/>
                </a:solidFill>
              </a:rPr>
              <a:t>strong bear</a:t>
            </a:r>
            <a:r>
              <a:rPr lang="zh-CN" altLang="en-US" sz="3200" b="1"/>
              <a:t>.</a:t>
            </a:r>
          </a:p>
          <a:p>
            <a:r>
              <a:rPr lang="zh-CN" altLang="en-US" sz="3200" b="1">
                <a:solidFill>
                  <a:schemeClr val="hlink"/>
                </a:solidFill>
              </a:rPr>
              <a:t>M: What is it doing?</a:t>
            </a:r>
          </a:p>
          <a:p>
            <a:r>
              <a:rPr lang="zh-CN" altLang="en-US" sz="3200" b="1"/>
              <a:t>C: It's </a:t>
            </a:r>
            <a:r>
              <a:rPr lang="zh-CN" altLang="en-US" sz="3200" b="1">
                <a:solidFill>
                  <a:srgbClr val="CC3399"/>
                </a:solidFill>
              </a:rPr>
              <a:t>eating the honey</a:t>
            </a:r>
            <a:r>
              <a:rPr lang="zh-CN" altLang="en-US" sz="3200" b="1"/>
              <a:t>. Here you are. Take a look（瞧一下）.</a:t>
            </a:r>
          </a:p>
          <a:p>
            <a:r>
              <a:rPr lang="zh-CN" altLang="en-US" sz="3200" b="1">
                <a:solidFill>
                  <a:schemeClr val="hlink"/>
                </a:solidFill>
              </a:rPr>
              <a:t>M: Thank you.</a:t>
            </a:r>
          </a:p>
          <a:p>
            <a:r>
              <a:rPr lang="zh-CN" altLang="en-US" sz="3200" b="1"/>
              <a:t>C: Do you see any </a:t>
            </a:r>
            <a:r>
              <a:rPr lang="zh-CN" altLang="en-US" sz="3200" b="1">
                <a:solidFill>
                  <a:srgbClr val="CC3399"/>
                </a:solidFill>
              </a:rPr>
              <a:t>tigers</a:t>
            </a:r>
            <a:r>
              <a:rPr lang="zh-CN" altLang="en-US" sz="3200" b="1"/>
              <a:t>?</a:t>
            </a:r>
          </a:p>
          <a:p>
            <a:r>
              <a:rPr lang="zh-CN" altLang="en-US" sz="3200" b="1">
                <a:solidFill>
                  <a:schemeClr val="hlink"/>
                </a:solidFill>
              </a:rPr>
              <a:t>M: Yes! Look there! </a:t>
            </a:r>
            <a:r>
              <a:rPr lang="zh-CN" altLang="en-US" sz="3200" b="1">
                <a:solidFill>
                  <a:srgbClr val="CC3399"/>
                </a:solidFill>
              </a:rPr>
              <a:t>A baby tiger is playing with its mother</a:t>
            </a:r>
            <a:r>
              <a:rPr lang="zh-CN" altLang="en-US" sz="3200" b="1">
                <a:solidFill>
                  <a:schemeClr val="hlink"/>
                </a:solidFill>
              </a:rPr>
              <a:t>.</a:t>
            </a:r>
          </a:p>
          <a:p>
            <a:r>
              <a:rPr lang="zh-CN" altLang="en-US" sz="3200" b="1"/>
              <a:t>C: Wow!</a:t>
            </a:r>
          </a:p>
        </p:txBody>
      </p:sp>
      <p:pic>
        <p:nvPicPr>
          <p:cNvPr id="30726" name="图片 307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480000" flipV="1">
            <a:off x="3851275" y="331788"/>
            <a:ext cx="16891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图片 3072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5250" y="3573463"/>
            <a:ext cx="2397125" cy="16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6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30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30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30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317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0425" y="404813"/>
            <a:ext cx="14986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图片 317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" y="411163"/>
            <a:ext cx="1439863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文本框 31747"/>
          <p:cNvSpPr txBox="1">
            <a:spLocks noChangeArrowheads="1"/>
          </p:cNvSpPr>
          <p:nvPr/>
        </p:nvSpPr>
        <p:spPr bwMode="auto">
          <a:xfrm>
            <a:off x="466725" y="1628775"/>
            <a:ext cx="626745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C: I see a ______.</a:t>
            </a:r>
          </a:p>
          <a:p>
            <a:r>
              <a:rPr lang="zh-CN" altLang="en-US" sz="3200" b="1">
                <a:solidFill>
                  <a:schemeClr val="hlink"/>
                </a:solidFill>
              </a:rPr>
              <a:t>M: What is it doing?</a:t>
            </a:r>
          </a:p>
          <a:p>
            <a:r>
              <a:rPr lang="zh-CN" altLang="en-US" sz="3200" b="1"/>
              <a:t>C: It's ______. Here you are. Take a look（瞧一下）.</a:t>
            </a:r>
          </a:p>
          <a:p>
            <a:r>
              <a:rPr lang="zh-CN" altLang="en-US" sz="3200" b="1">
                <a:solidFill>
                  <a:schemeClr val="hlink"/>
                </a:solidFill>
              </a:rPr>
              <a:t>M: Thank you.</a:t>
            </a:r>
          </a:p>
          <a:p>
            <a:r>
              <a:rPr lang="zh-CN" altLang="en-US" sz="3200" b="1"/>
              <a:t>C: Do you see any ____?</a:t>
            </a:r>
          </a:p>
          <a:p>
            <a:r>
              <a:rPr lang="zh-CN" altLang="en-US" sz="3200" b="1">
                <a:solidFill>
                  <a:schemeClr val="hlink"/>
                </a:solidFill>
              </a:rPr>
              <a:t>M: Yes! Look there! </a:t>
            </a:r>
            <a:r>
              <a:rPr lang="zh-CN" altLang="en-US" sz="3200" b="1"/>
              <a:t>_______</a:t>
            </a:r>
            <a:r>
              <a:rPr lang="zh-CN" altLang="en-US" sz="3200" b="1">
                <a:solidFill>
                  <a:schemeClr val="hlink"/>
                </a:solidFill>
              </a:rPr>
              <a:t>.</a:t>
            </a:r>
          </a:p>
          <a:p>
            <a:r>
              <a:rPr lang="zh-CN" altLang="en-US" sz="3200" b="1"/>
              <a:t>C: Wow!</a:t>
            </a:r>
          </a:p>
        </p:txBody>
      </p:sp>
      <p:pic>
        <p:nvPicPr>
          <p:cNvPr id="31748" name="图片 317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480000" flipV="1">
            <a:off x="3851275" y="331788"/>
            <a:ext cx="16891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图片 3174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5250" y="4078288"/>
            <a:ext cx="2305050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图片 3175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0338" y="5157788"/>
            <a:ext cx="2160587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图片 3175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463" y="1341438"/>
            <a:ext cx="2160587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图片 3175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1513" y="2133600"/>
            <a:ext cx="15113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906905" y="475615"/>
            <a:ext cx="1940560" cy="61848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pitchFamily="66" charset="0"/>
                <a:ea typeface="Arial" panose="020B0604020202020204" pitchFamily="34" charset="0"/>
                <a:cs typeface="+mn-ea"/>
              </a:rPr>
              <a:t>Pair work</a:t>
            </a:r>
            <a:endParaRPr lang="en-US" altLang="zh-CN" sz="3200" noProof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et's sing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332656"/>
            <a:ext cx="8676456" cy="6169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838200" y="1447800"/>
            <a:ext cx="81534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latin typeface="Comic Sans MS" pitchFamily="66" charset="0"/>
                <a:cs typeface="Times New Roman" pitchFamily="18" charset="0"/>
              </a:rPr>
              <a:t>1.— ____________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Comic Sans MS" pitchFamily="66" charset="0"/>
                <a:cs typeface="Times New Roman" pitchFamily="18" charset="0"/>
              </a:rPr>
              <a:t>   —It’s swimming.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Comic Sans MS" pitchFamily="66" charset="0"/>
                <a:cs typeface="Times New Roman" pitchFamily="18" charset="0"/>
              </a:rPr>
              <a:t>   A. What are you doing?    B. What is it doing?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Comic Sans MS" pitchFamily="66" charset="0"/>
                <a:cs typeface="Times New Roman" pitchFamily="18" charset="0"/>
              </a:rPr>
              <a:t>   C. What is she doing?</a:t>
            </a:r>
            <a:endParaRPr lang="zh-CN" altLang="en-US" sz="2400" b="1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62200" y="1371600"/>
            <a:ext cx="420688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ea typeface="黑体" pitchFamily="2" charset="-122"/>
              </a:rPr>
              <a:t>B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440" name="TextBox 3"/>
          <p:cNvSpPr txBox="1">
            <a:spLocks noChangeArrowheads="1"/>
          </p:cNvSpPr>
          <p:nvPr/>
        </p:nvSpPr>
        <p:spPr bwMode="auto">
          <a:xfrm>
            <a:off x="609600" y="152400"/>
            <a:ext cx="3048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latinLnBrk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latinLnBrk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latinLnBrk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latinLnBrk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MS UI Gothic" pitchFamily="34" charset="-128"/>
                <a:cs typeface="Times New Roman" pitchFamily="18" charset="0"/>
              </a:rPr>
              <a:t>Practice</a:t>
            </a:r>
            <a:endParaRPr lang="zh-CN" altLang="en-US" sz="4000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ea typeface="MS UI Gothic" pitchFamily="34" charset="-128"/>
              <a:cs typeface="Times New Roman" pitchFamily="18" charset="0"/>
            </a:endParaRPr>
          </a:p>
        </p:txBody>
      </p:sp>
      <p:sp>
        <p:nvSpPr>
          <p:cNvPr id="18437" name="矩形 1"/>
          <p:cNvSpPr>
            <a:spLocks noChangeArrowheads="1"/>
          </p:cNvSpPr>
          <p:nvPr/>
        </p:nvSpPr>
        <p:spPr bwMode="auto">
          <a:xfrm>
            <a:off x="762000" y="3744913"/>
            <a:ext cx="71628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Comic Sans MS" pitchFamily="66" charset="0"/>
                <a:cs typeface="Times New Roman" pitchFamily="18" charset="0"/>
              </a:rPr>
              <a:t>2.That baby monkey </a:t>
            </a:r>
            <a:r>
              <a:rPr lang="en-US" altLang="zh-CN" sz="2400" b="1" u="sng">
                <a:latin typeface="Comic Sans MS" pitchFamily="66" charset="0"/>
                <a:cs typeface="Times New Roman" pitchFamily="18" charset="0"/>
              </a:rPr>
              <a:t>          </a:t>
            </a:r>
            <a:r>
              <a:rPr lang="en-US" altLang="zh-CN" sz="2400" b="1">
                <a:latin typeface="Comic Sans MS" pitchFamily="66" charset="0"/>
                <a:cs typeface="Times New Roman" pitchFamily="18" charset="0"/>
              </a:rPr>
              <a:t> eating bananas. 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Comic Sans MS" pitchFamily="66" charset="0"/>
                <a:cs typeface="Times New Roman" pitchFamily="18" charset="0"/>
              </a:rPr>
              <a:t>   A. is           B. am        C. are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Comic Sans MS" pitchFamily="66" charset="0"/>
                <a:cs typeface="Times New Roman" pitchFamily="18" charset="0"/>
              </a:rPr>
              <a:t>3.—What are they doing</a:t>
            </a:r>
            <a:r>
              <a:rPr lang="zh-CN" altLang="en-US" sz="2400" b="1">
                <a:latin typeface="Comic Sans MS" pitchFamily="66" charset="0"/>
                <a:cs typeface="Times New Roman" pitchFamily="18" charset="0"/>
              </a:rPr>
              <a:t>？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Comic Sans MS" pitchFamily="66" charset="0"/>
                <a:cs typeface="Times New Roman" pitchFamily="18" charset="0"/>
              </a:rPr>
              <a:t>   — </a:t>
            </a:r>
            <a:r>
              <a:rPr lang="en-US" altLang="zh-CN" sz="2400" b="1" u="sng">
                <a:latin typeface="Comic Sans MS" pitchFamily="66" charset="0"/>
                <a:cs typeface="Times New Roman" pitchFamily="18" charset="0"/>
              </a:rPr>
              <a:t>               </a:t>
            </a:r>
            <a:r>
              <a:rPr lang="en-US" altLang="zh-CN" sz="2400" b="1">
                <a:latin typeface="Comic Sans MS" pitchFamily="66" charset="0"/>
                <a:cs typeface="Times New Roman" pitchFamily="18" charset="0"/>
              </a:rPr>
              <a:t> fighting.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Comic Sans MS" pitchFamily="66" charset="0"/>
                <a:cs typeface="Times New Roman" pitchFamily="18" charset="0"/>
              </a:rPr>
              <a:t>  A. They        B. It’s       C. They are</a:t>
            </a:r>
            <a:endParaRPr lang="zh-CN" altLang="en-US" sz="2400" b="1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471988" y="3657600"/>
            <a:ext cx="4476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ea typeface="黑体" pitchFamily="2" charset="-122"/>
              </a:rPr>
              <a:t>A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32013" y="4970463"/>
            <a:ext cx="406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ea typeface="黑体" pitchFamily="2" charset="-122"/>
              </a:rPr>
              <a:t>C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304800" y="762000"/>
            <a:ext cx="2684463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ea typeface="黑体" pitchFamily="2" charset="-122"/>
              </a:rPr>
              <a:t>一、单项选择。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ChangeArrowheads="1"/>
          </p:cNvSpPr>
          <p:nvPr/>
        </p:nvSpPr>
        <p:spPr bwMode="auto">
          <a:xfrm>
            <a:off x="152400" y="965200"/>
            <a:ext cx="9004300" cy="448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b="1" dirty="0">
                <a:ea typeface="黑体" pitchFamily="2" charset="-122"/>
              </a:rPr>
              <a:t>二、用所给词的适当形式填空。</a:t>
            </a: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ea typeface="黑体" pitchFamily="2" charset="-122"/>
              </a:rPr>
              <a:t>       </a:t>
            </a:r>
            <a:r>
              <a:rPr lang="en-US" altLang="zh-CN" sz="2800" b="1" dirty="0">
                <a:latin typeface="Comic Sans MS" pitchFamily="66" charset="0"/>
                <a:ea typeface="黑体" pitchFamily="2" charset="-122"/>
              </a:rPr>
              <a:t>1. Look at these ________ (elephant). </a:t>
            </a:r>
          </a:p>
          <a:p>
            <a:pPr>
              <a:lnSpc>
                <a:spcPct val="170000"/>
              </a:lnSpc>
            </a:pPr>
            <a:r>
              <a:rPr lang="en-US" altLang="zh-CN" sz="2800" b="1" dirty="0">
                <a:latin typeface="Comic Sans MS" pitchFamily="66" charset="0"/>
                <a:ea typeface="黑体" pitchFamily="2" charset="-122"/>
              </a:rPr>
              <a:t>        They are so cute.</a:t>
            </a:r>
          </a:p>
          <a:p>
            <a:pPr>
              <a:lnSpc>
                <a:spcPct val="170000"/>
              </a:lnSpc>
            </a:pPr>
            <a:r>
              <a:rPr lang="en-US" altLang="zh-CN" sz="2800" b="1" dirty="0">
                <a:latin typeface="Comic Sans MS" pitchFamily="66" charset="0"/>
                <a:ea typeface="黑体" pitchFamily="2" charset="-122"/>
              </a:rPr>
              <a:t>       2. We’re ________ (have) an English class.</a:t>
            </a:r>
          </a:p>
          <a:p>
            <a:pPr>
              <a:lnSpc>
                <a:spcPct val="170000"/>
              </a:lnSpc>
            </a:pPr>
            <a:r>
              <a:rPr lang="en-US" altLang="zh-CN" sz="2800" b="1" dirty="0">
                <a:latin typeface="Comic Sans MS" pitchFamily="66" charset="0"/>
                <a:ea typeface="黑体" pitchFamily="2" charset="-122"/>
              </a:rPr>
              <a:t>       3. It’s playing with _______ (it) friends.</a:t>
            </a:r>
          </a:p>
          <a:p>
            <a:pPr>
              <a:lnSpc>
                <a:spcPct val="170000"/>
              </a:lnSpc>
            </a:pPr>
            <a:r>
              <a:rPr lang="en-US" altLang="zh-CN" sz="2800" b="1" dirty="0">
                <a:latin typeface="Comic Sans MS" pitchFamily="66" charset="0"/>
                <a:ea typeface="黑体" pitchFamily="2" charset="-122"/>
              </a:rPr>
              <a:t>       4. I ______ (be) cleaning my room.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114800" y="1752600"/>
            <a:ext cx="18129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ea typeface="黑体" pitchFamily="2" charset="-122"/>
              </a:rPr>
              <a:t>elephants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3306763" y="3195638"/>
            <a:ext cx="124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ea typeface="黑体" pitchFamily="2" charset="-122"/>
              </a:rPr>
              <a:t>having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5310188" y="3962400"/>
            <a:ext cx="6302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ea typeface="黑体" pitchFamily="2" charset="-122"/>
              </a:rPr>
              <a:t>its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2487613" y="4648200"/>
            <a:ext cx="658812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ea typeface="黑体" pitchFamily="2" charset="-122"/>
              </a:rPr>
              <a:t>am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32769"/>
          <p:cNvSpPr>
            <a:spLocks noGrp="1" noChangeArrowheads="1"/>
          </p:cNvSpPr>
          <p:nvPr>
            <p:ph type="title"/>
          </p:nvPr>
        </p:nvSpPr>
        <p:spPr>
          <a:xfrm>
            <a:off x="538163" y="187325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三、完成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下列句子</a:t>
            </a:r>
          </a:p>
        </p:txBody>
      </p:sp>
      <p:sp>
        <p:nvSpPr>
          <p:cNvPr id="32770" name="文本占位符 32770"/>
          <p:cNvSpPr>
            <a:spLocks noGrp="1" noChangeArrowheads="1"/>
          </p:cNvSpPr>
          <p:nvPr>
            <p:ph idx="1"/>
          </p:nvPr>
        </p:nvSpPr>
        <p:spPr>
          <a:xfrm>
            <a:off x="457200" y="1196975"/>
            <a:ext cx="8229600" cy="4930775"/>
          </a:xfrm>
        </p:spPr>
        <p:txBody>
          <a:bodyPr/>
          <a:lstStyle/>
          <a:p>
            <a:r>
              <a:rPr lang="zh-CN" altLang="en-US" sz="3200" b="1" dirty="0" smtClean="0"/>
              <a:t>1. Amy: What are you doing?</a:t>
            </a:r>
          </a:p>
          <a:p>
            <a:r>
              <a:rPr lang="zh-CN" altLang="en-US" sz="3200" b="1" dirty="0" smtClean="0"/>
              <a:t>  Chen Jie: ______ doing homework.</a:t>
            </a:r>
          </a:p>
          <a:p>
            <a:r>
              <a:rPr lang="zh-CN" altLang="en-US" sz="3200" b="1" dirty="0" smtClean="0"/>
              <a:t>2. Tom: Are they watching TV?</a:t>
            </a:r>
          </a:p>
          <a:p>
            <a:r>
              <a:rPr lang="zh-CN" altLang="en-US" sz="3200" b="1" dirty="0" smtClean="0"/>
              <a:t>  John: Yes, _____ _____.</a:t>
            </a:r>
          </a:p>
          <a:p>
            <a:r>
              <a:rPr lang="zh-CN" altLang="en-US" sz="3200" b="1" dirty="0" smtClean="0"/>
              <a:t>3. Sarah: Are they playing with each other?</a:t>
            </a:r>
          </a:p>
          <a:p>
            <a:r>
              <a:rPr lang="zh-CN" altLang="en-US" sz="3200" b="1" dirty="0" smtClean="0"/>
              <a:t>  Mike: No, _____ ______.</a:t>
            </a:r>
          </a:p>
          <a:p>
            <a:r>
              <a:rPr lang="zh-CN" altLang="en-US" sz="3200" b="1" dirty="0" smtClean="0"/>
              <a:t>4. Jack: What is Tom doing?</a:t>
            </a:r>
          </a:p>
          <a:p>
            <a:r>
              <a:rPr lang="zh-CN" altLang="en-US" sz="3200" b="1" dirty="0" smtClean="0"/>
              <a:t>  John: _____ _____ taking pictures.</a:t>
            </a:r>
          </a:p>
        </p:txBody>
      </p:sp>
      <p:sp>
        <p:nvSpPr>
          <p:cNvPr id="32772" name="文本框 32771"/>
          <p:cNvSpPr txBox="1">
            <a:spLocks noChangeArrowheads="1"/>
          </p:cNvSpPr>
          <p:nvPr/>
        </p:nvSpPr>
        <p:spPr bwMode="auto">
          <a:xfrm>
            <a:off x="3130550" y="1771650"/>
            <a:ext cx="1081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C3399"/>
                </a:solidFill>
              </a:rPr>
              <a:t>I'm</a:t>
            </a:r>
          </a:p>
        </p:txBody>
      </p:sp>
      <p:sp>
        <p:nvSpPr>
          <p:cNvPr id="32773" name="文本框 32772"/>
          <p:cNvSpPr txBox="1">
            <a:spLocks noChangeArrowheads="1"/>
          </p:cNvSpPr>
          <p:nvPr/>
        </p:nvSpPr>
        <p:spPr bwMode="auto">
          <a:xfrm>
            <a:off x="3275013" y="2924175"/>
            <a:ext cx="1997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C3399"/>
                </a:solidFill>
              </a:rPr>
              <a:t>they  are</a:t>
            </a:r>
          </a:p>
        </p:txBody>
      </p:sp>
      <p:sp>
        <p:nvSpPr>
          <p:cNvPr id="32774" name="文本框 32773"/>
          <p:cNvSpPr txBox="1">
            <a:spLocks noChangeArrowheads="1"/>
          </p:cNvSpPr>
          <p:nvPr/>
        </p:nvSpPr>
        <p:spPr bwMode="auto">
          <a:xfrm>
            <a:off x="2843808" y="4077072"/>
            <a:ext cx="23764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3399"/>
                </a:solidFill>
              </a:rPr>
              <a:t>they  aren't</a:t>
            </a:r>
          </a:p>
        </p:txBody>
      </p:sp>
      <p:sp>
        <p:nvSpPr>
          <p:cNvPr id="32775" name="文本框 32774"/>
          <p:cNvSpPr txBox="1">
            <a:spLocks noChangeArrowheads="1"/>
          </p:cNvSpPr>
          <p:nvPr/>
        </p:nvSpPr>
        <p:spPr bwMode="auto">
          <a:xfrm>
            <a:off x="2267744" y="5229200"/>
            <a:ext cx="1641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3399"/>
                </a:solidFill>
              </a:rPr>
              <a:t>He  </a:t>
            </a:r>
            <a:r>
              <a:rPr lang="zh-CN" altLang="en-US" sz="3200" b="1" dirty="0" smtClean="0">
                <a:solidFill>
                  <a:srgbClr val="CC3399"/>
                </a:solidFill>
              </a:rPr>
              <a:t>    </a:t>
            </a:r>
            <a:r>
              <a:rPr lang="zh-CN" altLang="en-US" sz="3200" b="1" dirty="0">
                <a:solidFill>
                  <a:srgbClr val="CC3399"/>
                </a:solidFill>
              </a:rPr>
              <a:t>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ldLvl="0"/>
      <p:bldP spid="32773" grpId="0" bldLvl="0"/>
      <p:bldP spid="32774" grpId="0" bldLvl="0"/>
      <p:bldP spid="32775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6eb367e0f89dfc564e4fc8be186c2c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76672"/>
            <a:ext cx="7920879" cy="5934566"/>
          </a:xfrm>
          <a:prstGeom prst="rect">
            <a:avLst/>
          </a:prstGeom>
        </p:spPr>
      </p:pic>
      <p:sp>
        <p:nvSpPr>
          <p:cNvPr id="33796" name="矩形 33795"/>
          <p:cNvSpPr>
            <a:spLocks noChangeArrowheads="1" noChangeShapeType="1" noTextEdit="1"/>
          </p:cNvSpPr>
          <p:nvPr/>
        </p:nvSpPr>
        <p:spPr bwMode="auto">
          <a:xfrm>
            <a:off x="1474788" y="2636838"/>
            <a:ext cx="6037262" cy="1687512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/>
              </a:rPr>
              <a:t>Thank you for listening!</a:t>
            </a:r>
            <a:endParaRPr lang="zh-CN" altLang="en-US" sz="3600" b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"/>
          <p:cNvSpPr>
            <a:spLocks noGrp="1" noChangeArrowheads="1"/>
          </p:cNvSpPr>
          <p:nvPr>
            <p:ph type="ctr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zh-CN" altLang="en-US" smtClean="0">
              <a:ea typeface="微软雅黑" pitchFamily="34" charset="-122"/>
            </a:endParaRPr>
          </a:p>
        </p:txBody>
      </p:sp>
      <p:pic>
        <p:nvPicPr>
          <p:cNvPr id="7171" name="Picture 1" descr="C:\Users\Administrator\Desktop\新建文件夹\Let's try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88900" cap="sq" cmpd="thickThin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172" name="TextBox 4"/>
          <p:cNvSpPr>
            <a:spLocks noChangeArrowheads="1"/>
          </p:cNvSpPr>
          <p:nvPr/>
        </p:nvSpPr>
        <p:spPr bwMode="auto">
          <a:xfrm>
            <a:off x="2500313" y="2286000"/>
            <a:ext cx="500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√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73" name="TextBox 7"/>
          <p:cNvSpPr>
            <a:spLocks noChangeArrowheads="1"/>
          </p:cNvSpPr>
          <p:nvPr/>
        </p:nvSpPr>
        <p:spPr bwMode="auto">
          <a:xfrm>
            <a:off x="6143625" y="2286000"/>
            <a:ext cx="500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√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74" name="文本框 7173"/>
          <p:cNvSpPr txBox="1">
            <a:spLocks noChangeArrowheads="1"/>
          </p:cNvSpPr>
          <p:nvPr/>
        </p:nvSpPr>
        <p:spPr bwMode="auto">
          <a:xfrm>
            <a:off x="250825" y="176213"/>
            <a:ext cx="857250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Comic Sans MS" pitchFamily="66" charset="0"/>
              </a:rPr>
              <a:t>Look at the four pictures in this part. </a:t>
            </a:r>
            <a:r>
              <a:rPr lang="en-US" altLang="zh-CN" sz="3200" b="1">
                <a:solidFill>
                  <a:schemeClr val="hlink"/>
                </a:solidFill>
                <a:latin typeface="Comic Sans MS" pitchFamily="66" charset="0"/>
              </a:rPr>
              <a:t>Where are they? </a:t>
            </a:r>
            <a:r>
              <a:rPr lang="zh-CN" altLang="en-US" sz="3200" b="1">
                <a:solidFill>
                  <a:schemeClr val="hlink"/>
                </a:solidFill>
                <a:latin typeface="Comic Sans MS" pitchFamily="66" charset="0"/>
              </a:rPr>
              <a:t>What are the animals doing? Let's listen and tick.</a:t>
            </a:r>
          </a:p>
        </p:txBody>
      </p:sp>
      <p:sp>
        <p:nvSpPr>
          <p:cNvPr id="7175" name="文本框 7174"/>
          <p:cNvSpPr txBox="1">
            <a:spLocks noChangeArrowheads="1"/>
          </p:cNvSpPr>
          <p:nvPr/>
        </p:nvSpPr>
        <p:spPr bwMode="auto">
          <a:xfrm>
            <a:off x="820738" y="4454525"/>
            <a:ext cx="670401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</a:rPr>
              <a:t>A: What are the birds doing?</a:t>
            </a:r>
          </a:p>
          <a:p>
            <a:r>
              <a:rPr lang="zh-CN" altLang="en-US" sz="3200" b="1"/>
              <a:t>B: They're </a:t>
            </a:r>
            <a:r>
              <a:rPr lang="en-US" altLang="zh-CN" sz="3200" b="1"/>
              <a:t>fly</a:t>
            </a:r>
            <a:r>
              <a:rPr lang="en-US" altLang="zh-CN" sz="3200" b="1">
                <a:solidFill>
                  <a:srgbClr val="FF0000"/>
                </a:solidFill>
              </a:rPr>
              <a:t>ing</a:t>
            </a:r>
            <a:r>
              <a:rPr lang="en-US" altLang="zh-CN" sz="3200" b="1"/>
              <a:t>.</a:t>
            </a:r>
            <a:endParaRPr lang="zh-CN" altLang="en-US" sz="3200" b="1"/>
          </a:p>
          <a:p>
            <a:r>
              <a:rPr lang="zh-CN" altLang="en-US" sz="3200" b="1">
                <a:solidFill>
                  <a:schemeClr val="accent2"/>
                </a:solidFill>
              </a:rPr>
              <a:t>A: What is the tiger doing?</a:t>
            </a:r>
          </a:p>
          <a:p>
            <a:r>
              <a:rPr lang="zh-CN" altLang="en-US" sz="3200" b="1"/>
              <a:t>B: It's </a:t>
            </a:r>
            <a:r>
              <a:rPr lang="en-US" altLang="zh-CN" sz="3200" b="1"/>
              <a:t>run</a:t>
            </a:r>
            <a:r>
              <a:rPr lang="en-US" altLang="zh-CN" sz="3200" b="1">
                <a:solidFill>
                  <a:srgbClr val="FF0000"/>
                </a:solidFill>
              </a:rPr>
              <a:t>ning</a:t>
            </a:r>
            <a:r>
              <a:rPr lang="en-US" altLang="zh-CN" sz="3200" b="1"/>
              <a:t>.</a:t>
            </a:r>
          </a:p>
        </p:txBody>
      </p:sp>
      <p:pic>
        <p:nvPicPr>
          <p:cNvPr id="8" name="listen and tick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206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224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172" grpId="0"/>
      <p:bldP spid="7173" grpId="0"/>
      <p:bldP spid="7174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7171" name="Picture 1" descr="C:\Users\Administrator\Desktop\新建文件夹\Let's try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5250" y="115888"/>
            <a:ext cx="8969375" cy="6665912"/>
          </a:xfrm>
          <a:ln w="88900" cap="sq" cmpd="thickThin">
            <a:solidFill>
              <a:srgbClr val="000000"/>
            </a:solidFill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69963" y="979488"/>
            <a:ext cx="73850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Do you see more(</a:t>
            </a:r>
            <a:r>
              <a:rPr lang="zh-CN" altLang="en-US" sz="3200" b="1"/>
              <a:t>更多的</a:t>
            </a:r>
            <a:r>
              <a:rPr lang="en-US" altLang="zh-CN" sz="3200" b="1"/>
              <a:t>) animals in the zoo?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42988" y="4581525"/>
            <a:ext cx="7450137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</a:rPr>
              <a:t>What are they doing?</a:t>
            </a:r>
          </a:p>
          <a:p>
            <a:endParaRPr lang="en-US" altLang="zh-CN" sz="3200" b="1">
              <a:solidFill>
                <a:srgbClr val="0070C0"/>
              </a:solidFill>
            </a:endParaRPr>
          </a:p>
          <a:p>
            <a:r>
              <a:rPr lang="en-US" altLang="zh-CN" sz="3200" b="1"/>
              <a:t>Please watch and answer.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819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8" name="文本占位符 819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9219" name="图片 8195" descr="p58At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文本框 8196"/>
          <p:cNvSpPr txBox="1">
            <a:spLocks noChangeArrowheads="1"/>
          </p:cNvSpPr>
          <p:nvPr/>
        </p:nvSpPr>
        <p:spPr bwMode="auto">
          <a:xfrm>
            <a:off x="177800" y="1700213"/>
            <a:ext cx="5041900" cy="539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A: Who are in the picture?</a:t>
            </a:r>
          </a:p>
          <a:p>
            <a:endParaRPr lang="zh-CN" altLang="en-US" sz="3200" b="1"/>
          </a:p>
          <a:p>
            <a:r>
              <a:rPr lang="zh-CN" altLang="en-US" sz="3200" b="1">
                <a:solidFill>
                  <a:srgbClr val="0070C0"/>
                </a:solidFill>
              </a:rPr>
              <a:t>B: Chen Jie, Mike and a girl.</a:t>
            </a:r>
          </a:p>
          <a:p>
            <a:endParaRPr lang="zh-CN" altLang="en-US" sz="3200" b="1">
              <a:solidFill>
                <a:srgbClr val="009900"/>
              </a:solidFill>
            </a:endParaRPr>
          </a:p>
          <a:p>
            <a:r>
              <a:rPr lang="zh-CN" altLang="en-US" sz="3200" b="1"/>
              <a:t>A: Where are they? Guess!</a:t>
            </a:r>
          </a:p>
          <a:p>
            <a:endParaRPr lang="zh-CN" altLang="en-US" sz="3200" b="1">
              <a:solidFill>
                <a:srgbClr val="0070C0"/>
              </a:solidFill>
            </a:endParaRPr>
          </a:p>
          <a:p>
            <a:r>
              <a:rPr lang="zh-CN" altLang="en-US" sz="3200" b="1">
                <a:solidFill>
                  <a:srgbClr val="0070C0"/>
                </a:solidFill>
              </a:rPr>
              <a:t>B: They're in the zoo.</a:t>
            </a:r>
          </a:p>
          <a:p>
            <a:endParaRPr lang="zh-CN" altLang="en-US" sz="3200" b="1">
              <a:solidFill>
                <a:srgbClr val="009900"/>
              </a:solidFill>
            </a:endParaRPr>
          </a:p>
          <a:p>
            <a:endParaRPr lang="zh-CN" altLang="en-US" sz="2800" b="1"/>
          </a:p>
        </p:txBody>
      </p:sp>
      <p:sp>
        <p:nvSpPr>
          <p:cNvPr id="2" name="椭圆 1"/>
          <p:cNvSpPr/>
          <p:nvPr/>
        </p:nvSpPr>
        <p:spPr>
          <a:xfrm>
            <a:off x="5076825" y="4438650"/>
            <a:ext cx="3962400" cy="1368425"/>
          </a:xfrm>
          <a:prstGeom prst="ellipse">
            <a:avLst/>
          </a:prstGeom>
          <a:noFill/>
          <a:ln w="57150">
            <a:solidFill>
              <a:srgbClr val="CC3399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8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819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0242" name="文本占位符 819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0243" name="图片 8195" descr="p58At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文本框 8196"/>
          <p:cNvSpPr txBox="1">
            <a:spLocks noChangeArrowheads="1"/>
          </p:cNvSpPr>
          <p:nvPr/>
        </p:nvSpPr>
        <p:spPr bwMode="auto">
          <a:xfrm>
            <a:off x="177800" y="403225"/>
            <a:ext cx="50419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 b="1" dirty="0">
              <a:solidFill>
                <a:srgbClr val="009900"/>
              </a:solidFill>
            </a:endParaRPr>
          </a:p>
          <a:p>
            <a:r>
              <a:rPr lang="zh-CN" altLang="en-US" sz="3200" b="1" dirty="0"/>
              <a:t>A: What animals </a:t>
            </a:r>
            <a:r>
              <a:rPr lang="en-US" altLang="zh-CN" sz="3200" b="1" dirty="0"/>
              <a:t>do you see</a:t>
            </a:r>
            <a:r>
              <a:rPr lang="zh-CN" altLang="en-US" sz="3200" b="1" dirty="0" smtClean="0"/>
              <a:t>?</a:t>
            </a:r>
            <a:endParaRPr lang="zh-CN" altLang="en-US" sz="3200" b="1" dirty="0"/>
          </a:p>
          <a:p>
            <a:endParaRPr lang="zh-CN" altLang="en-US" sz="3200" b="1" dirty="0"/>
          </a:p>
          <a:p>
            <a:r>
              <a:rPr lang="zh-CN" altLang="en-US" sz="3200" b="1" dirty="0">
                <a:solidFill>
                  <a:srgbClr val="0070C0"/>
                </a:solidFill>
              </a:rPr>
              <a:t>B: 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I  see  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two </a:t>
            </a:r>
            <a:r>
              <a:rPr lang="zh-CN" altLang="en-US" sz="3200" b="1" dirty="0">
                <a:solidFill>
                  <a:srgbClr val="0070C0"/>
                </a:solidFill>
              </a:rPr>
              <a:t>pandas, an elephant and two monkeys.</a:t>
            </a:r>
          </a:p>
          <a:p>
            <a:endParaRPr lang="zh-CN" altLang="en-US" sz="3200" b="1" dirty="0">
              <a:solidFill>
                <a:srgbClr val="009900"/>
              </a:solidFill>
            </a:endParaRPr>
          </a:p>
          <a:p>
            <a:r>
              <a:rPr lang="zh-CN" altLang="en-US" sz="3200" b="1" dirty="0"/>
              <a:t>A: What are they doing? </a:t>
            </a:r>
          </a:p>
          <a:p>
            <a:r>
              <a:rPr lang="zh-CN" altLang="en-US" sz="3200" b="1" dirty="0"/>
              <a:t>Let's go and see!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12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1266" name="文本占位符 1126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pic>
        <p:nvPicPr>
          <p:cNvPr id="11267" name="图片 112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92150"/>
            <a:ext cx="3236913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图片 112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3700463"/>
            <a:ext cx="2419350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文本框 11269"/>
          <p:cNvSpPr txBox="1">
            <a:spLocks noChangeArrowheads="1"/>
          </p:cNvSpPr>
          <p:nvPr/>
        </p:nvSpPr>
        <p:spPr bwMode="auto">
          <a:xfrm>
            <a:off x="3997325" y="2459038"/>
            <a:ext cx="4752975" cy="399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/>
              <a:t>Look, they're so ______.</a:t>
            </a:r>
          </a:p>
          <a:p>
            <a:endParaRPr lang="zh-CN" altLang="en-US" sz="3200" b="1" dirty="0"/>
          </a:p>
          <a:p>
            <a:r>
              <a:rPr lang="zh-CN" altLang="en-US" sz="3200" b="1" dirty="0"/>
              <a:t>It's 12:00.</a:t>
            </a:r>
          </a:p>
          <a:p>
            <a:r>
              <a:rPr lang="en-US" altLang="zh-CN" sz="3200" b="1" dirty="0"/>
              <a:t>What are they doing?</a:t>
            </a:r>
          </a:p>
          <a:p>
            <a:endParaRPr lang="zh-CN" altLang="en-US" sz="3200" b="1" dirty="0"/>
          </a:p>
          <a:p>
            <a:r>
              <a:rPr lang="zh-CN" altLang="en-US" sz="3200" b="1" dirty="0"/>
              <a:t>They are eating...</a:t>
            </a:r>
          </a:p>
          <a:p>
            <a:endParaRPr lang="zh-CN" altLang="en-US" sz="3200" b="1" dirty="0"/>
          </a:p>
          <a:p>
            <a:r>
              <a:rPr lang="zh-CN" altLang="en-US" sz="3200" b="1" dirty="0"/>
              <a:t>They are </a:t>
            </a:r>
            <a:r>
              <a:rPr lang="zh-CN" altLang="en-US" sz="3200" b="1" dirty="0">
                <a:solidFill>
                  <a:srgbClr val="FF0000"/>
                </a:solidFill>
              </a:rPr>
              <a:t>eating lunch</a:t>
            </a:r>
            <a:r>
              <a:rPr lang="zh-CN" altLang="en-US" sz="3200" b="1" dirty="0"/>
              <a:t>.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948264" y="2420888"/>
            <a:ext cx="11049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cute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图片 92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2705100" cy="198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文本框 9220"/>
          <p:cNvSpPr txBox="1">
            <a:spLocks noChangeArrowheads="1"/>
          </p:cNvSpPr>
          <p:nvPr/>
        </p:nvSpPr>
        <p:spPr bwMode="auto">
          <a:xfrm>
            <a:off x="2987824" y="1268760"/>
            <a:ext cx="594015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Comic Sans MS" pitchFamily="66" charset="0"/>
              </a:rPr>
              <a:t>A: What do they </a:t>
            </a:r>
            <a:r>
              <a:rPr lang="zh-CN" altLang="en-US" sz="3200" b="1" dirty="0" smtClean="0">
                <a:latin typeface="Comic Sans MS" pitchFamily="66" charset="0"/>
              </a:rPr>
              <a:t>like </a:t>
            </a:r>
            <a:r>
              <a:rPr lang="en-US" altLang="zh-CN" sz="3200" b="1" dirty="0" smtClean="0">
                <a:latin typeface="Comic Sans MS" pitchFamily="66" charset="0"/>
              </a:rPr>
              <a:t>to eat</a:t>
            </a:r>
            <a:r>
              <a:rPr lang="zh-CN" altLang="en-US" sz="3200" b="1" dirty="0" smtClean="0">
                <a:latin typeface="Comic Sans MS" pitchFamily="66" charset="0"/>
              </a:rPr>
              <a:t>?</a:t>
            </a:r>
            <a:endParaRPr lang="zh-CN" altLang="en-US" sz="3200" b="1" dirty="0">
              <a:latin typeface="Comic Sans MS" pitchFamily="66" charset="0"/>
            </a:endParaRPr>
          </a:p>
          <a:p>
            <a:endParaRPr lang="zh-CN" altLang="en-US" sz="3200" b="1" dirty="0">
              <a:latin typeface="Comic Sans MS" pitchFamily="66" charset="0"/>
            </a:endParaRPr>
          </a:p>
          <a:p>
            <a:r>
              <a:rPr lang="zh-CN" altLang="en-US" sz="3200" b="1" dirty="0">
                <a:solidFill>
                  <a:schemeClr val="hlink"/>
                </a:solidFill>
                <a:latin typeface="Comic Sans MS" pitchFamily="66" charset="0"/>
              </a:rPr>
              <a:t>B: They </a:t>
            </a:r>
            <a:r>
              <a:rPr lang="zh-CN" altLang="en-US" sz="3200" b="1" dirty="0" smtClean="0">
                <a:solidFill>
                  <a:schemeClr val="hlink"/>
                </a:solidFill>
                <a:latin typeface="Comic Sans MS" pitchFamily="66" charset="0"/>
              </a:rPr>
              <a:t>like </a:t>
            </a:r>
            <a:r>
              <a:rPr lang="en-US" altLang="zh-CN" sz="3200" b="1" dirty="0" smtClean="0">
                <a:solidFill>
                  <a:schemeClr val="hlink"/>
                </a:solidFill>
                <a:latin typeface="Comic Sans MS" pitchFamily="66" charset="0"/>
              </a:rPr>
              <a:t>to eat</a:t>
            </a:r>
            <a:r>
              <a:rPr lang="zh-CN" altLang="en-US" sz="3200" b="1" dirty="0" smtClean="0">
                <a:solidFill>
                  <a:schemeClr val="hlink"/>
                </a:solidFill>
                <a:latin typeface="Comic Sans MS" pitchFamily="66" charset="0"/>
              </a:rPr>
              <a:t> </a:t>
            </a:r>
            <a:r>
              <a:rPr lang="zh-CN" altLang="en-US" sz="3200" b="1" dirty="0">
                <a:solidFill>
                  <a:srgbClr val="009900"/>
                </a:solidFill>
                <a:latin typeface="Comic Sans MS" pitchFamily="66" charset="0"/>
                <a:hlinkClick r:id="rId3" action="ppaction://hlinksldjump"/>
              </a:rPr>
              <a:t>bamboo（竹子）</a:t>
            </a:r>
            <a:r>
              <a:rPr lang="zh-CN" altLang="en-US" sz="3200" b="1" dirty="0">
                <a:solidFill>
                  <a:schemeClr val="hlink"/>
                </a:solidFill>
                <a:latin typeface="Comic Sans MS" pitchFamily="66" charset="0"/>
              </a:rPr>
              <a:t>.</a:t>
            </a:r>
          </a:p>
          <a:p>
            <a:endParaRPr lang="zh-CN" altLang="en-US" sz="3200" b="1" dirty="0">
              <a:solidFill>
                <a:schemeClr val="hlink"/>
              </a:solidFill>
              <a:latin typeface="Comic Sans MS" pitchFamily="66" charset="0"/>
            </a:endParaRPr>
          </a:p>
          <a:p>
            <a:r>
              <a:rPr lang="zh-CN" altLang="en-US" sz="3200" b="1" dirty="0">
                <a:latin typeface="Comic Sans MS" pitchFamily="66" charset="0"/>
              </a:rPr>
              <a:t>A: What are they doing?</a:t>
            </a:r>
          </a:p>
          <a:p>
            <a:endParaRPr lang="zh-CN" altLang="en-US" sz="3200" b="1" dirty="0">
              <a:latin typeface="Comic Sans MS" pitchFamily="66" charset="0"/>
            </a:endParaRPr>
          </a:p>
          <a:p>
            <a:r>
              <a:rPr lang="zh-CN" altLang="en-US" sz="3200" b="1" dirty="0">
                <a:solidFill>
                  <a:schemeClr val="hlink"/>
                </a:solidFill>
                <a:latin typeface="Comic Sans MS" pitchFamily="66" charset="0"/>
              </a:rPr>
              <a:t>B: They are </a:t>
            </a:r>
            <a:r>
              <a:rPr lang="zh-CN" altLang="en-US" sz="3200" b="1" dirty="0">
                <a:solidFill>
                  <a:srgbClr val="FF0000"/>
                </a:solidFill>
                <a:latin typeface="Comic Sans MS" pitchFamily="66" charset="0"/>
              </a:rPr>
              <a:t>eating bamboo</a:t>
            </a:r>
            <a:r>
              <a:rPr lang="zh-CN" altLang="en-US" sz="3200" b="1" dirty="0">
                <a:solidFill>
                  <a:schemeClr val="hlink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" name="动作按钮: 前进或下一项 1">
            <a:hlinkClick r:id="rId4" action="ppaction://hlinksldjump"/>
          </p:cNvPr>
          <p:cNvSpPr/>
          <p:nvPr/>
        </p:nvSpPr>
        <p:spPr>
          <a:xfrm>
            <a:off x="1042988" y="5518150"/>
            <a:ext cx="647700" cy="5762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958</Words>
  <Application>Microsoft Office PowerPoint</Application>
  <PresentationFormat>全屏显示(4:3)</PresentationFormat>
  <Paragraphs>170</Paragraphs>
  <Slides>33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幻灯片 1</vt:lpstr>
      <vt:lpstr>You do I guess 你做我猜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bamboo</vt:lpstr>
      <vt:lpstr>幻灯片 11</vt:lpstr>
      <vt:lpstr>幻灯片 12</vt:lpstr>
      <vt:lpstr>its  它的（形容词性物主代词） its + 名词（物品）</vt:lpstr>
      <vt:lpstr>It's _____ its _____. </vt:lpstr>
      <vt:lpstr>It's _____its ______.</vt:lpstr>
      <vt:lpstr>It's _____ its _____.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三、完成下列句子</vt:lpstr>
      <vt:lpstr>幻灯片 33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18</cp:revision>
  <dcterms:created xsi:type="dcterms:W3CDTF">2017-05-25T08:39:45Z</dcterms:created>
  <dcterms:modified xsi:type="dcterms:W3CDTF">2017-05-26T07:08:00Z</dcterms:modified>
</cp:coreProperties>
</file>