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3" r:id="rId2"/>
    <p:sldId id="284" r:id="rId3"/>
    <p:sldId id="285" r:id="rId4"/>
    <p:sldId id="287" r:id="rId5"/>
    <p:sldId id="286" r:id="rId6"/>
    <p:sldId id="288" r:id="rId7"/>
    <p:sldId id="303" r:id="rId8"/>
    <p:sldId id="302" r:id="rId9"/>
    <p:sldId id="260" r:id="rId10"/>
    <p:sldId id="304" r:id="rId11"/>
    <p:sldId id="261" r:id="rId12"/>
    <p:sldId id="275" r:id="rId13"/>
    <p:sldId id="264" r:id="rId14"/>
    <p:sldId id="265" r:id="rId15"/>
    <p:sldId id="279" r:id="rId16"/>
    <p:sldId id="280" r:id="rId17"/>
    <p:sldId id="305" r:id="rId18"/>
    <p:sldId id="281" r:id="rId19"/>
    <p:sldId id="270" r:id="rId20"/>
    <p:sldId id="282" r:id="rId21"/>
    <p:sldId id="271" r:id="rId22"/>
    <p:sldId id="306" r:id="rId23"/>
    <p:sldId id="27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AA910DE-CD58-4C79-A117-C35F5EF1254D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015BB9B-8F6A-4ACB-87CE-948BB1A1C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</a:p>
        </p:txBody>
      </p:sp>
      <p:sp>
        <p:nvSpPr>
          <p:cNvPr id="163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  <a:endParaRPr lang="en-US" altLang="zh-CN" smtClean="0">
              <a:latin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</a:p>
        </p:txBody>
      </p:sp>
      <p:sp>
        <p:nvSpPr>
          <p:cNvPr id="184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  <a:endParaRPr lang="en-US" altLang="zh-CN" smtClean="0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</a:p>
        </p:txBody>
      </p:sp>
      <p:sp>
        <p:nvSpPr>
          <p:cNvPr id="204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  <a:endParaRPr lang="en-US" altLang="zh-CN" smtClean="0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</a:p>
        </p:txBody>
      </p:sp>
      <p:sp>
        <p:nvSpPr>
          <p:cNvPr id="225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Arial" charset="0"/>
              </a:rPr>
              <a:t>绿色圃中小学教育网http://www.Lspjy.com</a:t>
            </a:r>
            <a:endParaRPr lang="en-US" altLang="zh-CN" smtClean="0"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EA02BD-1388-48BF-8971-1F3107A3185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8F02A7-2645-4CDB-883F-74B0603EB98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68D8B-8EA4-49C6-A627-4DBA51797639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8BC31-7E18-43E9-A92A-CE24F17CD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51508-961C-43E6-8CFD-DDD1EB703B50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B19A1-AF79-4A3F-B5C6-B430AF7324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FEF99-74D1-4E49-B4CC-F0F861DFEC97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22A94-11FB-45A4-B126-2DBBACB66A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D5708-46F1-43C5-B310-6D97D7882769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86DF2-38D9-4BCD-B5EF-0C645E676B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7FDA4-4CAA-4EB9-886D-2D939444F2E5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AA4A0-42CF-4704-A0AD-1E67BC3CB7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E62CB-2DF2-4DCC-BEA0-1B196D938532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11F23-3200-4EA1-8CD1-0FE2E78A4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13066-33CE-4439-B0E8-4D1AB161CAA8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8072F-8E55-4DB5-A4FF-70497B6339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DCF0C-11DC-4BC8-ABEE-B6F9BD3B18E4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66AE-3AA2-4B3B-8F5F-9C7B9CBDE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BC508-07CC-489F-B364-5527E47B4862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80A64-5B60-4554-98F0-6E9600408D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0C5D3-79C5-4A19-9242-57F600385BAB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A95A2-52C0-4A71-B418-8FF3F2E56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30079-3D6A-4354-969E-A2B091224E31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A4E8-C1B1-4F91-86B0-524959C45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608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06C474-6A0F-49B9-81EC-D78592FDE492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51D3EC-C431-4901-A1B9-4C4C648A28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G:\&#20116;&#19979;Unit%203%20&#35838;&#20214;\Unit%203\&#20462;&#25913;\U3%20A%20Let's%20talk\TALK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30.png"/><Relationship Id="rId3" Type="http://schemas.openxmlformats.org/officeDocument/2006/relationships/audio" Target="file:///G:\&#20116;&#19979;Unit%203%20&#35838;&#20214;\Unit%203\&#20462;&#25913;\U3%20A%20Let's%20talk\3.wav" TargetMode="External"/><Relationship Id="rId7" Type="http://schemas.openxmlformats.org/officeDocument/2006/relationships/audio" Target="file:///G:\&#20116;&#19979;Unit%203%20&#35838;&#20214;\Unit%203\&#20462;&#25913;\U3%20A%20Let's%20talk\7.wav" TargetMode="External"/><Relationship Id="rId12" Type="http://schemas.openxmlformats.org/officeDocument/2006/relationships/image" Target="../media/image29.png"/><Relationship Id="rId2" Type="http://schemas.openxmlformats.org/officeDocument/2006/relationships/audio" Target="file:///G:\&#20116;&#19979;Unit%203%20&#35838;&#20214;\Unit%203\&#20462;&#25913;\U3%20A%20Let's%20talk\2.wav" TargetMode="External"/><Relationship Id="rId1" Type="http://schemas.openxmlformats.org/officeDocument/2006/relationships/audio" Target="file:///G:\&#20116;&#19979;Unit%203%20&#35838;&#20214;\Unit%203\&#20462;&#25913;\U3%20A%20Let's%20talk\1.wav" TargetMode="External"/><Relationship Id="rId6" Type="http://schemas.openxmlformats.org/officeDocument/2006/relationships/audio" Target="file:///G:\&#20116;&#19979;Unit%203%20&#35838;&#20214;\Unit%203\&#20462;&#25913;\U3%20A%20Let's%20talk\6.wav" TargetMode="External"/><Relationship Id="rId11" Type="http://schemas.openxmlformats.org/officeDocument/2006/relationships/image" Target="../media/image28.png"/><Relationship Id="rId5" Type="http://schemas.openxmlformats.org/officeDocument/2006/relationships/audio" Target="file:///G:\&#20116;&#19979;Unit%203%20&#35838;&#20214;\Unit%203\&#20462;&#25913;\U3%20A%20Let's%20talk\5.wav" TargetMode="External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audio" Target="file:///G:\&#20116;&#19979;Unit%203%20&#35838;&#20214;\Unit%203\&#20462;&#25913;\U3%20A%20Let's%20talk\4.wav" TargetMode="External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20116;&#19979;Unit%203%20&#35838;&#20214;\Unit%203\&#20462;&#25913;\U3%20A%20Let's%20talk\&#20799;&#31461;&#27468;&#26354;%20-%20&#26032;&#24180;&#22909;%20-%20&#32431;&#38899;&#20048;&#29256;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hyperlink" Target="P24ATRY.SW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G:\&#20116;&#19979;Unit%203%20&#35838;&#20214;\Unit%203\&#20462;&#25913;\U3%20A%20Let's%20talk\Unit%203%20Part%20A%20lets%20talk.wmv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800600" y="4876800"/>
            <a:ext cx="2895600" cy="8382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smtClean="0">
                <a:solidFill>
                  <a:srgbClr val="009900"/>
                </a:solidFill>
                <a:latin typeface="Arial" charset="0"/>
              </a:rPr>
              <a:t>梧州市大塘小学</a:t>
            </a:r>
            <a:endParaRPr lang="en-US" altLang="zh-CN" sz="1800" smtClean="0">
              <a:solidFill>
                <a:srgbClr val="0099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smtClean="0">
                <a:solidFill>
                  <a:srgbClr val="009900"/>
                </a:solidFill>
                <a:latin typeface="Arial" charset="0"/>
              </a:rPr>
              <a:t>张杰银</a:t>
            </a:r>
            <a:endParaRPr lang="en-US" altLang="zh-CN" sz="1800" smtClean="0">
              <a:solidFill>
                <a:srgbClr val="009900"/>
              </a:solidFill>
              <a:latin typeface="Arial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143000"/>
            <a:ext cx="8839200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Unit 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My school calendar</a:t>
            </a:r>
            <a:endParaRPr lang="zh-CN" altLang="en-US" sz="8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363" name="文本框 4"/>
          <p:cNvSpPr txBox="1">
            <a:spLocks noChangeArrowheads="1"/>
          </p:cNvSpPr>
          <p:nvPr/>
        </p:nvSpPr>
        <p:spPr bwMode="auto">
          <a:xfrm>
            <a:off x="1219200" y="3505200"/>
            <a:ext cx="7239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 Let’s talk </a:t>
            </a:r>
            <a:endParaRPr lang="zh-CN" altLang="en-US" sz="80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95288" y="34813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47688" y="36337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0"/>
          <p:cNvSpPr txBox="1">
            <a:spLocks noChangeArrowheads="1"/>
          </p:cNvSpPr>
          <p:nvPr/>
        </p:nvSpPr>
        <p:spPr bwMode="auto">
          <a:xfrm>
            <a:off x="4429125" y="1214438"/>
            <a:ext cx="2214563" cy="5842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 cmpd="sng">
            <a:solidFill>
              <a:srgbClr val="46AAC5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en-US" sz="3200" dirty="0">
                <a:solidFill>
                  <a:srgbClr val="FF0000"/>
                </a:solidFill>
                <a:latin typeface="Comic Sans MS" pitchFamily="66" charset="0"/>
                <a:ea typeface="+mn-ea"/>
              </a:rPr>
              <a:t>school trip</a:t>
            </a:r>
          </a:p>
        </p:txBody>
      </p:sp>
      <p:pic>
        <p:nvPicPr>
          <p:cNvPr id="1331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4252913"/>
            <a:ext cx="22860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pic>
        <p:nvPicPr>
          <p:cNvPr id="13316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2933700"/>
            <a:ext cx="1643062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pic>
        <p:nvPicPr>
          <p:cNvPr id="13317" name="图片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3932238"/>
            <a:ext cx="15716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pic>
        <p:nvPicPr>
          <p:cNvPr id="13318" name="图片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2571750"/>
            <a:ext cx="1785938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grpSp>
        <p:nvGrpSpPr>
          <p:cNvPr id="2" name="爆炸形 1 20"/>
          <p:cNvGrpSpPr>
            <a:grpSpLocks/>
          </p:cNvGrpSpPr>
          <p:nvPr/>
        </p:nvGrpSpPr>
        <p:grpSpPr bwMode="auto">
          <a:xfrm>
            <a:off x="3643313" y="3143250"/>
            <a:ext cx="2073275" cy="1762125"/>
            <a:chOff x="0" y="0"/>
            <a:chExt cx="1306" cy="1110"/>
          </a:xfrm>
        </p:grpSpPr>
        <p:pic>
          <p:nvPicPr>
            <p:cNvPr id="31753" name="爆炸形 1 20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306" cy="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4" name="Text Box 9"/>
            <p:cNvSpPr txBox="1">
              <a:spLocks noChangeArrowheads="1"/>
            </p:cNvSpPr>
            <p:nvPr/>
          </p:nvSpPr>
          <p:spPr bwMode="auto">
            <a:xfrm>
              <a:off x="299" y="325"/>
              <a:ext cx="691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Calibri" pitchFamily="34" charset="0"/>
                </a:rPr>
                <a:t>Cool </a:t>
              </a:r>
              <a:endParaRPr lang="zh-CN" altLang="en-US" sz="32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1751" name="Text Box 6"/>
          <p:cNvSpPr txBox="1">
            <a:spLocks noChangeArrowheads="1"/>
          </p:cNvSpPr>
          <p:nvPr/>
        </p:nvSpPr>
        <p:spPr bwMode="auto">
          <a:xfrm>
            <a:off x="1928794" y="1214422"/>
            <a:ext cx="61436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Comic Sans MS" pitchFamily="66" charset="0"/>
              </a:rPr>
              <a:t>They </a:t>
            </a:r>
            <a:r>
              <a:rPr lang="en-US" altLang="zh-CN" sz="3200" dirty="0">
                <a:latin typeface="Comic Sans MS" pitchFamily="66" charset="0"/>
              </a:rPr>
              <a:t>have a                     , too .</a:t>
            </a:r>
          </a:p>
        </p:txBody>
      </p:sp>
      <p:sp>
        <p:nvSpPr>
          <p:cNvPr id="31752" name="Text Box 6"/>
          <p:cNvSpPr txBox="1">
            <a:spLocks noChangeArrowheads="1"/>
          </p:cNvSpPr>
          <p:nvPr/>
        </p:nvSpPr>
        <p:spPr bwMode="auto">
          <a:xfrm>
            <a:off x="0" y="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Comic Sans MS" pitchFamily="66" charset="0"/>
              </a:rPr>
              <a:t>Watch and answer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360浏览器\User Data\temp\0017031063895569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3214" y="3319458"/>
            <a:ext cx="2528918" cy="1408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6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500306"/>
            <a:ext cx="2071702" cy="1535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8" name="图片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714620"/>
            <a:ext cx="2185226" cy="128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643174" y="1928802"/>
            <a:ext cx="40005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latin typeface="Comic Sans MS" pitchFamily="66" charset="0"/>
              </a:rPr>
              <a:t>（一些）        （有趣的事情</a:t>
            </a:r>
            <a:r>
              <a:rPr lang="en-US" altLang="zh-CN" sz="1600" dirty="0" smtClean="0">
                <a:latin typeface="Comic Sans MS" pitchFamily="66" charset="0"/>
              </a:rPr>
              <a:t> </a:t>
            </a:r>
            <a:r>
              <a:rPr lang="zh-CN" altLang="en-US" sz="1600" dirty="0" smtClean="0">
                <a:latin typeface="Comic Sans MS" pitchFamily="66" charset="0"/>
              </a:rPr>
              <a:t>）</a:t>
            </a:r>
            <a:endParaRPr lang="en-US" altLang="zh-CN" sz="1600" dirty="0">
              <a:latin typeface="Comic Sans MS" pitchFamily="66" charset="0"/>
            </a:endParaRPr>
          </a:p>
        </p:txBody>
      </p:sp>
      <p:pic>
        <p:nvPicPr>
          <p:cNvPr id="13" name="图片 2"/>
          <p:cNvPicPr>
            <a:picLocks noChangeAspect="1" noChangeArrowheads="1"/>
          </p:cNvPicPr>
          <p:nvPr/>
        </p:nvPicPr>
        <p:blipFill>
          <a:blip r:embed="rId5"/>
          <a:srcRect l="5858" t="7417"/>
          <a:stretch>
            <a:fillRect/>
          </a:stretch>
        </p:blipFill>
        <p:spPr bwMode="auto">
          <a:xfrm rot="1253981">
            <a:off x="884591" y="4453891"/>
            <a:ext cx="2084855" cy="1865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图片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4357694"/>
            <a:ext cx="2143140" cy="1604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500430" y="1214422"/>
            <a:ext cx="3286147" cy="584775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 cmpd="sng">
            <a:solidFill>
              <a:srgbClr val="46AAC5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  <a:ea typeface="+mn-ea"/>
              </a:rPr>
              <a:t>a few fun things </a:t>
            </a:r>
            <a:endParaRPr lang="en-US" sz="3200" dirty="0">
              <a:solidFill>
                <a:srgbClr val="FF0000"/>
              </a:solidFill>
              <a:latin typeface="Comic Sans MS" pitchFamily="66" charset="0"/>
              <a:ea typeface="+mn-ea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357290" y="1214422"/>
            <a:ext cx="7358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Comic Sans MS" pitchFamily="66" charset="0"/>
              </a:rPr>
              <a:t>They have                             in spring.</a:t>
            </a:r>
            <a:endParaRPr lang="en-US" altLang="zh-CN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animBg="1" autoUpdateAnimBg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RESOURCE\UNIT3\JPG\P24ATALK.JPG"/>
          <p:cNvPicPr>
            <a:picLocks noChangeAspect="1" noChangeArrowheads="1"/>
          </p:cNvPicPr>
          <p:nvPr/>
        </p:nvPicPr>
        <p:blipFill>
          <a:blip r:embed="rId4"/>
          <a:srcRect l="3749" t="-287" r="11107" b="15111"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4438"/>
            <a:ext cx="7429520" cy="457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Comic Sans MS" pitchFamily="66" charset="0"/>
              </a:rPr>
              <a:t>Mike</a:t>
            </a:r>
            <a:r>
              <a:rPr lang="en-US" altLang="zh-CN" sz="2400" b="1" dirty="0">
                <a:latin typeface="Comic Sans MS" pitchFamily="66" charset="0"/>
              </a:rPr>
              <a:t>: We have a few fun things in 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</a:rPr>
              <a:t>      </a:t>
            </a:r>
            <a:r>
              <a:rPr lang="en-US" altLang="zh-CN" sz="2400" b="1" dirty="0" smtClean="0">
                <a:latin typeface="Comic Sans MS" pitchFamily="66" charset="0"/>
              </a:rPr>
              <a:t>  spring</a:t>
            </a:r>
            <a:r>
              <a:rPr lang="en-US" altLang="zh-CN" sz="2400" b="1" dirty="0">
                <a:latin typeface="Comic Sans MS" pitchFamily="66" charset="0"/>
              </a:rPr>
              <a:t>. After the sports meet,   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</a:rPr>
              <a:t>      </a:t>
            </a:r>
            <a:r>
              <a:rPr lang="en-US" altLang="zh-CN" sz="2400" b="1" dirty="0" smtClean="0">
                <a:latin typeface="Comic Sans MS" pitchFamily="66" charset="0"/>
              </a:rPr>
              <a:t>  we </a:t>
            </a:r>
            <a:r>
              <a:rPr lang="en-US" altLang="zh-CN" sz="2400" b="1" dirty="0">
                <a:latin typeface="Comic Sans MS" pitchFamily="66" charset="0"/>
              </a:rPr>
              <a:t>have an Easter </a:t>
            </a:r>
            <a:r>
              <a:rPr lang="en-US" altLang="zh-CN" sz="2400" b="1" dirty="0" smtClean="0">
                <a:latin typeface="Comic Sans MS" pitchFamily="66" charset="0"/>
              </a:rPr>
              <a:t>party.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Comic Sans MS" pitchFamily="66" charset="0"/>
              </a:rPr>
              <a:t>Zhang </a:t>
            </a:r>
            <a:r>
              <a:rPr lang="en-US" altLang="zh-CN" sz="2400" b="1" dirty="0" err="1">
                <a:latin typeface="Comic Sans MS" pitchFamily="66" charset="0"/>
              </a:rPr>
              <a:t>Peng</a:t>
            </a:r>
            <a:r>
              <a:rPr lang="en-US" altLang="zh-CN" sz="2400" b="1" dirty="0">
                <a:latin typeface="Comic Sans MS" pitchFamily="66" charset="0"/>
              </a:rPr>
              <a:t>: </a:t>
            </a:r>
            <a:r>
              <a:rPr lang="en-US" altLang="zh-CN" sz="2400" b="1" dirty="0" smtClean="0">
                <a:latin typeface="Comic Sans MS" pitchFamily="66" charset="0"/>
              </a:rPr>
              <a:t> When </a:t>
            </a:r>
            <a:r>
              <a:rPr lang="en-US" altLang="zh-CN" sz="2400" b="1" dirty="0">
                <a:latin typeface="Comic Sans MS" pitchFamily="66" charset="0"/>
              </a:rPr>
              <a:t>is the </a:t>
            </a:r>
            <a:r>
              <a:rPr lang="en-US" altLang="zh-CN" sz="2400" b="1" dirty="0" smtClean="0">
                <a:latin typeface="Comic Sans MS" pitchFamily="66" charset="0"/>
              </a:rPr>
              <a:t>party</a:t>
            </a:r>
            <a:r>
              <a:rPr lang="zh-CN" altLang="en-US" sz="2400" b="1" dirty="0" smtClean="0">
                <a:latin typeface="Comic Sans MS" pitchFamily="66" charset="0"/>
              </a:rPr>
              <a:t>？</a:t>
            </a:r>
            <a:endParaRPr lang="en-US" altLang="zh-CN" sz="2400" b="1" dirty="0" smtClean="0">
              <a:latin typeface="Comic Sans MS" pitchFamily="66" charset="0"/>
            </a:endParaRP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Comic Sans MS" pitchFamily="66" charset="0"/>
              </a:rPr>
              <a:t>Mike</a:t>
            </a:r>
            <a:r>
              <a:rPr lang="en-US" altLang="zh-CN" sz="2400" b="1" dirty="0">
                <a:latin typeface="Comic Sans MS" pitchFamily="66" charset="0"/>
              </a:rPr>
              <a:t>: </a:t>
            </a:r>
            <a:r>
              <a:rPr lang="en-US" altLang="zh-CN" sz="2400" b="1" dirty="0" smtClean="0">
                <a:latin typeface="Comic Sans MS" pitchFamily="66" charset="0"/>
              </a:rPr>
              <a:t> It’s </a:t>
            </a:r>
            <a:r>
              <a:rPr lang="en-US" altLang="zh-CN" sz="2400" b="1" dirty="0">
                <a:latin typeface="Comic Sans MS" pitchFamily="66" charset="0"/>
              </a:rPr>
              <a:t>in April. </a:t>
            </a:r>
            <a:endParaRPr lang="en-US" altLang="zh-CN" sz="2400" b="1" dirty="0" smtClean="0">
              <a:latin typeface="Comic Sans MS" pitchFamily="66" charset="0"/>
            </a:endParaRP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Comic Sans MS" pitchFamily="66" charset="0"/>
              </a:rPr>
              <a:t>        We </a:t>
            </a:r>
            <a:r>
              <a:rPr lang="en-US" altLang="zh-CN" sz="2400" b="1" dirty="0">
                <a:latin typeface="Comic Sans MS" pitchFamily="66" charset="0"/>
              </a:rPr>
              <a:t>have a school trip , too.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</a:rPr>
              <a:t>Zhang </a:t>
            </a:r>
            <a:r>
              <a:rPr lang="en-US" altLang="zh-CN" sz="2400" b="1" dirty="0" err="1" smtClean="0">
                <a:latin typeface="Comic Sans MS" pitchFamily="66" charset="0"/>
              </a:rPr>
              <a:t>Peng</a:t>
            </a:r>
            <a:r>
              <a:rPr lang="en-US" altLang="zh-CN" sz="2400" b="1" dirty="0" smtClean="0">
                <a:latin typeface="Comic Sans MS" pitchFamily="66" charset="0"/>
              </a:rPr>
              <a:t>: </a:t>
            </a:r>
            <a:r>
              <a:rPr lang="en-US" altLang="zh-CN" sz="2400" b="1" dirty="0">
                <a:latin typeface="Comic Sans MS" pitchFamily="66" charset="0"/>
              </a:rPr>
              <a:t>When is </a:t>
            </a:r>
            <a:r>
              <a:rPr lang="en-US" altLang="zh-CN" sz="2400" b="1" dirty="0" smtClean="0">
                <a:latin typeface="Comic Sans MS" pitchFamily="66" charset="0"/>
              </a:rPr>
              <a:t>that?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Comic Sans MS" pitchFamily="66" charset="0"/>
              </a:rPr>
              <a:t>Mike: It’s in May.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Comic Sans MS" pitchFamily="66" charset="0"/>
              </a:rPr>
              <a:t>Zhang </a:t>
            </a:r>
            <a:r>
              <a:rPr lang="en-US" altLang="zh-CN" sz="2400" b="1" dirty="0" err="1">
                <a:latin typeface="Comic Sans MS" pitchFamily="66" charset="0"/>
              </a:rPr>
              <a:t>Peng</a:t>
            </a:r>
            <a:r>
              <a:rPr lang="en-US" altLang="zh-CN" sz="2400" b="1" dirty="0">
                <a:latin typeface="Comic Sans MS" pitchFamily="66" charset="0"/>
              </a:rPr>
              <a:t>: Cool</a:t>
            </a:r>
            <a:r>
              <a:rPr lang="en-US" altLang="zh-CN" sz="2400" b="1" dirty="0" smtClean="0">
                <a:latin typeface="Comic Sans MS" pitchFamily="66" charset="0"/>
              </a:rPr>
              <a:t>! </a:t>
            </a:r>
            <a:endParaRPr lang="en-US" altLang="zh-CN" sz="2400" b="1" dirty="0">
              <a:latin typeface="Comic Sans MS" pitchFamily="66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0" y="0"/>
            <a:ext cx="307180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i="1" dirty="0">
                <a:latin typeface="Comic Sans MS" pitchFamily="66" charset="0"/>
              </a:rPr>
              <a:t>Listen and </a:t>
            </a:r>
            <a:r>
              <a:rPr lang="en-US" altLang="zh-CN" sz="3200" i="1" dirty="0" smtClean="0">
                <a:latin typeface="Comic Sans MS" pitchFamily="66" charset="0"/>
              </a:rPr>
              <a:t>underline</a:t>
            </a:r>
            <a:r>
              <a:rPr lang="zh-CN" altLang="en-US" i="1" dirty="0" smtClean="0">
                <a:latin typeface="Comic Sans MS" pitchFamily="66" charset="0"/>
              </a:rPr>
              <a:t>（划线）</a:t>
            </a:r>
            <a:r>
              <a:rPr lang="en-US" altLang="zh-CN" sz="3200" i="1" dirty="0" smtClean="0">
                <a:latin typeface="Comic Sans MS" pitchFamily="66" charset="0"/>
              </a:rPr>
              <a:t>:</a:t>
            </a:r>
            <a:endParaRPr lang="en-US" altLang="zh-CN" sz="3200" b="1" i="1" dirty="0">
              <a:latin typeface="Comic Sans MS" pitchFamily="66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786188" y="0"/>
            <a:ext cx="4643437" cy="785813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When is the Easter party ?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57625" y="642938"/>
            <a:ext cx="4321175" cy="642937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When is the school trip?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214414" y="3643314"/>
            <a:ext cx="17145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71538" y="5214950"/>
            <a:ext cx="1714500" cy="1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2857488" y="2214554"/>
            <a:ext cx="2000250" cy="428625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786050" y="3786190"/>
            <a:ext cx="1714500" cy="428625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" name="TALK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15338" y="35716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805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7172" grpId="0"/>
      <p:bldP spid="6" grpId="0"/>
      <p:bldP spid="7" grpId="0"/>
      <p:bldP spid="8" grpId="0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Group 2"/>
          <p:cNvGraphicFramePr>
            <a:graphicFrameLocks noGrp="1"/>
          </p:cNvGraphicFramePr>
          <p:nvPr/>
        </p:nvGraphicFramePr>
        <p:xfrm>
          <a:off x="214313" y="1428750"/>
          <a:ext cx="8786874" cy="5087958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131220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           Mike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: We have a few fun things in spring.        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                    After the sports meet, we have an Easter party.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78262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Zhang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Peng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:  When is the party?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205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          Mike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: It’s in April.   We have a school trip, too.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69767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Zhang Peng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: When is that?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7699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          Mike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: It’s in May.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70490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Zhang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Peng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  <a:cs typeface="Times New Roman" pitchFamily="18" charset="0"/>
                        </a:rPr>
                        <a:t>: Cool!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  <p:sp>
        <p:nvSpPr>
          <p:cNvPr id="36881" name="竖卷形 3"/>
          <p:cNvSpPr>
            <a:spLocks noChangeArrowheads="1"/>
          </p:cNvSpPr>
          <p:nvPr/>
        </p:nvSpPr>
        <p:spPr bwMode="auto">
          <a:xfrm>
            <a:off x="214313" y="714375"/>
            <a:ext cx="5715000" cy="698500"/>
          </a:xfrm>
          <a:prstGeom prst="verticalScroll">
            <a:avLst>
              <a:gd name="adj" fmla="val 12500"/>
            </a:avLst>
          </a:prstGeom>
          <a:solidFill>
            <a:srgbClr val="F79646"/>
          </a:solidFill>
          <a:ln w="25400">
            <a:solidFill>
              <a:srgbClr val="B66D3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882" name="Text Box 10"/>
          <p:cNvSpPr txBox="1">
            <a:spLocks noChangeArrowheads="1"/>
          </p:cNvSpPr>
          <p:nvPr/>
        </p:nvSpPr>
        <p:spPr bwMode="auto">
          <a:xfrm>
            <a:off x="428625" y="785813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i="1">
                <a:latin typeface="Comic Sans MS" pitchFamily="66" charset="0"/>
              </a:rPr>
              <a:t>Listen and read :</a:t>
            </a:r>
            <a:endParaRPr lang="en-US" altLang="zh-CN" sz="3200" b="1" i="1">
              <a:latin typeface="Comic Sans MS" pitchFamily="66" charset="0"/>
            </a:endParaRPr>
          </a:p>
        </p:txBody>
      </p:sp>
      <p:pic>
        <p:nvPicPr>
          <p:cNvPr id="6" name="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358063" y="1785938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571625" y="228600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3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4929188" y="300037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4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3714750" y="3786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5.wav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7929563" y="3857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6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214813" y="457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7.wav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3857625" y="5214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52"/>
          <p:cNvSpPr>
            <a:spLocks noChangeArrowheads="1"/>
          </p:cNvSpPr>
          <p:nvPr/>
        </p:nvSpPr>
        <p:spPr bwMode="auto">
          <a:xfrm>
            <a:off x="142844" y="1142984"/>
            <a:ext cx="8786874" cy="4857784"/>
          </a:xfrm>
          <a:prstGeom prst="roundRect">
            <a:avLst>
              <a:gd name="adj" fmla="val 10889"/>
            </a:avLst>
          </a:prstGeom>
          <a:solidFill>
            <a:srgbClr val="EBF1DE"/>
          </a:solidFill>
          <a:ln w="38100" cmpd="sng">
            <a:solidFill>
              <a:schemeClr val="bg2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>
              <a:solidFill>
                <a:srgbClr val="0000FF"/>
              </a:solidFill>
              <a:latin typeface="Comic Sans MS" pitchFamily="66" charset="0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>
              <a:solidFill>
                <a:schemeClr val="hlink"/>
              </a:solidFill>
              <a:latin typeface="Comic Sans MS" pitchFamily="66" charset="0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>
                <a:solidFill>
                  <a:schemeClr val="hlink"/>
                </a:solidFill>
                <a:latin typeface="Comic Sans MS" pitchFamily="66" charset="0"/>
                <a:ea typeface="+mn-ea"/>
              </a:rPr>
              <a:t>                  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Comic Sans MS" pitchFamily="66" charset="0"/>
              <a:ea typeface="+mn-ea"/>
            </a:endParaRPr>
          </a:p>
        </p:txBody>
      </p:sp>
      <p:grpSp>
        <p:nvGrpSpPr>
          <p:cNvPr id="38915" name="椭圆 5"/>
          <p:cNvGrpSpPr>
            <a:grpSpLocks/>
          </p:cNvGrpSpPr>
          <p:nvPr/>
        </p:nvGrpSpPr>
        <p:grpSpPr bwMode="auto">
          <a:xfrm>
            <a:off x="2214546" y="285728"/>
            <a:ext cx="4565650" cy="750888"/>
            <a:chOff x="-1509" y="-426"/>
            <a:chExt cx="2876" cy="473"/>
          </a:xfrm>
        </p:grpSpPr>
        <p:pic>
          <p:nvPicPr>
            <p:cNvPr id="38917" name="椭圆 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509" y="-426"/>
              <a:ext cx="2876" cy="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-1104" y="-426"/>
              <a:ext cx="2020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r>
                <a:rPr lang="en-US" altLang="zh-CN" sz="3200" b="1" dirty="0">
                  <a:solidFill>
                    <a:srgbClr val="7030A0"/>
                  </a:solidFill>
                  <a:latin typeface="Comic Sans MS" pitchFamily="66" charset="0"/>
                  <a:cs typeface="Arial" charset="0"/>
                </a:rPr>
                <a:t>Role play</a:t>
              </a:r>
              <a:endParaRPr lang="zh-CN" altLang="en-US" sz="3200" b="1" dirty="0">
                <a:solidFill>
                  <a:srgbClr val="7030A0"/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pic>
        <p:nvPicPr>
          <p:cNvPr id="38916" name="图片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4842907"/>
            <a:ext cx="3071802" cy="201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0825" y="2078021"/>
            <a:ext cx="81534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FF505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2.Act out the dialogue.</a:t>
            </a:r>
          </a:p>
          <a:p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    分角色表演对话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81000" y="3446446"/>
            <a:ext cx="8763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a. Great! 声音响亮，语音、语调正确自然。（5分）</a:t>
            </a:r>
          </a:p>
          <a:p>
            <a:r>
              <a:rPr lang="zh-CN" altLang="en-US" sz="2800" b="1" dirty="0">
                <a:latin typeface="Times New Roman" pitchFamily="18" charset="0"/>
              </a:rPr>
              <a:t>b. Good! 声音响亮，语音、语调基本正确。（4分）</a:t>
            </a:r>
          </a:p>
          <a:p>
            <a:r>
              <a:rPr lang="zh-CN" altLang="en-US" sz="2800" b="1" dirty="0">
                <a:latin typeface="Times New Roman" pitchFamily="18" charset="0"/>
              </a:rPr>
              <a:t>c. Come on! 声音较弱，语速较慢，发音欠</a:t>
            </a:r>
            <a:r>
              <a:rPr lang="zh-CN" altLang="en-US" sz="2800" b="1" dirty="0" smtClean="0">
                <a:latin typeface="Times New Roman" pitchFamily="18" charset="0"/>
              </a:rPr>
              <a:t>准（</a:t>
            </a:r>
            <a:r>
              <a:rPr lang="zh-CN" altLang="en-US" sz="2800" b="1" dirty="0">
                <a:latin typeface="Times New Roman" pitchFamily="18" charset="0"/>
              </a:rPr>
              <a:t>3分）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50825" y="1142984"/>
            <a:ext cx="723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66FF"/>
                </a:solidFill>
                <a:latin typeface="Calibri" pitchFamily="34" charset="0"/>
              </a:rPr>
              <a:t>1.Read   loudly  in group of four.</a:t>
            </a:r>
          </a:p>
          <a:p>
            <a:r>
              <a:rPr lang="zh-CN" altLang="en-US" sz="3200" b="1" dirty="0">
                <a:solidFill>
                  <a:srgbClr val="0066FF"/>
                </a:solidFill>
                <a:latin typeface="Calibri" pitchFamily="34" charset="0"/>
              </a:rPr>
              <a:t>    四人小组大声齐读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rrowheads="1"/>
          </p:cNvSpPr>
          <p:nvPr/>
        </p:nvSpPr>
        <p:spPr bwMode="auto">
          <a:xfrm>
            <a:off x="539750" y="411163"/>
            <a:ext cx="3886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>
                <a:solidFill>
                  <a:srgbClr val="00B0F0"/>
                </a:solidFill>
                <a:latin typeface="Comic Sans MS" pitchFamily="66" charset="0"/>
              </a:rPr>
              <a:t>Write and talk</a:t>
            </a:r>
          </a:p>
        </p:txBody>
      </p:sp>
      <p:pic>
        <p:nvPicPr>
          <p:cNvPr id="39938" name="Picture 2" descr="G:\RESOURCE\UNIT3\JPG\P24TAL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961" r="9793" b="18779"/>
          <a:stretch>
            <a:fillRect/>
          </a:stretch>
        </p:blipFill>
        <p:spPr bwMode="auto">
          <a:xfrm>
            <a:off x="0" y="2143116"/>
            <a:ext cx="9144000" cy="457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5"/>
          <p:cNvSpPr txBox="1">
            <a:spLocks noChangeArrowheads="1"/>
          </p:cNvSpPr>
          <p:nvPr/>
        </p:nvSpPr>
        <p:spPr bwMode="auto">
          <a:xfrm rot="544702">
            <a:off x="861181" y="2605381"/>
            <a:ext cx="33115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school trip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sports meet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Chinese/</a:t>
            </a:r>
            <a:r>
              <a:rPr lang="en-US" altLang="zh-CN" sz="2400" dirty="0" err="1">
                <a:solidFill>
                  <a:srgbClr val="FF0000"/>
                </a:solidFill>
                <a:latin typeface="Comic Sans MS" pitchFamily="66" charset="0"/>
              </a:rPr>
              <a:t>maths</a:t>
            </a: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/…test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singing contest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357422" y="5143512"/>
            <a:ext cx="3124200" cy="1008063"/>
          </a:xfrm>
          <a:prstGeom prst="wedgeRoundRectCallout">
            <a:avLst>
              <a:gd name="adj1" fmla="val 62134"/>
              <a:gd name="adj2" fmla="val 6875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When is the </a:t>
            </a:r>
          </a:p>
          <a:p>
            <a:pPr algn="ctr"/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singing contest?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286512" y="3357562"/>
            <a:ext cx="2160588" cy="1031875"/>
          </a:xfrm>
          <a:prstGeom prst="wedgeRoundRectCallout">
            <a:avLst>
              <a:gd name="adj1" fmla="val 34886"/>
              <a:gd name="adj2" fmla="val 8561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It’s usually in</a:t>
            </a:r>
            <a:r>
              <a:rPr lang="en-US" altLang="zh-CN" sz="2800">
                <a:latin typeface="Comic Sans MS" pitchFamily="66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May.</a:t>
            </a:r>
            <a:endParaRPr lang="en-US" altLang="zh-CN" sz="28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G:\RESOURCE\UNIT3\JPG\P24TAL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961" r="9793" b="18779"/>
          <a:stretch>
            <a:fillRect/>
          </a:stretch>
        </p:blipFill>
        <p:spPr bwMode="auto">
          <a:xfrm>
            <a:off x="0" y="1341438"/>
            <a:ext cx="9144000" cy="457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5"/>
          <p:cNvSpPr txBox="1">
            <a:spLocks noChangeArrowheads="1"/>
          </p:cNvSpPr>
          <p:nvPr/>
        </p:nvSpPr>
        <p:spPr bwMode="auto">
          <a:xfrm rot="544702">
            <a:off x="779463" y="1882775"/>
            <a:ext cx="33115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school trip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sports meet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Chinese/math/…test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singing contest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3178175" y="4797425"/>
            <a:ext cx="2493963" cy="1008063"/>
          </a:xfrm>
          <a:prstGeom prst="wedgeRoundRectCallout">
            <a:avLst>
              <a:gd name="adj1" fmla="val 64514"/>
              <a:gd name="adj2" fmla="val -2846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When is the </a:t>
            </a:r>
          </a:p>
          <a:p>
            <a:pPr algn="ctr"/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sports meet?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372225" y="2757488"/>
            <a:ext cx="2160588" cy="1031875"/>
          </a:xfrm>
          <a:prstGeom prst="wedgeRoundRectCallout">
            <a:avLst>
              <a:gd name="adj1" fmla="val 44620"/>
              <a:gd name="adj2" fmla="val 71435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It’s usually in</a:t>
            </a:r>
            <a:r>
              <a:rPr lang="en-US" altLang="zh-CN" sz="2800">
                <a:latin typeface="Comic Sans MS" pitchFamily="66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April.</a:t>
            </a:r>
            <a:endParaRPr lang="en-US" altLang="zh-CN" sz="2800">
              <a:latin typeface="Comic Sans MS" pitchFamily="66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95750" y="2144713"/>
            <a:ext cx="2209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sports meet</a:t>
            </a:r>
          </a:p>
        </p:txBody>
      </p:sp>
      <p:sp>
        <p:nvSpPr>
          <p:cNvPr id="40966" name="矩形 7"/>
          <p:cNvSpPr>
            <a:spLocks noChangeArrowheads="1"/>
          </p:cNvSpPr>
          <p:nvPr/>
        </p:nvSpPr>
        <p:spPr bwMode="auto">
          <a:xfrm>
            <a:off x="684213" y="273050"/>
            <a:ext cx="25010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 dirty="0" smtClean="0">
                <a:solidFill>
                  <a:srgbClr val="00B0F0"/>
                </a:solidFill>
                <a:latin typeface="Comic Sans MS" pitchFamily="66" charset="0"/>
              </a:rPr>
              <a:t>Pair work</a:t>
            </a:r>
            <a:endParaRPr lang="en-US" altLang="zh-CN" sz="40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G:\RESOURCE\UNIT3\JPG\P24TAL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961" r="9793" b="18779"/>
          <a:stretch>
            <a:fillRect/>
          </a:stretch>
        </p:blipFill>
        <p:spPr bwMode="auto">
          <a:xfrm>
            <a:off x="0" y="1341438"/>
            <a:ext cx="9144000" cy="457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5"/>
          <p:cNvSpPr txBox="1">
            <a:spLocks noChangeArrowheads="1"/>
          </p:cNvSpPr>
          <p:nvPr/>
        </p:nvSpPr>
        <p:spPr bwMode="auto">
          <a:xfrm rot="544702">
            <a:off x="779463" y="1882775"/>
            <a:ext cx="33115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school trip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sports meet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Chinese/math/…test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singing contest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3178175" y="4797425"/>
            <a:ext cx="2493963" cy="1008063"/>
          </a:xfrm>
          <a:prstGeom prst="wedgeRoundRectCallout">
            <a:avLst>
              <a:gd name="adj1" fmla="val 64514"/>
              <a:gd name="adj2" fmla="val -2846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Comic Sans MS" pitchFamily="66" charset="0"/>
              </a:rPr>
              <a:t>When is 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itchFamily="66" charset="0"/>
              </a:rPr>
              <a:t>……?</a:t>
            </a:r>
            <a:endParaRPr lang="en-US" altLang="zh-CN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372225" y="2757488"/>
            <a:ext cx="2160588" cy="1031875"/>
          </a:xfrm>
          <a:prstGeom prst="wedgeRoundRectCallout">
            <a:avLst>
              <a:gd name="adj1" fmla="val 44620"/>
              <a:gd name="adj2" fmla="val 71435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itchFamily="66" charset="0"/>
              </a:rPr>
              <a:t>It’s usually in</a:t>
            </a:r>
            <a:r>
              <a:rPr lang="en-US" altLang="zh-CN" sz="2800" dirty="0">
                <a:latin typeface="Comic Sans MS" pitchFamily="66" charset="0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itchFamily="66" charset="0"/>
              </a:rPr>
              <a:t>…...</a:t>
            </a:r>
            <a:endParaRPr lang="en-US" altLang="zh-CN" sz="2800" dirty="0">
              <a:latin typeface="Comic Sans MS" pitchFamily="66" charset="0"/>
            </a:endParaRPr>
          </a:p>
        </p:txBody>
      </p:sp>
      <p:sp>
        <p:nvSpPr>
          <p:cNvPr id="40966" name="矩形 7"/>
          <p:cNvSpPr>
            <a:spLocks noChangeArrowheads="1"/>
          </p:cNvSpPr>
          <p:nvPr/>
        </p:nvSpPr>
        <p:spPr bwMode="auto">
          <a:xfrm>
            <a:off x="684213" y="273050"/>
            <a:ext cx="25010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 dirty="0" smtClean="0">
                <a:solidFill>
                  <a:srgbClr val="00B0F0"/>
                </a:solidFill>
                <a:latin typeface="Comic Sans MS" pitchFamily="66" charset="0"/>
              </a:rPr>
              <a:t>Pair work</a:t>
            </a:r>
            <a:endParaRPr lang="en-US" altLang="zh-CN" sz="40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1"/>
          <p:cNvSpPr>
            <a:spLocks noChangeArrowheads="1"/>
          </p:cNvSpPr>
          <p:nvPr/>
        </p:nvSpPr>
        <p:spPr bwMode="auto">
          <a:xfrm>
            <a:off x="142875" y="0"/>
            <a:ext cx="228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>
                <a:solidFill>
                  <a:srgbClr val="00B0F0"/>
                </a:solidFill>
                <a:latin typeface="Comic Sans MS" pitchFamily="66" charset="0"/>
              </a:rPr>
              <a:t>Exercise</a:t>
            </a:r>
          </a:p>
        </p:txBody>
      </p:sp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1258888" y="1117600"/>
            <a:ext cx="669766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Comic Sans MS" pitchFamily="66" charset="0"/>
                <a:cs typeface="Times New Roman" pitchFamily="18" charset="0"/>
              </a:rPr>
              <a:t>1. We have_____ fun things in spring .</a:t>
            </a:r>
            <a:endParaRPr lang="en-US" altLang="zh-CN" sz="2800" dirty="0">
              <a:latin typeface="Comic Sans MS" pitchFamily="66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  </a:t>
            </a:r>
            <a:r>
              <a:rPr lang="en-US" altLang="zh-CN" sz="2800" dirty="0" smtClean="0">
                <a:latin typeface="Comic Sans MS" pitchFamily="66" charset="0"/>
                <a:cs typeface="Times New Roman" pitchFamily="18" charset="0"/>
              </a:rPr>
              <a:t>A</a:t>
            </a: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. </a:t>
            </a:r>
            <a:r>
              <a:rPr lang="en-US" altLang="zh-CN" sz="2800" dirty="0" smtClean="0">
                <a:latin typeface="Comic Sans MS" pitchFamily="66" charset="0"/>
                <a:cs typeface="Times New Roman" pitchFamily="18" charset="0"/>
              </a:rPr>
              <a:t>\    </a:t>
            </a: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B. a </a:t>
            </a:r>
            <a:r>
              <a:rPr lang="en-US" altLang="zh-CN" sz="2800" dirty="0" smtClean="0">
                <a:latin typeface="Comic Sans MS" pitchFamily="66" charset="0"/>
                <a:cs typeface="Times New Roman" pitchFamily="18" charset="0"/>
              </a:rPr>
              <a:t>few    </a:t>
            </a: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C. few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2.— </a:t>
            </a:r>
            <a:r>
              <a:rPr lang="en-US" altLang="zh-CN" sz="2800" u="sng" dirty="0">
                <a:latin typeface="Comic Sans MS" pitchFamily="66" charset="0"/>
                <a:cs typeface="Times New Roman" pitchFamily="18" charset="0"/>
              </a:rPr>
              <a:t>                               </a:t>
            </a: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 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   —It’s in June.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   A. When is the </a:t>
            </a:r>
            <a:r>
              <a:rPr lang="en-US" altLang="zh-CN" sz="2800" dirty="0" smtClean="0">
                <a:latin typeface="Comic Sans MS" pitchFamily="66" charset="0"/>
                <a:cs typeface="Times New Roman" pitchFamily="18" charset="0"/>
              </a:rPr>
              <a:t>school trip ?</a:t>
            </a:r>
            <a:endParaRPr lang="en-US" altLang="zh-CN" sz="2800" dirty="0">
              <a:latin typeface="Comic Sans MS" pitchFamily="66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   B. When do you go to school?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  <a:cs typeface="Times New Roman" pitchFamily="18" charset="0"/>
              </a:rPr>
              <a:t>   C. What’s this?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00430" y="1214422"/>
            <a:ext cx="40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19375" y="2500307"/>
            <a:ext cx="444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500166" y="571479"/>
            <a:ext cx="2428892" cy="703283"/>
          </a:xfrm>
          <a:prstGeom prst="rect">
            <a:avLst/>
          </a:prstGeom>
          <a:ln/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一、单项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选择。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9" descr="200711013245112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300163"/>
            <a:ext cx="1309688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矩形 4"/>
          <p:cNvSpPr>
            <a:spLocks noChangeArrowheads="1"/>
          </p:cNvSpPr>
          <p:nvPr/>
        </p:nvSpPr>
        <p:spPr bwMode="auto">
          <a:xfrm>
            <a:off x="1785938" y="1143000"/>
            <a:ext cx="621506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>
                <a:latin typeface="Comic Sans MS" pitchFamily="66" charset="0"/>
              </a:rPr>
              <a:t>(     ) </a:t>
            </a:r>
            <a:r>
              <a:rPr lang="en-US" altLang="zh-CN" sz="2800">
                <a:latin typeface="Comic Sans MS" pitchFamily="66" charset="0"/>
              </a:rPr>
              <a:t>3. </a:t>
            </a:r>
            <a:r>
              <a:rPr lang="zh-CN" altLang="en-US" sz="2800">
                <a:latin typeface="Comic Sans MS" pitchFamily="66" charset="0"/>
              </a:rPr>
              <a:t>After the sports meet we    have _______ Easter party.</a:t>
            </a:r>
          </a:p>
          <a:p>
            <a:pPr>
              <a:buFont typeface="Wingdings" pitchFamily="2" charset="2"/>
              <a:buNone/>
            </a:pPr>
            <a:endParaRPr lang="zh-CN" altLang="en-US" sz="280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>
                <a:latin typeface="Comic Sans MS" pitchFamily="66" charset="0"/>
              </a:rPr>
              <a:t>    A. a  		B. an  	     C. /</a:t>
            </a:r>
          </a:p>
          <a:p>
            <a:pPr>
              <a:buFont typeface="Wingdings" pitchFamily="2" charset="2"/>
              <a:buNone/>
            </a:pPr>
            <a:endParaRPr lang="zh-CN" altLang="en-US" sz="280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>
                <a:latin typeface="Comic Sans MS" pitchFamily="66" charset="0"/>
              </a:rPr>
              <a:t>(       )</a:t>
            </a:r>
            <a:r>
              <a:rPr lang="en-US" altLang="zh-CN" sz="2800">
                <a:latin typeface="Comic Sans MS" pitchFamily="66" charset="0"/>
              </a:rPr>
              <a:t>4.</a:t>
            </a:r>
            <a:r>
              <a:rPr lang="zh-CN" altLang="en-US" sz="2800">
                <a:latin typeface="Comic Sans MS" pitchFamily="66" charset="0"/>
              </a:rPr>
              <a:t>---When is the party?</a:t>
            </a:r>
          </a:p>
          <a:p>
            <a:pPr>
              <a:buFont typeface="Wingdings" pitchFamily="2" charset="2"/>
              <a:buNone/>
            </a:pPr>
            <a:endParaRPr lang="zh-CN" altLang="en-US" sz="280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>
                <a:latin typeface="Comic Sans MS" pitchFamily="66" charset="0"/>
              </a:rPr>
              <a:t>    ---It</a:t>
            </a:r>
            <a:r>
              <a:rPr lang="en-US" altLang="zh-CN" sz="2800">
                <a:latin typeface="Comic Sans MS" pitchFamily="66" charset="0"/>
              </a:rPr>
              <a:t>’</a:t>
            </a:r>
            <a:r>
              <a:rPr lang="zh-CN" altLang="en-US" sz="2800">
                <a:latin typeface="Comic Sans MS" pitchFamily="66" charset="0"/>
              </a:rPr>
              <a:t>s _______ April.</a:t>
            </a:r>
          </a:p>
          <a:p>
            <a:pPr>
              <a:buFont typeface="Wingdings" pitchFamily="2" charset="2"/>
              <a:buNone/>
            </a:pPr>
            <a:endParaRPr lang="zh-CN" altLang="en-US" sz="280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>
                <a:latin typeface="Comic Sans MS" pitchFamily="66" charset="0"/>
              </a:rPr>
              <a:t>    A. in	B. on  		C. at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71688" y="1143000"/>
            <a:ext cx="411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B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43125" y="3286125"/>
            <a:ext cx="447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A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4"/>
          <p:cNvSpPr txBox="1">
            <a:spLocks noChangeArrowheads="1"/>
          </p:cNvSpPr>
          <p:nvPr/>
        </p:nvSpPr>
        <p:spPr bwMode="auto">
          <a:xfrm>
            <a:off x="0" y="0"/>
            <a:ext cx="5429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Sing a song:</a:t>
            </a:r>
            <a:endParaRPr lang="zh-CN" altLang="en-US" sz="60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395288" y="34813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547688" y="36337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1071563" y="1571625"/>
            <a:ext cx="7072312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January , February ,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March , April ,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May and June . </a:t>
            </a:r>
            <a:endParaRPr lang="zh-CN" altLang="en-US" sz="6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儿童歌曲 - 新年好 - 纯音乐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28625"/>
            <a:ext cx="5000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1"/>
          <p:cNvSpPr>
            <a:spLocks noChangeArrowheads="1"/>
          </p:cNvSpPr>
          <p:nvPr/>
        </p:nvSpPr>
        <p:spPr bwMode="auto">
          <a:xfrm>
            <a:off x="1547813" y="1881188"/>
            <a:ext cx="58943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800" b="1">
                <a:latin typeface="Comic Sans MS" pitchFamily="66" charset="0"/>
              </a:rPr>
              <a:t>are, a few, apples , there</a:t>
            </a:r>
          </a:p>
        </p:txBody>
      </p:sp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1571604" y="642918"/>
            <a:ext cx="25717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二、连词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句。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5" name="矩形 3"/>
          <p:cNvSpPr>
            <a:spLocks noChangeArrowheads="1"/>
          </p:cNvSpPr>
          <p:nvPr/>
        </p:nvSpPr>
        <p:spPr bwMode="auto">
          <a:xfrm>
            <a:off x="1619250" y="3665538"/>
            <a:ext cx="5894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800" b="1">
                <a:latin typeface="Comic Sans MS" pitchFamily="66" charset="0"/>
              </a:rPr>
              <a:t>is, sport, when , the , trip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758950" y="3049588"/>
            <a:ext cx="54721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58950" y="4818063"/>
            <a:ext cx="54721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24075" y="2528888"/>
            <a:ext cx="47513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There are a few apples.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87563" y="4291013"/>
            <a:ext cx="507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When is the sports trip 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graphicFrame>
        <p:nvGraphicFramePr>
          <p:cNvPr id="1026" name="Object 3"/>
          <p:cNvGraphicFramePr>
            <a:graphicFrameLocks/>
          </p:cNvGraphicFramePr>
          <p:nvPr/>
        </p:nvGraphicFramePr>
        <p:xfrm>
          <a:off x="290513" y="1225550"/>
          <a:ext cx="8631237" cy="4876800"/>
        </p:xfrm>
        <a:graphic>
          <a:graphicData uri="http://schemas.openxmlformats.org/presentationml/2006/ole">
            <p:oleObj spid="_x0000_s1026" r:id="rId3" imgW="0" imgH="0" progId="PBrush">
              <p:embed/>
            </p:oleObj>
          </a:graphicData>
        </a:graphic>
      </p:graphicFrame>
      <p:sp>
        <p:nvSpPr>
          <p:cNvPr id="1028" name="矩形 4"/>
          <p:cNvSpPr>
            <a:spLocks noChangeArrowheads="1"/>
          </p:cNvSpPr>
          <p:nvPr/>
        </p:nvSpPr>
        <p:spPr bwMode="auto">
          <a:xfrm>
            <a:off x="2786050" y="2000240"/>
            <a:ext cx="607536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2800" b="1" dirty="0" err="1">
                <a:solidFill>
                  <a:schemeClr val="hlink"/>
                </a:solidFill>
                <a:latin typeface="Comic Sans MS" pitchFamily="66" charset="0"/>
              </a:rPr>
              <a:t>今天，我们学</a:t>
            </a:r>
            <a:r>
              <a:rPr lang="zh-CN" altLang="en-US" sz="2800" b="1" dirty="0">
                <a:solidFill>
                  <a:schemeClr val="hlink"/>
                </a:solidFill>
                <a:latin typeface="Comic Sans MS" pitchFamily="66" charset="0"/>
              </a:rPr>
              <a:t>会的</a:t>
            </a:r>
            <a:r>
              <a:rPr lang="en-US" sz="2800" b="1" dirty="0" err="1">
                <a:solidFill>
                  <a:schemeClr val="hlink"/>
                </a:solidFill>
                <a:latin typeface="Comic Sans MS" pitchFamily="66" charset="0"/>
              </a:rPr>
              <a:t>的词汇和句型</a:t>
            </a:r>
            <a:r>
              <a:rPr lang="zh-CN" altLang="en-US" sz="2800" b="1" dirty="0">
                <a:solidFill>
                  <a:schemeClr val="hlink"/>
                </a:solidFill>
                <a:latin typeface="Comic Sans MS" pitchFamily="66" charset="0"/>
              </a:rPr>
              <a:t>有</a:t>
            </a:r>
            <a:r>
              <a:rPr lang="en-US" sz="2800" b="1" dirty="0">
                <a:solidFill>
                  <a:schemeClr val="hlink"/>
                </a:solidFill>
                <a:latin typeface="Comic Sans MS" pitchFamily="66" charset="0"/>
              </a:rPr>
              <a:t>：</a:t>
            </a:r>
          </a:p>
          <a:p>
            <a:pPr>
              <a:buFont typeface="Arial" charset="0"/>
              <a:buNone/>
            </a:pPr>
            <a:endParaRPr lang="en-US" sz="2800" b="1" dirty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chemeClr val="hlink"/>
                </a:solidFill>
                <a:latin typeface="Comic Sans MS" pitchFamily="66" charset="0"/>
              </a:rPr>
              <a:t>Easter  school trip</a:t>
            </a:r>
          </a:p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chemeClr val="hlink"/>
                </a:solidFill>
                <a:latin typeface="Comic Sans MS" pitchFamily="66" charset="0"/>
              </a:rPr>
              <a:t>When is the Easter party?</a:t>
            </a:r>
          </a:p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chemeClr val="hlink"/>
                </a:solidFill>
                <a:latin typeface="Comic Sans MS" pitchFamily="66" charset="0"/>
              </a:rPr>
              <a:t>It’s in April.</a:t>
            </a:r>
          </a:p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chemeClr val="hlink"/>
                </a:solidFill>
                <a:latin typeface="Comic Sans MS" pitchFamily="66" charset="0"/>
              </a:rPr>
              <a:t>When is school trip?  </a:t>
            </a:r>
          </a:p>
          <a:p>
            <a:pPr>
              <a:buFont typeface="Arial" charset="0"/>
              <a:buNone/>
            </a:pPr>
            <a:r>
              <a:rPr lang="en-US" sz="2800" b="1" dirty="0">
                <a:solidFill>
                  <a:schemeClr val="hlink"/>
                </a:solidFill>
                <a:latin typeface="Comic Sans MS" pitchFamily="66" charset="0"/>
              </a:rPr>
              <a:t> </a:t>
            </a:r>
            <a:r>
              <a:rPr lang="en-US" altLang="zh-CN" sz="2800" b="1" dirty="0">
                <a:solidFill>
                  <a:schemeClr val="hlink"/>
                </a:solidFill>
                <a:latin typeface="Comic Sans MS" pitchFamily="66" charset="0"/>
              </a:rPr>
              <a:t>It’s in May.</a:t>
            </a:r>
          </a:p>
          <a:p>
            <a:pPr>
              <a:buFont typeface="Arial" charset="0"/>
              <a:buNone/>
            </a:pPr>
            <a:endParaRPr lang="en-US" sz="2800" b="1" dirty="0">
              <a:solidFill>
                <a:schemeClr val="hlink"/>
              </a:solidFill>
              <a:latin typeface="Comic Sans MS" pitchFamily="66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8763" y="277813"/>
            <a:ext cx="1989137" cy="7112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solidFill>
                  <a:srgbClr val="FF3300"/>
                </a:solidFill>
                <a:latin typeface="宋体" charset="-122"/>
              </a:rPr>
              <a:t>Summary</a:t>
            </a:r>
            <a:endParaRPr lang="zh-CN" altLang="en-US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graphicFrame>
        <p:nvGraphicFramePr>
          <p:cNvPr id="1026" name="Object 3"/>
          <p:cNvGraphicFramePr>
            <a:graphicFrameLocks/>
          </p:cNvGraphicFramePr>
          <p:nvPr/>
        </p:nvGraphicFramePr>
        <p:xfrm>
          <a:off x="290513" y="1225550"/>
          <a:ext cx="8631237" cy="4876800"/>
        </p:xfrm>
        <a:graphic>
          <a:graphicData uri="http://schemas.openxmlformats.org/presentationml/2006/ole">
            <p:oleObj spid="_x0000_s47106" r:id="rId3" imgW="0" imgH="0" progId="PBrush">
              <p:embed/>
            </p:oleObj>
          </a:graphicData>
        </a:graphic>
      </p:graphicFrame>
      <p:sp>
        <p:nvSpPr>
          <p:cNvPr id="1028" name="矩形 4"/>
          <p:cNvSpPr>
            <a:spLocks noChangeArrowheads="1"/>
          </p:cNvSpPr>
          <p:nvPr/>
        </p:nvSpPr>
        <p:spPr bwMode="auto">
          <a:xfrm>
            <a:off x="2571736" y="2000240"/>
            <a:ext cx="607536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1.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抄写书</a:t>
            </a: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P24 Let’s talk 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一次。</a:t>
            </a:r>
            <a:endParaRPr lang="en-US" altLang="zh-CN" sz="2800" b="1" dirty="0" smtClean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2.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跟读书</a:t>
            </a: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P24.</a:t>
            </a:r>
          </a:p>
          <a:p>
            <a:pPr>
              <a:buFont typeface="Arial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3.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给家人、朋友表演书</a:t>
            </a: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P24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的对话。</a:t>
            </a:r>
            <a:endParaRPr lang="en-US" altLang="zh-CN" sz="2800" b="1" dirty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endParaRPr lang="en-US" sz="2800" b="1" dirty="0">
              <a:solidFill>
                <a:schemeClr val="hlink"/>
              </a:solidFill>
              <a:latin typeface="Comic Sans MS" pitchFamily="66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8763" y="277813"/>
            <a:ext cx="2246769" cy="710451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 dirty="0" smtClean="0">
                <a:solidFill>
                  <a:srgbClr val="FF3300"/>
                </a:solidFill>
                <a:latin typeface="宋体" charset="-122"/>
              </a:rPr>
              <a:t>Homework</a:t>
            </a:r>
            <a:endParaRPr lang="zh-CN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277813" y="2114550"/>
            <a:ext cx="8418512" cy="2366963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 w="25400" cmpd="sng">
            <a:solidFill>
              <a:srgbClr val="00FFFF"/>
            </a:solidFill>
            <a:round/>
            <a:headEnd/>
            <a:tailEnd/>
          </a:ln>
          <a:effectLst>
            <a:outerShdw dist="35921" dir="2700000" algn="ctr" rotWithShape="0">
              <a:srgbClr val="005E9E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>
              <a:latin typeface="Comic Sans MS" pitchFamily="66" charset="0"/>
              <a:ea typeface="+mn-ea"/>
            </a:endParaRPr>
          </a:p>
        </p:txBody>
      </p:sp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425450" y="2427288"/>
            <a:ext cx="83407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    While there is life there is hope.</a:t>
            </a: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(</a:t>
            </a:r>
            <a:r>
              <a:rPr lang="en-US" sz="3200" b="1">
                <a:solidFill>
                  <a:srgbClr val="FF0000"/>
                </a:solidFill>
                <a:latin typeface="宋体" charset="-122"/>
              </a:rPr>
              <a:t>一息若存，希望不灭。</a:t>
            </a: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)</a:t>
            </a:r>
          </a:p>
        </p:txBody>
      </p:sp>
      <p:pic>
        <p:nvPicPr>
          <p:cNvPr id="47107" name="矩形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6575" y="595313"/>
            <a:ext cx="3244850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4"/>
          <p:cNvSpPr txBox="1">
            <a:spLocks noChangeArrowheads="1"/>
          </p:cNvSpPr>
          <p:nvPr/>
        </p:nvSpPr>
        <p:spPr bwMode="auto">
          <a:xfrm>
            <a:off x="0" y="0"/>
            <a:ext cx="5429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Look and say :</a:t>
            </a:r>
            <a:endParaRPr lang="zh-CN" altLang="en-US" sz="60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95288" y="34813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547688" y="36337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00188" y="1214438"/>
            <a:ext cx="7010400" cy="1008062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When is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Tree Planting Day </a:t>
            </a: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?</a:t>
            </a:r>
            <a:endParaRPr lang="zh-CN" altLang="en-US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95438" y="1976438"/>
            <a:ext cx="5715000" cy="990600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It’s in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March</a:t>
            </a: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462" name="Picture 2" descr="D:\360浏览器\User Data\temp\20180988_090940947000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2928938"/>
            <a:ext cx="5643562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4"/>
          <p:cNvSpPr txBox="1">
            <a:spLocks noChangeArrowheads="1"/>
          </p:cNvSpPr>
          <p:nvPr/>
        </p:nvSpPr>
        <p:spPr bwMode="auto">
          <a:xfrm>
            <a:off x="0" y="0"/>
            <a:ext cx="5429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Look and say :</a:t>
            </a:r>
            <a:endParaRPr lang="zh-CN" altLang="en-US" sz="60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395288" y="34813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547688" y="3633788"/>
            <a:ext cx="1079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http://www.Lspjy.com   </a:t>
            </a:r>
            <a:r>
              <a:rPr lang="zh-CN" altLang="en-US" sz="200">
                <a:solidFill>
                  <a:schemeClr val="bg1"/>
                </a:solidFill>
                <a:latin typeface="Calibri" pitchFamily="34" charset="0"/>
              </a:rPr>
              <a:t>绿色圃中学资源网</a:t>
            </a:r>
            <a:r>
              <a:rPr lang="en-US" altLang="zh-CN" sz="200">
                <a:solidFill>
                  <a:schemeClr val="bg1"/>
                </a:solidFill>
                <a:latin typeface="Calibri" pitchFamily="34" charset="0"/>
              </a:rPr>
              <a:t>http://cz.Lspjy.com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643063" y="1071563"/>
            <a:ext cx="5791200" cy="1008062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When is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Easter party </a:t>
            </a: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?</a:t>
            </a:r>
            <a:endParaRPr lang="zh-CN" altLang="en-US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19263" y="1909763"/>
            <a:ext cx="3886200" cy="990600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It’s in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April</a:t>
            </a: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510" name="Picture 2" descr="G:\RESOURCE\UNIT3\JPG\APRIL.JPG"/>
          <p:cNvPicPr>
            <a:picLocks noChangeAspect="1" noChangeArrowheads="1"/>
          </p:cNvPicPr>
          <p:nvPr/>
        </p:nvPicPr>
        <p:blipFill>
          <a:blip r:embed="rId3"/>
          <a:srcRect l="22104" t="11195" r="21635" b="9862"/>
          <a:stretch>
            <a:fillRect/>
          </a:stretch>
        </p:blipFill>
        <p:spPr bwMode="auto">
          <a:xfrm>
            <a:off x="1214438" y="2643188"/>
            <a:ext cx="617696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360浏览器\User Data\temp\13015598_225527938001_2.jpg"/>
          <p:cNvPicPr>
            <a:picLocks noChangeAspect="1" noChangeArrowheads="1"/>
          </p:cNvPicPr>
          <p:nvPr/>
        </p:nvPicPr>
        <p:blipFill>
          <a:blip r:embed="rId4"/>
          <a:srcRect l="3693" t="7697" r="3635" b="50519"/>
          <a:stretch>
            <a:fillRect/>
          </a:stretch>
        </p:blipFill>
        <p:spPr bwMode="auto">
          <a:xfrm>
            <a:off x="3071802" y="4214818"/>
            <a:ext cx="3657600" cy="1753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857375" y="1071563"/>
            <a:ext cx="6572250" cy="1008062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When is the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sports meet </a:t>
            </a: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?</a:t>
            </a:r>
            <a:endParaRPr lang="zh-CN" altLang="en-US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28813" y="1857375"/>
            <a:ext cx="3886200" cy="990600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It’s in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April</a:t>
            </a:r>
            <a:r>
              <a:rPr lang="en-US" altLang="zh-CN" sz="4000" dirty="0">
                <a:solidFill>
                  <a:srgbClr val="0000FF"/>
                </a:solidFill>
                <a:latin typeface="Comic Sans MS" panose="030F0702030302020204" pitchFamily="66" charset="0"/>
              </a:rPr>
              <a:t>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文本框 4"/>
          <p:cNvSpPr txBox="1">
            <a:spLocks noChangeArrowheads="1"/>
          </p:cNvSpPr>
          <p:nvPr/>
        </p:nvSpPr>
        <p:spPr bwMode="auto">
          <a:xfrm>
            <a:off x="0" y="0"/>
            <a:ext cx="5429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Look and say :</a:t>
            </a:r>
            <a:endParaRPr lang="zh-CN" altLang="en-US" sz="60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2" descr="G:\RESOURCE\UNIT3\JPG\APRIL.JPG"/>
          <p:cNvPicPr>
            <a:picLocks noChangeAspect="1" noChangeArrowheads="1"/>
          </p:cNvPicPr>
          <p:nvPr/>
        </p:nvPicPr>
        <p:blipFill>
          <a:blip r:embed="rId2"/>
          <a:srcRect l="22104" t="11195" r="21635" b="9862"/>
          <a:stretch>
            <a:fillRect/>
          </a:stretch>
        </p:blipFill>
        <p:spPr bwMode="auto">
          <a:xfrm>
            <a:off x="1214438" y="2786063"/>
            <a:ext cx="6176962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360浏览器\User Data\temp\0017031063895569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3214" y="3319458"/>
            <a:ext cx="4038600" cy="1408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965"/>
          <a:stretch>
            <a:fillRect/>
          </a:stretch>
        </p:blipFill>
        <p:spPr bwMode="auto">
          <a:xfrm>
            <a:off x="4565650" y="3857625"/>
            <a:ext cx="45783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639763" y="373063"/>
            <a:ext cx="6007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 dirty="0">
                <a:solidFill>
                  <a:srgbClr val="00B0F0"/>
                </a:solidFill>
                <a:latin typeface="Comic Sans MS" pitchFamily="66" charset="0"/>
              </a:rPr>
              <a:t>Let’s try</a:t>
            </a:r>
            <a:r>
              <a:rPr lang="en-US" altLang="zh-CN" sz="4000" b="1" dirty="0">
                <a:solidFill>
                  <a:srgbClr val="00B0F0"/>
                </a:solidFill>
                <a:latin typeface="Comic Sans MS" pitchFamily="66" charset="0"/>
                <a:hlinkClick r:id="rId4" action="ppaction://hlinkfile"/>
              </a:rPr>
              <a:t>P24ATRY.SWF</a:t>
            </a:r>
            <a:endParaRPr lang="en-US" altLang="zh-CN" sz="40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827088" y="1268413"/>
            <a:ext cx="7431087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itchFamily="66" charset="0"/>
              </a:rPr>
              <a:t>Who will go to the 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sports meet </a:t>
            </a:r>
            <a:r>
              <a:rPr lang="en-US" altLang="zh-CN" sz="2800">
                <a:latin typeface="Comic Sans MS" pitchFamily="66" charset="0"/>
              </a:rPr>
              <a:t>next week? 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itchFamily="66" charset="0"/>
              </a:rPr>
              <a:t>Listen and tick.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25" y="4572000"/>
            <a:ext cx="563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√</a:t>
            </a:r>
          </a:p>
        </p:txBody>
      </p:sp>
      <p:pic>
        <p:nvPicPr>
          <p:cNvPr id="11" name="图片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00375"/>
            <a:ext cx="4981575" cy="385762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000250" y="3143250"/>
            <a:ext cx="1609725" cy="862013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 cap="flat" cmpd="sng">
            <a:solidFill>
              <a:srgbClr val="46AAC5"/>
            </a:solidFill>
            <a:bevel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en-US" sz="2000" dirty="0">
                <a:solidFill>
                  <a:srgbClr val="FF0000"/>
                </a:solidFill>
                <a:latin typeface="Comic Sans MS" pitchFamily="66" charset="0"/>
                <a:ea typeface="+mn-ea"/>
              </a:rPr>
              <a:t>Invitation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Comic Sans MS" pitchFamily="66" charset="0"/>
                <a:ea typeface="+mn-ea"/>
              </a:rPr>
              <a:t>邀请函</a:t>
            </a:r>
            <a:endParaRPr lang="en-US" sz="2000" dirty="0">
              <a:solidFill>
                <a:srgbClr val="FF0000"/>
              </a:solidFill>
              <a:latin typeface="Comic Sans MS" pitchFamily="66" charset="0"/>
              <a:ea typeface="+mn-ea"/>
            </a:endParaRPr>
          </a:p>
        </p:txBody>
      </p:sp>
      <p:pic>
        <p:nvPicPr>
          <p:cNvPr id="12" name="图片 7"/>
          <p:cNvPicPr>
            <a:picLocks noChangeAspect="1" noChangeArrowheads="1"/>
          </p:cNvPicPr>
          <p:nvPr/>
        </p:nvPicPr>
        <p:blipFill>
          <a:blip r:embed="rId6"/>
          <a:srcRect b="7316"/>
          <a:stretch>
            <a:fillRect/>
          </a:stretch>
        </p:blipFill>
        <p:spPr bwMode="auto">
          <a:xfrm>
            <a:off x="1643042" y="3929066"/>
            <a:ext cx="2928958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4" name="图片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5" y="2571750"/>
            <a:ext cx="3352800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4" grpId="0"/>
      <p:bldP spid="1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G:\RESOURCE\UNIT3\JPG\P24ATALK.JPG"/>
          <p:cNvPicPr>
            <a:picLocks noChangeAspect="1" noChangeArrowheads="1"/>
          </p:cNvPicPr>
          <p:nvPr/>
        </p:nvPicPr>
        <p:blipFill>
          <a:blip r:embed="rId2"/>
          <a:srcRect l="3749" t="-287" r="11107" b="151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10"/>
          <p:cNvSpPr txBox="1">
            <a:spLocks noChangeArrowheads="1"/>
          </p:cNvSpPr>
          <p:nvPr/>
        </p:nvSpPr>
        <p:spPr bwMode="auto">
          <a:xfrm>
            <a:off x="0" y="0"/>
            <a:ext cx="3857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i="1">
                <a:latin typeface="Comic Sans MS" pitchFamily="66" charset="0"/>
              </a:rPr>
              <a:t>Look and answer:</a:t>
            </a:r>
            <a:endParaRPr lang="en-US" altLang="zh-CN" sz="3200" b="1" i="1">
              <a:latin typeface="Comic Sans MS" pitchFamily="66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9388" y="1052513"/>
            <a:ext cx="6192837" cy="863600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3600">
                <a:solidFill>
                  <a:srgbClr val="FF0000"/>
                </a:solidFill>
                <a:latin typeface="Comic Sans MS" pitchFamily="66" charset="0"/>
              </a:rPr>
              <a:t>When is the sports meet ?</a:t>
            </a:r>
            <a:endParaRPr lang="zh-CN" altLang="en-US" sz="36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2238" name="Oval 14"/>
          <p:cNvSpPr>
            <a:spLocks noChangeArrowheads="1"/>
          </p:cNvSpPr>
          <p:nvPr/>
        </p:nvSpPr>
        <p:spPr bwMode="auto">
          <a:xfrm>
            <a:off x="6372225" y="1484313"/>
            <a:ext cx="2771775" cy="86518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圆角矩形 6"/>
          <p:cNvSpPr/>
          <p:nvPr/>
        </p:nvSpPr>
        <p:spPr>
          <a:xfrm>
            <a:off x="323850" y="2420938"/>
            <a:ext cx="3743325" cy="863600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3600">
                <a:solidFill>
                  <a:srgbClr val="FF0000"/>
                </a:solidFill>
                <a:latin typeface="Comic Sans MS" pitchFamily="66" charset="0"/>
              </a:rPr>
              <a:t>It’s in April .</a:t>
            </a:r>
            <a:endParaRPr lang="zh-CN" altLang="en-US" sz="360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2238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6"/>
          <p:cNvSpPr txBox="1">
            <a:spLocks noChangeArrowheads="1"/>
          </p:cNvSpPr>
          <p:nvPr/>
        </p:nvSpPr>
        <p:spPr bwMode="auto">
          <a:xfrm>
            <a:off x="0" y="0"/>
            <a:ext cx="4786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Comic Sans MS" pitchFamily="66" charset="0"/>
              </a:rPr>
              <a:t>Watch and answer :</a:t>
            </a:r>
          </a:p>
        </p:txBody>
      </p:sp>
      <p:sp>
        <p:nvSpPr>
          <p:cNvPr id="28674" name="Text Box 6"/>
          <p:cNvSpPr txBox="1">
            <a:spLocks noChangeArrowheads="1"/>
          </p:cNvSpPr>
          <p:nvPr/>
        </p:nvSpPr>
        <p:spPr bwMode="auto">
          <a:xfrm>
            <a:off x="250825" y="620713"/>
            <a:ext cx="8893175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Comic Sans MS" pitchFamily="66" charset="0"/>
              </a:rPr>
              <a:t>After the sports meet ,what do they have ?</a:t>
            </a:r>
          </a:p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Comic Sans MS" pitchFamily="66" charset="0"/>
              </a:rPr>
              <a:t>（运动会后，他们有什么活动）</a:t>
            </a:r>
            <a:endParaRPr lang="en-US" altLang="zh-CN" sz="320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28677" name="Unit 3 Part A lets talk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628775"/>
            <a:ext cx="9144000" cy="5229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86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67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4500563"/>
            <a:ext cx="2160587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2071688"/>
            <a:ext cx="244157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10"/>
          <p:cNvSpPr txBox="1">
            <a:spLocks noChangeArrowheads="1"/>
          </p:cNvSpPr>
          <p:nvPr/>
        </p:nvSpPr>
        <p:spPr bwMode="auto">
          <a:xfrm>
            <a:off x="4929190" y="1357298"/>
            <a:ext cx="2643187" cy="5842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 cmpd="sng">
            <a:solidFill>
              <a:srgbClr val="46AAC5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en-US" sz="3200" dirty="0">
                <a:solidFill>
                  <a:srgbClr val="FF0000"/>
                </a:solidFill>
                <a:latin typeface="Comic Sans MS" pitchFamily="66" charset="0"/>
                <a:ea typeface="+mn-ea"/>
              </a:rPr>
              <a:t>Easter party</a:t>
            </a:r>
            <a:endParaRPr lang="en-US" sz="3200" b="1" dirty="0">
              <a:solidFill>
                <a:srgbClr val="FF0000"/>
              </a:solidFill>
              <a:latin typeface="Comic Sans MS" pitchFamily="66" charset="0"/>
              <a:ea typeface="+mn-ea"/>
            </a:endParaRPr>
          </a:p>
        </p:txBody>
      </p:sp>
      <p:pic>
        <p:nvPicPr>
          <p:cNvPr id="30724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1928813"/>
            <a:ext cx="176212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图片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3429000"/>
            <a:ext cx="2109787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图片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500" y="4022725"/>
            <a:ext cx="1857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27" name="爆炸形 1 20"/>
          <p:cNvGrpSpPr>
            <a:grpSpLocks/>
          </p:cNvGrpSpPr>
          <p:nvPr/>
        </p:nvGrpSpPr>
        <p:grpSpPr bwMode="auto">
          <a:xfrm>
            <a:off x="3438525" y="3170238"/>
            <a:ext cx="2486025" cy="1762125"/>
            <a:chOff x="0" y="0"/>
            <a:chExt cx="1566" cy="1110"/>
          </a:xfrm>
        </p:grpSpPr>
        <p:pic>
          <p:nvPicPr>
            <p:cNvPr id="30731" name="爆炸形 1 20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566" cy="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2" name="Text Box 10"/>
            <p:cNvSpPr txBox="1">
              <a:spLocks noChangeArrowheads="1"/>
            </p:cNvSpPr>
            <p:nvPr/>
          </p:nvSpPr>
          <p:spPr bwMode="auto">
            <a:xfrm>
              <a:off x="355" y="323"/>
              <a:ext cx="836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Calibri" pitchFamily="34" charset="0"/>
                </a:rPr>
                <a:t>Happy </a:t>
              </a:r>
              <a:endParaRPr lang="zh-CN" altLang="en-US" sz="32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0728" name="Text Box 6"/>
          <p:cNvSpPr txBox="1">
            <a:spLocks noChangeArrowheads="1"/>
          </p:cNvSpPr>
          <p:nvPr/>
        </p:nvSpPr>
        <p:spPr bwMode="auto">
          <a:xfrm>
            <a:off x="2428875" y="642938"/>
            <a:ext cx="56435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itchFamily="66" charset="0"/>
              </a:rPr>
              <a:t>After the sports meet ,</a:t>
            </a:r>
          </a:p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Comic Sans MS" pitchFamily="66" charset="0"/>
              </a:rPr>
              <a:t>they </a:t>
            </a:r>
            <a:r>
              <a:rPr lang="en-US" altLang="zh-CN" sz="3200" dirty="0">
                <a:latin typeface="Comic Sans MS" pitchFamily="66" charset="0"/>
              </a:rPr>
              <a:t>have an                       .</a:t>
            </a:r>
          </a:p>
        </p:txBody>
      </p:sp>
      <p:sp>
        <p:nvSpPr>
          <p:cNvPr id="30729" name="Text Box 6"/>
          <p:cNvSpPr txBox="1">
            <a:spLocks noChangeArrowheads="1"/>
          </p:cNvSpPr>
          <p:nvPr/>
        </p:nvSpPr>
        <p:spPr bwMode="auto">
          <a:xfrm>
            <a:off x="0" y="0"/>
            <a:ext cx="4714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Comic Sans MS" pitchFamily="66" charset="0"/>
              </a:rPr>
              <a:t>Watch and answer :</a:t>
            </a:r>
          </a:p>
        </p:txBody>
      </p:sp>
      <p:sp>
        <p:nvSpPr>
          <p:cNvPr id="30730" name="矩形 12"/>
          <p:cNvSpPr>
            <a:spLocks noChangeArrowheads="1"/>
          </p:cNvSpPr>
          <p:nvPr/>
        </p:nvSpPr>
        <p:spPr bwMode="auto">
          <a:xfrm>
            <a:off x="7891463" y="1271588"/>
            <a:ext cx="307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Comic Sans MS" pitchFamily="66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908</Words>
  <Application>Microsoft Office PowerPoint</Application>
  <PresentationFormat>全屏显示(4:3)</PresentationFormat>
  <Paragraphs>161</Paragraphs>
  <Slides>23</Slides>
  <Notes>6</Notes>
  <HiddenSlides>0</HiddenSlides>
  <MMClips>10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Acer</cp:lastModifiedBy>
  <cp:revision>47</cp:revision>
  <dcterms:created xsi:type="dcterms:W3CDTF">2017-03-13T11:20:36Z</dcterms:created>
  <dcterms:modified xsi:type="dcterms:W3CDTF">2017-03-21T01:47:36Z</dcterms:modified>
</cp:coreProperties>
</file>