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4" r:id="rId17"/>
    <p:sldId id="275" r:id="rId18"/>
    <p:sldId id="282" r:id="rId19"/>
    <p:sldId id="276" r:id="rId20"/>
    <p:sldId id="278" r:id="rId21"/>
    <p:sldId id="279" r:id="rId22"/>
    <p:sldId id="280" r:id="rId23"/>
    <p:sldId id="281" r:id="rId24"/>
    <p:sldId id="283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E5F60E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BE5DF-1552-4241-9C54-B0BE0ED4C408}" type="datetimeFigureOut">
              <a:rPr lang="zh-CN" altLang="en-US" smtClean="0"/>
              <a:t>2017/5/12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CF40F-C1D5-4AFB-875D-87E40EECC9E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CF40F-C1D5-4AFB-875D-87E40EECC9EA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43DE4-4408-4178-85CC-AF933F1CFBE7}" type="datetimeFigureOut">
              <a:rPr lang="zh-CN" altLang="en-US" smtClean="0"/>
              <a:pPr/>
              <a:t>2017/5/12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3C78D-3566-4DD0-824B-F75A479FD4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&#20116;&#19979;unit5\&#38899;&#39057;\5A(&#35828;&#35805;)(2).mp3" TargetMode="Externa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istrator\Desktop\&#20116;&#19979;unit5\&#35270;&#39057;&#21160;&#30011;\Let's%20sing.wm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istrator\Desktop\&#20116;&#19979;unit5\&#35270;&#39057;&#21160;&#30011;\Let's%20sing.wmv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istrator\Desktop\&#20116;&#19979;unit5\&#21019;&#20248;\Part%20B%20&#31532;&#19977;&#35838;&#26102;\reda%20and%20write.wav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512" y="188640"/>
            <a:ext cx="8748712" cy="1661993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bg1"/>
                </a:solidFill>
                <a:latin typeface="Times New Roman" pitchFamily="18" charset="0"/>
              </a:rPr>
              <a:t>Unit 5 </a:t>
            </a:r>
            <a:r>
              <a:rPr lang="en-US" altLang="zh-CN" sz="5400" b="1" dirty="0" smtClean="0">
                <a:solidFill>
                  <a:schemeClr val="bg1"/>
                </a:solidFill>
                <a:latin typeface="Times New Roman" pitchFamily="18" charset="0"/>
              </a:rPr>
              <a:t>Whose dog is it</a:t>
            </a:r>
            <a:r>
              <a:rPr lang="zh-CN" altLang="en-US" sz="5400" b="1" dirty="0" smtClean="0">
                <a:solidFill>
                  <a:schemeClr val="bg1"/>
                </a:solidFill>
                <a:latin typeface="Times New Roman" pitchFamily="18" charset="0"/>
              </a:rPr>
              <a:t>？</a:t>
            </a:r>
            <a:endParaRPr lang="en-US" altLang="zh-CN" sz="5400" b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en-US" altLang="zh-CN" sz="4400" b="1" dirty="0" smtClean="0">
                <a:solidFill>
                  <a:schemeClr val="bg1"/>
                </a:solidFill>
                <a:latin typeface="Times New Roman" pitchFamily="18" charset="0"/>
              </a:rPr>
              <a:t>B   Read  and write</a:t>
            </a:r>
            <a:endParaRPr lang="en-US" altLang="zh-CN" sz="44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5" name="图片 4" descr="t011d6765b777232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060848"/>
            <a:ext cx="6876256" cy="38292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80112" y="5733256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6"/>
                </a:solidFill>
              </a:rPr>
              <a:t>大塘小学   冯雯</a:t>
            </a:r>
            <a:endParaRPr lang="zh-CN" altLang="en-US" sz="28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Question2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692696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are   the   animals   doing</a:t>
            </a:r>
            <a:r>
              <a:rPr lang="zh-CN" altLang="en-US" sz="2400" dirty="0" smtClean="0"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24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170080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</a:t>
            </a:r>
            <a:r>
              <a:rPr lang="en-US" altLang="zh-CN" sz="3600" dirty="0" smtClean="0">
                <a:solidFill>
                  <a:srgbClr val="FFC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are</a:t>
            </a:r>
            <a:r>
              <a:rPr lang="en-US" altLang="zh-CN" sz="3600" dirty="0" smtClean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 the   rabbit</a:t>
            </a:r>
            <a:r>
              <a:rPr lang="en-US" altLang="zh-CN" sz="3600" dirty="0" smtClean="0">
                <a:solidFill>
                  <a:srgbClr val="FFC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s</a:t>
            </a:r>
            <a:r>
              <a:rPr lang="en-US" altLang="zh-CN" sz="3600" dirty="0" smtClean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 doing</a:t>
            </a:r>
            <a:r>
              <a:rPr lang="zh-CN" altLang="en-US" sz="3600" dirty="0" smtClean="0">
                <a:solidFill>
                  <a:srgbClr val="0070C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0070C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436510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The   rabbit</a:t>
            </a:r>
            <a:r>
              <a:rPr lang="en-US" altLang="zh-CN" sz="3600" dirty="0" smtClean="0">
                <a:solidFill>
                  <a:srgbClr val="FFC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s</a:t>
            </a:r>
            <a:r>
              <a:rPr lang="en-US" altLang="zh-CN" sz="3600" dirty="0" smtClean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 </a:t>
            </a:r>
            <a:r>
              <a:rPr lang="en-US" altLang="zh-CN" sz="3600" dirty="0" smtClean="0">
                <a:solidFill>
                  <a:srgbClr val="FFC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are</a:t>
            </a:r>
            <a:r>
              <a:rPr lang="en-US" altLang="zh-CN" sz="3600" dirty="0" smtClean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 eating</a:t>
            </a:r>
            <a:r>
              <a:rPr lang="en-US" altLang="zh-CN" sz="3600" dirty="0" smtClean="0">
                <a:solidFill>
                  <a:srgbClr val="0070C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600" dirty="0" smtClean="0">
              <a:solidFill>
                <a:srgbClr val="0070C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177281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Robin   doing</a:t>
            </a:r>
            <a:r>
              <a:rPr lang="zh-CN" altLang="en-US" sz="3600" dirty="0" smtClean="0">
                <a:solidFill>
                  <a:srgbClr val="0070C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0070C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3608" y="4365104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Robin   is   eating   </a:t>
            </a:r>
            <a:r>
              <a:rPr lang="en-US" altLang="zh-CN" sz="3200" dirty="0" smtClean="0">
                <a:solidFill>
                  <a:srgbClr val="FFC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like</a:t>
            </a:r>
            <a:r>
              <a:rPr lang="en-US" altLang="zh-CN" sz="3200" dirty="0" smtClean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a   rabbit   </a:t>
            </a:r>
            <a:r>
              <a:rPr lang="en-US" altLang="zh-CN" sz="3200" dirty="0" smtClean="0">
                <a:solidFill>
                  <a:srgbClr val="0070C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200" dirty="0" smtClean="0">
              <a:solidFill>
                <a:srgbClr val="0070C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pic>
        <p:nvPicPr>
          <p:cNvPr id="11" name="图片 10" descr="Read and write.jpg"/>
          <p:cNvPicPr>
            <a:picLocks noChangeAspect="1"/>
          </p:cNvPicPr>
          <p:nvPr/>
        </p:nvPicPr>
        <p:blipFill>
          <a:blip r:embed="rId2" cstate="print"/>
          <a:srcRect l="65054" t="31101" r="19288" b="55249"/>
          <a:stretch>
            <a:fillRect/>
          </a:stretch>
        </p:blipFill>
        <p:spPr>
          <a:xfrm>
            <a:off x="2699792" y="2708920"/>
            <a:ext cx="3384376" cy="15121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Question2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692696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are   the   animals   doing</a:t>
            </a:r>
            <a:r>
              <a:rPr lang="zh-CN" altLang="en-US" sz="2400" dirty="0" smtClean="0"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24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1700808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B0F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the   tiger   doing</a:t>
            </a:r>
            <a:r>
              <a:rPr lang="zh-CN" altLang="en-US" sz="3600" dirty="0" smtClean="0">
                <a:solidFill>
                  <a:srgbClr val="00B0F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00B0F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9672" y="429309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B0F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The   tiger   is   running</a:t>
            </a:r>
            <a:r>
              <a:rPr lang="en-US" altLang="zh-CN" sz="3600" dirty="0" smtClean="0">
                <a:solidFill>
                  <a:srgbClr val="00B0F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600" dirty="0" smtClean="0">
              <a:solidFill>
                <a:srgbClr val="00B0F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7664" y="1628800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B0F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Robin   doing</a:t>
            </a:r>
            <a:r>
              <a:rPr lang="zh-CN" altLang="en-US" sz="3600" dirty="0" smtClean="0">
                <a:solidFill>
                  <a:srgbClr val="00B0F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00B0F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1600" y="4437112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B0F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Robin   is   running   </a:t>
            </a:r>
            <a:r>
              <a:rPr lang="en-US" altLang="zh-CN" sz="32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like</a:t>
            </a:r>
            <a:r>
              <a:rPr lang="en-US" altLang="zh-CN" sz="3200" dirty="0" smtClean="0">
                <a:solidFill>
                  <a:srgbClr val="00B0F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a   tiger   </a:t>
            </a:r>
            <a:r>
              <a:rPr lang="en-US" altLang="zh-CN" sz="3200" dirty="0" smtClean="0">
                <a:solidFill>
                  <a:srgbClr val="00B0F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200" dirty="0" smtClean="0">
              <a:solidFill>
                <a:srgbClr val="00B0F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pic>
        <p:nvPicPr>
          <p:cNvPr id="11" name="图片 10" descr="Read and write.jpg"/>
          <p:cNvPicPr>
            <a:picLocks noChangeAspect="1"/>
          </p:cNvPicPr>
          <p:nvPr/>
        </p:nvPicPr>
        <p:blipFill>
          <a:blip r:embed="rId2" cstate="print"/>
          <a:srcRect l="21651" t="45800" r="48990" b="38450"/>
          <a:stretch>
            <a:fillRect/>
          </a:stretch>
        </p:blipFill>
        <p:spPr>
          <a:xfrm>
            <a:off x="2699792" y="2492896"/>
            <a:ext cx="3648406" cy="1728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Question2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692696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are   the   animals   doing</a:t>
            </a:r>
            <a:r>
              <a:rPr lang="zh-CN" altLang="en-US" sz="2400" dirty="0" smtClean="0"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24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128" y="170080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the   elephant   doing</a:t>
            </a:r>
            <a:r>
              <a:rPr lang="zh-CN" altLang="en-US" sz="3600" dirty="0" smtClean="0">
                <a:solidFill>
                  <a:srgbClr val="7030A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7030A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501317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The   elephant   is   walking</a:t>
            </a:r>
            <a:r>
              <a:rPr lang="en-US" altLang="zh-CN" sz="3600" dirty="0" smtClean="0">
                <a:solidFill>
                  <a:srgbClr val="7030A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600" dirty="0" smtClean="0">
              <a:solidFill>
                <a:srgbClr val="7030A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7664" y="177281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Robin   doing</a:t>
            </a:r>
            <a:r>
              <a:rPr lang="zh-CN" altLang="en-US" sz="3600" dirty="0" smtClean="0">
                <a:solidFill>
                  <a:srgbClr val="7030A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7030A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5085184"/>
            <a:ext cx="817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Robin   is   walking   </a:t>
            </a:r>
            <a:r>
              <a:rPr lang="en-US" altLang="zh-CN" sz="3200" dirty="0" smtClean="0">
                <a:solidFill>
                  <a:srgbClr val="E5F60E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like</a:t>
            </a:r>
            <a:r>
              <a:rPr lang="en-US" altLang="zh-CN" sz="32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</a:t>
            </a:r>
            <a:r>
              <a:rPr lang="en-US" altLang="zh-CN" sz="3200" dirty="0" smtClean="0">
                <a:solidFill>
                  <a:srgbClr val="00FFFF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an</a:t>
            </a:r>
            <a:r>
              <a:rPr lang="en-US" altLang="zh-CN" sz="32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 elephant   </a:t>
            </a:r>
            <a:r>
              <a:rPr lang="en-US" altLang="zh-CN" sz="3200" dirty="0" smtClean="0">
                <a:solidFill>
                  <a:srgbClr val="7030A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200" dirty="0" smtClean="0">
              <a:solidFill>
                <a:srgbClr val="7030A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pic>
        <p:nvPicPr>
          <p:cNvPr id="12" name="图片 11" descr="Read and write.jpg"/>
          <p:cNvPicPr>
            <a:picLocks noChangeAspect="1"/>
          </p:cNvPicPr>
          <p:nvPr/>
        </p:nvPicPr>
        <p:blipFill>
          <a:blip r:embed="rId2" cstate="print"/>
          <a:srcRect l="62600" t="45800" r="19288" b="37990"/>
          <a:stretch>
            <a:fillRect/>
          </a:stretch>
        </p:blipFill>
        <p:spPr>
          <a:xfrm>
            <a:off x="2627784" y="2636912"/>
            <a:ext cx="3744416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Question2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692696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are   the   animals   doing</a:t>
            </a:r>
            <a:r>
              <a:rPr lang="zh-CN" altLang="en-US" sz="2400" dirty="0" smtClean="0"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24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128" y="170080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the   monkey   doing</a:t>
            </a:r>
            <a:r>
              <a:rPr lang="zh-CN" altLang="en-US" sz="3600" dirty="0" smtClean="0">
                <a:solidFill>
                  <a:srgbClr val="7030A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7030A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501317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The   monkey  is   climbing</a:t>
            </a:r>
            <a:r>
              <a:rPr lang="en-US" altLang="zh-CN" sz="3600" dirty="0" smtClean="0">
                <a:solidFill>
                  <a:srgbClr val="7030A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600" dirty="0" smtClean="0">
              <a:solidFill>
                <a:srgbClr val="7030A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5656" y="1628800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Robin   doing</a:t>
            </a:r>
            <a:r>
              <a:rPr lang="zh-CN" altLang="en-US" sz="3600" dirty="0" smtClean="0">
                <a:solidFill>
                  <a:srgbClr val="7030A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7030A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5013176"/>
            <a:ext cx="9145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Robin   is   climbing   </a:t>
            </a:r>
            <a:r>
              <a:rPr lang="en-US" altLang="zh-CN" sz="3200" dirty="0" smtClean="0">
                <a:solidFill>
                  <a:srgbClr val="E5F60E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like</a:t>
            </a:r>
            <a:r>
              <a:rPr lang="en-US" altLang="zh-CN" sz="3200" dirty="0" smtClean="0">
                <a:solidFill>
                  <a:srgbClr val="7030A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a   monkey  </a:t>
            </a:r>
            <a:r>
              <a:rPr lang="en-US" altLang="zh-CN" sz="3200" dirty="0" smtClean="0">
                <a:solidFill>
                  <a:srgbClr val="7030A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200" dirty="0" smtClean="0">
              <a:solidFill>
                <a:srgbClr val="7030A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pic>
        <p:nvPicPr>
          <p:cNvPr id="11" name="图片 10" descr="Read and write.jpg"/>
          <p:cNvPicPr>
            <a:picLocks noChangeAspect="1"/>
          </p:cNvPicPr>
          <p:nvPr/>
        </p:nvPicPr>
        <p:blipFill>
          <a:blip r:embed="rId2" cstate="print"/>
          <a:srcRect l="32676" t="61550" r="48949" b="21650"/>
          <a:stretch>
            <a:fillRect/>
          </a:stretch>
        </p:blipFill>
        <p:spPr>
          <a:xfrm>
            <a:off x="2843808" y="2636912"/>
            <a:ext cx="3744416" cy="2376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Question2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692696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are   the   animals   doing</a:t>
            </a:r>
            <a:r>
              <a:rPr lang="zh-CN" altLang="en-US" sz="2400" dirty="0" smtClean="0"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24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128" y="170080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the   bird   doing</a:t>
            </a:r>
            <a:r>
              <a:rPr lang="zh-CN" altLang="en-US" sz="3600" dirty="0" smtClean="0">
                <a:solidFill>
                  <a:srgbClr val="C0000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C0000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501317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The   bird   is   flying</a:t>
            </a:r>
            <a:r>
              <a:rPr lang="en-US" altLang="zh-CN" sz="3600" dirty="0" smtClean="0">
                <a:solidFill>
                  <a:srgbClr val="C0000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600" dirty="0" smtClean="0">
              <a:solidFill>
                <a:srgbClr val="C0000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1628800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Robin   doing</a:t>
            </a:r>
            <a:r>
              <a:rPr lang="zh-CN" altLang="en-US" sz="3600" dirty="0" smtClean="0">
                <a:solidFill>
                  <a:srgbClr val="C0000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C0000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5085184"/>
            <a:ext cx="9145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Robin   is   flying   </a:t>
            </a:r>
            <a:r>
              <a:rPr lang="en-US" altLang="zh-CN" sz="3200" dirty="0" smtClean="0">
                <a:solidFill>
                  <a:srgbClr val="00B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like</a:t>
            </a:r>
            <a:r>
              <a:rPr lang="en-US" altLang="zh-CN" sz="3200" dirty="0" smtClean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a   bird  </a:t>
            </a:r>
            <a:r>
              <a:rPr lang="en-US" altLang="zh-CN" sz="3200" dirty="0" smtClean="0">
                <a:solidFill>
                  <a:srgbClr val="C0000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200" dirty="0" smtClean="0">
              <a:solidFill>
                <a:srgbClr val="C0000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pic>
        <p:nvPicPr>
          <p:cNvPr id="12" name="图片 11" descr="Read and write.jpg"/>
          <p:cNvPicPr>
            <a:picLocks noChangeAspect="1"/>
          </p:cNvPicPr>
          <p:nvPr/>
        </p:nvPicPr>
        <p:blipFill>
          <a:blip r:embed="rId2" cstate="print"/>
          <a:srcRect l="51974" t="62600" r="19999" b="21650"/>
          <a:stretch>
            <a:fillRect/>
          </a:stretch>
        </p:blipFill>
        <p:spPr>
          <a:xfrm>
            <a:off x="2699792" y="2420888"/>
            <a:ext cx="3744416" cy="2376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Question3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776" y="692696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chemeClr val="accent6">
                    <a:lumMod val="75000"/>
                  </a:schemeClr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Is  Robin   swimming   like   a    fish</a:t>
            </a:r>
            <a:r>
              <a:rPr lang="zh-CN" altLang="en-US" sz="2800" dirty="0" smtClean="0">
                <a:solidFill>
                  <a:schemeClr val="accent6">
                    <a:lumMod val="75000"/>
                  </a:schemeClr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2800" dirty="0" smtClean="0">
              <a:solidFill>
                <a:schemeClr val="accent6">
                  <a:lumMod val="75000"/>
                </a:schemeClr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pic>
        <p:nvPicPr>
          <p:cNvPr id="11" name="图片 10" descr="Read and write.jpg"/>
          <p:cNvPicPr>
            <a:picLocks noChangeAspect="1"/>
          </p:cNvPicPr>
          <p:nvPr/>
        </p:nvPicPr>
        <p:blipFill>
          <a:blip r:embed="rId2" cstate="print"/>
          <a:srcRect l="22050" t="78350" r="18889" b="3801"/>
          <a:stretch>
            <a:fillRect/>
          </a:stretch>
        </p:blipFill>
        <p:spPr>
          <a:xfrm>
            <a:off x="1259632" y="2132856"/>
            <a:ext cx="6624736" cy="21602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99792" y="134076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chemeClr val="accent6">
                    <a:lumMod val="75000"/>
                  </a:schemeClr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No</a:t>
            </a:r>
            <a:r>
              <a:rPr lang="zh-CN" altLang="en-US" sz="4800" dirty="0" smtClean="0">
                <a:solidFill>
                  <a:schemeClr val="accent6">
                    <a:lumMod val="75000"/>
                  </a:schemeClr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！</a:t>
            </a:r>
            <a:endParaRPr lang="en-US" altLang="zh-CN" sz="4800" dirty="0" smtClean="0">
              <a:solidFill>
                <a:schemeClr val="accent6">
                  <a:lumMod val="75000"/>
                </a:schemeClr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31640" y="4653136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chemeClr val="accent6">
                    <a:lumMod val="75000"/>
                  </a:schemeClr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How   do   you   know</a:t>
            </a:r>
            <a:r>
              <a:rPr lang="zh-CN" altLang="en-US" sz="3600" dirty="0" smtClean="0">
                <a:solidFill>
                  <a:schemeClr val="accent6">
                    <a:lumMod val="75000"/>
                  </a:schemeClr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chemeClr val="accent6">
                  <a:lumMod val="75000"/>
                </a:schemeClr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31640" y="5373216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92D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No</a:t>
            </a:r>
            <a:r>
              <a:rPr lang="zh-CN" altLang="en-US" sz="2800" dirty="0" smtClean="0">
                <a:solidFill>
                  <a:srgbClr val="92D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！</a:t>
            </a:r>
            <a:r>
              <a:rPr lang="en-US" altLang="zh-CN" sz="2800" dirty="0" smtClean="0">
                <a:solidFill>
                  <a:srgbClr val="92D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No</a:t>
            </a:r>
            <a:r>
              <a:rPr lang="zh-CN" altLang="en-US" sz="2800" dirty="0" smtClean="0">
                <a:solidFill>
                  <a:srgbClr val="92D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！</a:t>
            </a:r>
            <a:r>
              <a:rPr lang="en-US" altLang="zh-CN" sz="2800" dirty="0" smtClean="0">
                <a:solidFill>
                  <a:srgbClr val="92D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I   don’t   want   to   be   a   fish</a:t>
            </a:r>
            <a:r>
              <a:rPr lang="zh-CN" altLang="en-US" sz="2800" dirty="0" smtClean="0">
                <a:solidFill>
                  <a:srgbClr val="92D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！</a:t>
            </a:r>
            <a:endParaRPr lang="en-US" altLang="zh-CN" sz="2800" dirty="0" smtClean="0">
              <a:solidFill>
                <a:srgbClr val="92D05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图片 15361" descr="office6\wpsassist\cache\A000220150318L75PPI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75" y="3600450"/>
            <a:ext cx="9159875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文本框 15362"/>
          <p:cNvSpPr txBox="1">
            <a:spLocks noChangeArrowheads="1"/>
          </p:cNvSpPr>
          <p:nvPr/>
        </p:nvSpPr>
        <p:spPr bwMode="auto">
          <a:xfrm>
            <a:off x="336550" y="88900"/>
            <a:ext cx="6731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6000" b="1" i="1">
                <a:solidFill>
                  <a:srgbClr val="FF5050"/>
                </a:solidFill>
                <a:latin typeface="Times New Roman" pitchFamily="18" charset="0"/>
              </a:rPr>
              <a:t>Let's read:</a:t>
            </a:r>
          </a:p>
          <a:p>
            <a:endParaRPr lang="zh-CN" altLang="en-US" sz="6000" b="1" i="1">
              <a:solidFill>
                <a:srgbClr val="FF5050"/>
              </a:solidFill>
              <a:latin typeface="Times New Roman" pitchFamily="18" charset="0"/>
            </a:endParaRPr>
          </a:p>
        </p:txBody>
      </p:sp>
      <p:sp>
        <p:nvSpPr>
          <p:cNvPr id="17412" name="文本框 15363"/>
          <p:cNvSpPr txBox="1">
            <a:spLocks noChangeArrowheads="1"/>
          </p:cNvSpPr>
          <p:nvPr/>
        </p:nvSpPr>
        <p:spPr bwMode="auto">
          <a:xfrm>
            <a:off x="4051300" y="1255713"/>
            <a:ext cx="12811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rgbClr val="FF5050"/>
                </a:solidFill>
                <a:latin typeface="Times New Roman" pitchFamily="18" charset="0"/>
                <a:ea typeface="微软雅黑" pitchFamily="34" charset="-122"/>
              </a:rPr>
              <a:t>tips:</a:t>
            </a:r>
          </a:p>
        </p:txBody>
      </p:sp>
      <p:sp>
        <p:nvSpPr>
          <p:cNvPr id="17413" name="文本框 15364"/>
          <p:cNvSpPr txBox="1">
            <a:spLocks noChangeArrowheads="1"/>
          </p:cNvSpPr>
          <p:nvPr/>
        </p:nvSpPr>
        <p:spPr bwMode="auto">
          <a:xfrm>
            <a:off x="1236663" y="2193925"/>
            <a:ext cx="7354887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400" b="1" i="1">
                <a:latin typeface="新宋体" pitchFamily="49" charset="-122"/>
                <a:ea typeface="新宋体" pitchFamily="49" charset="-122"/>
              </a:rPr>
              <a:t>1.模仿录音，有感情朗读。</a:t>
            </a:r>
          </a:p>
          <a:p>
            <a:r>
              <a:rPr lang="zh-CN" altLang="en-US" sz="4400" b="1" i="1">
                <a:latin typeface="新宋体" pitchFamily="49" charset="-122"/>
                <a:ea typeface="新宋体" pitchFamily="49" charset="-122"/>
              </a:rPr>
              <a:t>2.注意语音、语调和停顿。</a:t>
            </a:r>
          </a:p>
          <a:p>
            <a:endParaRPr lang="zh-CN" altLang="en-US" sz="4400" b="1" i="1">
              <a:latin typeface="新宋体" pitchFamily="49" charset="-122"/>
              <a:ea typeface="新宋体" pitchFamily="49" charset="-122"/>
            </a:endParaRPr>
          </a:p>
        </p:txBody>
      </p:sp>
      <p:pic>
        <p:nvPicPr>
          <p:cNvPr id="6" name="5A(说话)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092280" y="620688"/>
            <a:ext cx="648072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31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图片 16385" descr="office6\wpsassist\cache\A000220150321I59P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" y="-66675"/>
            <a:ext cx="9144000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矩形 16386"/>
          <p:cNvSpPr>
            <a:spLocks noChangeArrowheads="1" noChangeShapeType="1" noTextEdit="1"/>
          </p:cNvSpPr>
          <p:nvPr/>
        </p:nvSpPr>
        <p:spPr bwMode="auto">
          <a:xfrm>
            <a:off x="793750" y="774700"/>
            <a:ext cx="7740650" cy="3636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prstShdw prst="shdw11">
                    <a:srgbClr val="C0C0C0">
                      <a:alpha val="78000"/>
                    </a:srgbClr>
                  </a:prstShdw>
                </a:effectLst>
                <a:latin typeface="宋体"/>
                <a:ea typeface="宋体"/>
              </a:rPr>
              <a:t>Role-Play</a:t>
            </a:r>
            <a:endParaRPr lang="zh-CN" alt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prstShdw prst="shdw11">
                  <a:srgbClr val="C0C0C0">
                    <a:alpha val="78000"/>
                  </a:srgbClr>
                </a:prstShdw>
              </a:effectLst>
              <a:latin typeface="宋体"/>
              <a:ea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771800" y="692696"/>
            <a:ext cx="6559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 dirty="0">
                <a:solidFill>
                  <a:srgbClr val="660033"/>
                </a:solidFill>
                <a:latin typeface="Comic Sans MS" pitchFamily="66" charset="0"/>
              </a:rPr>
              <a:t>Answer the questions.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90600" y="1592263"/>
            <a:ext cx="716280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latin typeface="Comic Sans MS" pitchFamily="66" charset="0"/>
              </a:rPr>
              <a:t>1.Where are Sarah and Robin?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Comic Sans MS" pitchFamily="66" charset="0"/>
              </a:rPr>
              <a:t>  They are at</a:t>
            </a:r>
            <a:r>
              <a:rPr lang="en-US" altLang="zh-CN" sz="2400" b="1" u="sng">
                <a:latin typeface="Comic Sans MS" pitchFamily="66" charset="0"/>
              </a:rPr>
              <a:t>                               </a:t>
            </a:r>
            <a:r>
              <a:rPr lang="en-US" altLang="zh-CN" sz="2400" b="1"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Comic Sans MS" pitchFamily="66" charset="0"/>
              </a:rPr>
              <a:t>2.What are the animals doing in the story?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Comic Sans MS" pitchFamily="66" charset="0"/>
              </a:rPr>
              <a:t>  The bear is</a:t>
            </a:r>
            <a:r>
              <a:rPr lang="en-US" altLang="zh-CN" sz="2400" b="1" u="sng">
                <a:latin typeface="Comic Sans MS" pitchFamily="66" charset="0"/>
              </a:rPr>
              <a:t>                                </a:t>
            </a:r>
            <a:r>
              <a:rPr lang="en-US" altLang="zh-CN" sz="2400" b="1"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Comic Sans MS" pitchFamily="66" charset="0"/>
              </a:rPr>
              <a:t>  The rabbits are</a:t>
            </a:r>
            <a:r>
              <a:rPr lang="en-US" altLang="zh-CN" sz="2400" b="1" u="sng">
                <a:latin typeface="Comic Sans MS" pitchFamily="66" charset="0"/>
              </a:rPr>
              <a:t>                            </a:t>
            </a:r>
            <a:r>
              <a:rPr lang="en-US" altLang="zh-CN" sz="2400" b="1"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Comic Sans MS" pitchFamily="66" charset="0"/>
              </a:rPr>
              <a:t>  The tiger is</a:t>
            </a:r>
            <a:r>
              <a:rPr lang="en-US" altLang="zh-CN" sz="2400" b="1" u="sng">
                <a:latin typeface="Comic Sans MS" pitchFamily="66" charset="0"/>
              </a:rPr>
              <a:t>                                </a:t>
            </a:r>
            <a:r>
              <a:rPr lang="en-US" altLang="zh-CN" sz="2400" b="1">
                <a:latin typeface="Comic Sans MS" pitchFamily="66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Comic Sans MS" pitchFamily="66" charset="0"/>
              </a:rPr>
              <a:t>  The elephant is</a:t>
            </a:r>
            <a:r>
              <a:rPr lang="en-US" altLang="zh-CN" sz="2400" b="1" u="sng">
                <a:latin typeface="Comic Sans MS" pitchFamily="66" charset="0"/>
              </a:rPr>
              <a:t>                            </a:t>
            </a:r>
            <a:r>
              <a:rPr lang="en-US" altLang="zh-CN" sz="2400" b="1">
                <a:latin typeface="Comic Sans MS" pitchFamily="66" charset="0"/>
              </a:rPr>
              <a:t>.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4162425" y="2179638"/>
            <a:ext cx="14398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omic Sans MS" pitchFamily="66" charset="0"/>
              </a:rPr>
              <a:t> the zoo</a:t>
            </a:r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4075113" y="3346450"/>
            <a:ext cx="1484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omic Sans MS" pitchFamily="66" charset="0"/>
              </a:rPr>
              <a:t>dancing</a:t>
            </a:r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>
            <a:off x="4414838" y="3838575"/>
            <a:ext cx="1187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omic Sans MS" pitchFamily="66" charset="0"/>
              </a:rPr>
              <a:t>eating</a:t>
            </a: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3754438" y="4373563"/>
            <a:ext cx="15065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omic Sans MS" pitchFamily="66" charset="0"/>
              </a:rPr>
              <a:t>running</a:t>
            </a:r>
          </a:p>
        </p:txBody>
      </p:sp>
      <p:sp>
        <p:nvSpPr>
          <p:cNvPr id="12296" name="Text Box 9"/>
          <p:cNvSpPr txBox="1">
            <a:spLocks noChangeArrowheads="1"/>
          </p:cNvSpPr>
          <p:nvPr/>
        </p:nvSpPr>
        <p:spPr bwMode="auto">
          <a:xfrm>
            <a:off x="4191000" y="4921250"/>
            <a:ext cx="1484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omic Sans MS" pitchFamily="66" charset="0"/>
              </a:rPr>
              <a:t>walking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620688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Question4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4" grpId="0"/>
      <p:bldP spid="12295" grpId="0"/>
      <p:bldP spid="1229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Let's sing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19672" y="2852936"/>
            <a:ext cx="6408712" cy="38884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3528" y="332656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Question5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771800" y="404664"/>
            <a:ext cx="6559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 dirty="0" smtClean="0">
                <a:solidFill>
                  <a:srgbClr val="660033"/>
                </a:solidFill>
                <a:latin typeface="Comic Sans MS" pitchFamily="66" charset="0"/>
              </a:rPr>
              <a:t>Let’s   write</a:t>
            </a:r>
            <a:endParaRPr lang="en-US" altLang="zh-CN" sz="2800" b="1" dirty="0">
              <a:solidFill>
                <a:srgbClr val="660033"/>
              </a:solidFill>
              <a:latin typeface="Comic Sans MS" pitchFamily="66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47664" y="980728"/>
            <a:ext cx="734481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660033"/>
                </a:solidFill>
                <a:latin typeface="Comic Sans MS" pitchFamily="66" charset="0"/>
              </a:rPr>
              <a:t>Look</a:t>
            </a:r>
            <a:r>
              <a:rPr lang="zh-CN" altLang="en-US" sz="2800" b="1" dirty="0" smtClean="0">
                <a:solidFill>
                  <a:srgbClr val="660033"/>
                </a:solidFill>
                <a:latin typeface="Comic Sans MS" pitchFamily="66" charset="0"/>
              </a:rPr>
              <a:t>！</a:t>
            </a:r>
            <a:r>
              <a:rPr lang="en-US" altLang="zh-CN" sz="2800" b="1" dirty="0" smtClean="0">
                <a:solidFill>
                  <a:srgbClr val="660033"/>
                </a:solidFill>
                <a:latin typeface="Comic Sans MS" pitchFamily="66" charset="0"/>
              </a:rPr>
              <a:t>This is a zoo. The      is      .</a:t>
            </a:r>
          </a:p>
          <a:p>
            <a:endParaRPr lang="en-US" altLang="zh-CN" sz="2800" b="1" dirty="0" smtClean="0">
              <a:solidFill>
                <a:srgbClr val="660033"/>
              </a:solidFill>
              <a:latin typeface="Comic Sans MS" pitchFamily="66" charset="0"/>
            </a:endParaRPr>
          </a:p>
          <a:p>
            <a:r>
              <a:rPr lang="en-US" altLang="zh-CN" sz="2800" b="1" dirty="0" smtClean="0">
                <a:solidFill>
                  <a:srgbClr val="660033"/>
                </a:solidFill>
                <a:latin typeface="Comic Sans MS" pitchFamily="66" charset="0"/>
              </a:rPr>
              <a:t>  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6084168" y="1484784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7236296" y="1484784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1619672" y="1700808"/>
            <a:ext cx="31390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660033"/>
                </a:solidFill>
                <a:latin typeface="Comic Sans MS" pitchFamily="66" charset="0"/>
              </a:rPr>
              <a:t>The      is      .</a:t>
            </a:r>
            <a:endParaRPr lang="zh-CN" altLang="en-US" sz="2800" dirty="0"/>
          </a:p>
        </p:txBody>
      </p:sp>
      <p:cxnSp>
        <p:nvCxnSpPr>
          <p:cNvPr id="14" name="直接连接符 13"/>
          <p:cNvCxnSpPr/>
          <p:nvPr/>
        </p:nvCxnSpPr>
        <p:spPr>
          <a:xfrm>
            <a:off x="2411760" y="2060848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3635896" y="2060848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4572000" y="1700808"/>
            <a:ext cx="34355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660033"/>
                </a:solidFill>
                <a:latin typeface="Comic Sans MS" pitchFamily="66" charset="0"/>
              </a:rPr>
              <a:t>The      are      .</a:t>
            </a:r>
            <a:endParaRPr lang="zh-CN" altLang="en-US" sz="2800" dirty="0"/>
          </a:p>
        </p:txBody>
      </p:sp>
      <p:cxnSp>
        <p:nvCxnSpPr>
          <p:cNvPr id="17" name="直接连接符 16"/>
          <p:cNvCxnSpPr/>
          <p:nvPr/>
        </p:nvCxnSpPr>
        <p:spPr>
          <a:xfrm>
            <a:off x="5364088" y="2060848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6876256" y="2060848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1691680" y="2276872"/>
            <a:ext cx="34355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660033"/>
                </a:solidFill>
                <a:latin typeface="Comic Sans MS" pitchFamily="66" charset="0"/>
              </a:rPr>
              <a:t>The      are      .</a:t>
            </a:r>
            <a:endParaRPr lang="zh-CN" altLang="en-US" sz="2800" dirty="0"/>
          </a:p>
        </p:txBody>
      </p:sp>
      <p:cxnSp>
        <p:nvCxnSpPr>
          <p:cNvPr id="20" name="直接连接符 19"/>
          <p:cNvCxnSpPr/>
          <p:nvPr/>
        </p:nvCxnSpPr>
        <p:spPr>
          <a:xfrm>
            <a:off x="2483768" y="2636912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3995936" y="2636912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5004048" y="2276872"/>
            <a:ext cx="33393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660033"/>
                </a:solidFill>
                <a:latin typeface="Comic Sans MS" pitchFamily="66" charset="0"/>
              </a:rPr>
              <a:t>They are so cute.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Let's sing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838200" y="1143000"/>
            <a:ext cx="4459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>
                <a:latin typeface="Comic Sans MS" pitchFamily="66" charset="0"/>
              </a:rPr>
              <a:t>Complete the sentences.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04905" y="1828800"/>
            <a:ext cx="667170" cy="95410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his</a:t>
            </a:r>
          </a:p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his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994012" y="1828800"/>
            <a:ext cx="939681" cy="95410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her</a:t>
            </a:r>
          </a:p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hers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234842" y="1828800"/>
            <a:ext cx="952505" cy="95410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my</a:t>
            </a:r>
          </a:p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mine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456207" y="1837502"/>
            <a:ext cx="1210588" cy="95410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their</a:t>
            </a:r>
          </a:p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theirs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6002913" y="1839361"/>
            <a:ext cx="907621" cy="95410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our</a:t>
            </a:r>
          </a:p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ours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7199407" y="1828800"/>
            <a:ext cx="1106393" cy="95410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your</a:t>
            </a:r>
          </a:p>
          <a:p>
            <a:pPr>
              <a:defRPr/>
            </a:pPr>
            <a:r>
              <a:rPr lang="en-US" altLang="zh-CN" sz="2800" b="1" dirty="0">
                <a:latin typeface="Comic Sans MS" panose="030F0702030302020204" pitchFamily="66" charset="0"/>
                <a:ea typeface="宋体" pitchFamily="2" charset="-122"/>
              </a:rPr>
              <a:t>yours</a:t>
            </a:r>
          </a:p>
        </p:txBody>
      </p:sp>
      <p:sp>
        <p:nvSpPr>
          <p:cNvPr id="16405" name="Text Box 10"/>
          <p:cNvSpPr txBox="1">
            <a:spLocks noChangeArrowheads="1"/>
          </p:cNvSpPr>
          <p:nvPr/>
        </p:nvSpPr>
        <p:spPr bwMode="auto">
          <a:xfrm>
            <a:off x="762000" y="2819400"/>
            <a:ext cx="75438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1.Amy: Whose English book is that?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John: It’s </a:t>
            </a:r>
            <a:r>
              <a:rPr lang="en-US" altLang="zh-CN" sz="2800" b="1" u="sng">
                <a:latin typeface="Comic Sans MS" pitchFamily="66" charset="0"/>
              </a:rPr>
              <a:t>Miss White’s book</a:t>
            </a:r>
            <a:r>
              <a:rPr lang="en-US" altLang="zh-CN" sz="2800" b="1"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     It’s </a:t>
            </a:r>
            <a:r>
              <a:rPr lang="en-US" altLang="zh-CN" sz="2800" b="1" u="sng">
                <a:latin typeface="Comic Sans MS" pitchFamily="66" charset="0"/>
              </a:rPr>
              <a:t>           </a:t>
            </a:r>
            <a:r>
              <a:rPr lang="en-US" altLang="zh-CN" sz="2800" b="1">
                <a:latin typeface="Comic Sans MS" pitchFamily="66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Amy: Whose storybook is this?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John: It’s </a:t>
            </a:r>
            <a:r>
              <a:rPr lang="en-US" altLang="zh-CN" sz="2800" b="1" u="sng">
                <a:latin typeface="Comic Sans MS" pitchFamily="66" charset="0"/>
              </a:rPr>
              <a:t>Mr. Zhang’s</a:t>
            </a:r>
            <a:r>
              <a:rPr lang="en-US" altLang="zh-CN" sz="2800" b="1">
                <a:latin typeface="Comic Sans MS" pitchFamily="66" charset="0"/>
              </a:rPr>
              <a:t> .It’s _______.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3810000" y="4114800"/>
            <a:ext cx="10493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Comic Sans MS" pitchFamily="66" charset="0"/>
              </a:rPr>
              <a:t>hers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6629400" y="5410200"/>
            <a:ext cx="738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Comic Sans MS" pitchFamily="66" charset="0"/>
              </a:rPr>
              <a:t>his</a:t>
            </a:r>
          </a:p>
        </p:txBody>
      </p:sp>
      <p:sp>
        <p:nvSpPr>
          <p:cNvPr id="17422" name="TextBox 3"/>
          <p:cNvSpPr txBox="1">
            <a:spLocks noChangeArrowheads="1"/>
          </p:cNvSpPr>
          <p:nvPr/>
        </p:nvSpPr>
        <p:spPr bwMode="auto">
          <a:xfrm>
            <a:off x="381000" y="228600"/>
            <a:ext cx="426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MS UI Gothic" pitchFamily="34" charset="-128"/>
                <a:cs typeface="Times New Roman" pitchFamily="18" charset="0"/>
              </a:rPr>
              <a:t>Let’s wrap it up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33803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206500" y="1649413"/>
            <a:ext cx="685800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2.Wu Yifan: Where is </a:t>
            </a:r>
            <a:r>
              <a:rPr lang="en-US" altLang="zh-CN" sz="2800" b="1" u="sng">
                <a:latin typeface="Comic Sans MS" pitchFamily="66" charset="0"/>
              </a:rPr>
              <a:t>my</a:t>
            </a:r>
            <a:r>
              <a:rPr lang="en-US" altLang="zh-CN" sz="2800" b="1">
                <a:latin typeface="Comic Sans MS" pitchFamily="66" charset="0"/>
              </a:rPr>
              <a:t> pen? 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        I can’t find it.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 Sarah: Here’s one.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         Is this </a:t>
            </a:r>
            <a:r>
              <a:rPr lang="en-US" altLang="zh-CN" sz="2800" b="1" u="sng">
                <a:latin typeface="Comic Sans MS" pitchFamily="66" charset="0"/>
              </a:rPr>
              <a:t>          </a:t>
            </a:r>
            <a:r>
              <a:rPr lang="en-US" altLang="zh-CN" sz="2800" b="1">
                <a:latin typeface="Comic Sans MS" pitchFamily="66" charset="0"/>
              </a:rPr>
              <a:t>pen?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Wu Yifan: Yes, it’s ______ .   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        Thank you.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5334000" y="3519488"/>
            <a:ext cx="103981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Comic Sans MS" pitchFamily="66" charset="0"/>
              </a:rPr>
              <a:t>your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486400" y="4270375"/>
            <a:ext cx="1063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Comic Sans MS" pitchFamily="66" charset="0"/>
              </a:rPr>
              <a:t>mine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39939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85800" y="1681163"/>
            <a:ext cx="77724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3.Grandpa: Whose rabbits are these?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Robin: These are </a:t>
            </a:r>
            <a:r>
              <a:rPr lang="en-US" altLang="zh-CN" sz="2800" b="1" u="sng">
                <a:latin typeface="Comic Sans MS" pitchFamily="66" charset="0"/>
              </a:rPr>
              <a:t>Yifan’s</a:t>
            </a:r>
            <a:r>
              <a:rPr lang="en-US" altLang="zh-CN" sz="2800" b="1"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Grandpa: Oh, these are</a:t>
            </a:r>
            <a:r>
              <a:rPr lang="en-US" altLang="zh-CN" sz="2800" b="1" u="sng">
                <a:latin typeface="Comic Sans MS" pitchFamily="66" charset="0"/>
              </a:rPr>
              <a:t>         </a:t>
            </a:r>
            <a:r>
              <a:rPr lang="en-US" altLang="zh-CN" sz="2800" b="1">
                <a:latin typeface="Comic Sans MS" pitchFamily="66" charset="0"/>
              </a:rPr>
              <a:t>rabbits. 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Robin: Look! The rabbits are eating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          </a:t>
            </a:r>
            <a:r>
              <a:rPr lang="en-US" altLang="zh-CN" sz="2800" b="1" u="sng">
                <a:latin typeface="Comic Sans MS" pitchFamily="66" charset="0"/>
              </a:rPr>
              <a:t>                </a:t>
            </a:r>
            <a:r>
              <a:rPr lang="en-US" altLang="zh-CN" sz="2800" b="1">
                <a:latin typeface="Comic Sans MS" pitchFamily="66" charset="0"/>
              </a:rPr>
              <a:t>carrots now.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791200" y="3051175"/>
            <a:ext cx="7604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Comic Sans MS" pitchFamily="66" charset="0"/>
              </a:rPr>
              <a:t>his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079875" y="4267200"/>
            <a:ext cx="1400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Comic Sans MS" pitchFamily="66" charset="0"/>
              </a:rPr>
              <a:t>theirs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39941" grpId="0"/>
      <p:bldP spid="3994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990600" y="1400175"/>
            <a:ext cx="75438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4.Mike: Mum, </a:t>
            </a:r>
            <a:r>
              <a:rPr lang="en-US" altLang="zh-CN" sz="2800" b="1" u="sng">
                <a:latin typeface="Comic Sans MS" pitchFamily="66" charset="0"/>
              </a:rPr>
              <a:t>my</a:t>
            </a:r>
            <a:r>
              <a:rPr lang="en-US" altLang="zh-CN" sz="2800" b="1">
                <a:latin typeface="Comic Sans MS" pitchFamily="66" charset="0"/>
              </a:rPr>
              <a:t> dog is so cute. 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      I love him so much.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Mum: My dear, it’s not only</a:t>
            </a:r>
            <a:r>
              <a:rPr lang="en-US" altLang="zh-CN" sz="2800" b="1" u="sng">
                <a:latin typeface="Comic Sans MS" pitchFamily="66" charset="0"/>
              </a:rPr>
              <a:t>        </a:t>
            </a:r>
            <a:r>
              <a:rPr lang="en-US" altLang="zh-CN" sz="2800" b="1">
                <a:latin typeface="Comic Sans MS" pitchFamily="66" charset="0"/>
              </a:rPr>
              <a:t>dog. 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         It’s also </a:t>
            </a:r>
            <a:r>
              <a:rPr lang="en-US" altLang="zh-CN" sz="2800" b="1" u="sng">
                <a:latin typeface="Comic Sans MS" pitchFamily="66" charset="0"/>
              </a:rPr>
              <a:t>mine</a:t>
            </a:r>
            <a:r>
              <a:rPr lang="en-US" altLang="zh-CN" sz="2800" b="1"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800" b="1">
                <a:latin typeface="Comic Sans MS" pitchFamily="66" charset="0"/>
              </a:rPr>
              <a:t>   Mike: Yes, Mum. He’s </a:t>
            </a:r>
            <a:r>
              <a:rPr lang="en-US" altLang="zh-CN" sz="2800" b="1" u="sng">
                <a:latin typeface="Comic Sans MS" pitchFamily="66" charset="0"/>
              </a:rPr>
              <a:t>         </a:t>
            </a:r>
            <a:r>
              <a:rPr lang="en-US" altLang="zh-CN" sz="2800" b="1">
                <a:latin typeface="Comic Sans MS" pitchFamily="66" charset="0"/>
              </a:rPr>
              <a:t>dog. 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6553200" y="2644775"/>
            <a:ext cx="1039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Comic Sans MS" pitchFamily="66" charset="0"/>
              </a:rPr>
              <a:t>your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5715000" y="3990975"/>
            <a:ext cx="101123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Comic Sans MS" pitchFamily="66" charset="0"/>
              </a:rPr>
              <a:t>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38915" grpId="0"/>
      <p:bldP spid="389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t018615416a94ae643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2656"/>
            <a:ext cx="8925392" cy="6336704"/>
          </a:xfrm>
          <a:prstGeom prst="rect">
            <a:avLst/>
          </a:prstGeom>
        </p:spPr>
      </p:pic>
      <p:sp>
        <p:nvSpPr>
          <p:cNvPr id="7" name="WordArt 2"/>
          <p:cNvSpPr>
            <a:spLocks noChangeArrowheads="1" noChangeShapeType="1"/>
          </p:cNvSpPr>
          <p:nvPr/>
        </p:nvSpPr>
        <p:spPr bwMode="auto">
          <a:xfrm rot="-279915">
            <a:off x="3677896" y="384161"/>
            <a:ext cx="3084353" cy="115840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Comic Sans MS"/>
              </a:rPr>
              <a:t>Homework</a:t>
            </a:r>
            <a:endParaRPr lang="zh-CN" altLang="en-US" sz="40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bg1"/>
              </a:solidFill>
              <a:latin typeface="Comic Sans MS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55776" y="1772816"/>
            <a:ext cx="6192688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zh-CN" sz="2400" b="1" dirty="0">
                <a:solidFill>
                  <a:schemeClr val="bg1"/>
                </a:solidFill>
                <a:latin typeface="Comic Sans MS" pitchFamily="66" charset="0"/>
              </a:rPr>
              <a:t>1</a:t>
            </a:r>
            <a:r>
              <a:rPr lang="zh-CN" altLang="zh-CN" sz="2400" b="1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熟读</a:t>
            </a:r>
            <a:r>
              <a:rPr lang="en-US" altLang="zh-CN" sz="2400" b="1" dirty="0" smtClean="0">
                <a:solidFill>
                  <a:schemeClr val="bg1"/>
                </a:solidFill>
                <a:latin typeface="Comic Sans MS" pitchFamily="66" charset="0"/>
              </a:rPr>
              <a:t>read  and  write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。</a:t>
            </a:r>
            <a:endParaRPr lang="zh-CN" altLang="zh-CN" sz="2400" b="1" dirty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zh-CN" sz="2400" b="1" dirty="0">
                <a:solidFill>
                  <a:schemeClr val="bg1"/>
                </a:solidFill>
                <a:latin typeface="Comic Sans MS" pitchFamily="66" charset="0"/>
              </a:rPr>
              <a:t>2</a:t>
            </a:r>
            <a:r>
              <a:rPr lang="zh-CN" altLang="zh-CN" sz="2400" b="1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学会用 ：</a:t>
            </a:r>
            <a:r>
              <a:rPr lang="zh-CN" altLang="en-US" sz="32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>称谓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＋</a:t>
            </a:r>
            <a:r>
              <a:rPr lang="en-US" altLang="zh-CN" sz="2400" b="1" dirty="0" smtClean="0">
                <a:solidFill>
                  <a:schemeClr val="bg1"/>
                </a:solidFill>
                <a:latin typeface="Comic Sans MS" pitchFamily="66" charset="0"/>
              </a:rPr>
              <a:t>is 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＋</a:t>
            </a:r>
            <a:r>
              <a:rPr lang="en-US" altLang="zh-CN" sz="24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动词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Comic Sans MS" pitchFamily="66" charset="0"/>
              </a:rPr>
              <a:t>ing</a:t>
            </a:r>
            <a:r>
              <a:rPr lang="en-US" altLang="zh-CN" sz="24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或者</a:t>
            </a:r>
            <a:endParaRPr lang="en-US" altLang="zh-CN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>称谓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＋</a:t>
            </a:r>
            <a:r>
              <a:rPr lang="en-US" altLang="zh-CN" sz="2400" b="1" dirty="0" smtClean="0">
                <a:solidFill>
                  <a:schemeClr val="bg1"/>
                </a:solidFill>
                <a:latin typeface="Comic Sans MS" pitchFamily="66" charset="0"/>
              </a:rPr>
              <a:t>are 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＋</a:t>
            </a:r>
            <a:r>
              <a:rPr lang="en-US" altLang="zh-CN" sz="24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动词</a:t>
            </a:r>
            <a:r>
              <a:rPr lang="en-US" altLang="zh-CN" sz="2400" b="1" dirty="0" err="1" smtClean="0">
                <a:solidFill>
                  <a:schemeClr val="bg1"/>
                </a:solidFill>
                <a:latin typeface="Comic Sans MS" pitchFamily="66" charset="0"/>
              </a:rPr>
              <a:t>ing</a:t>
            </a: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来描述正在发生</a:t>
            </a:r>
            <a:endParaRPr lang="en-US" altLang="zh-CN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的动作。</a:t>
            </a:r>
            <a:endParaRPr lang="zh-CN" altLang="en-US" sz="24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251520" y="0"/>
            <a:ext cx="3733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  <a:ea typeface="黑体" pitchFamily="2" charset="-122"/>
              </a:rPr>
              <a:t>Please read.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1115616" y="620688"/>
            <a:ext cx="2743200" cy="1066800"/>
            <a:chOff x="1143000" y="1828800"/>
            <a:chExt cx="2743200" cy="1066800"/>
          </a:xfrm>
        </p:grpSpPr>
        <p:sp>
          <p:nvSpPr>
            <p:cNvPr id="15363" name="Oval 7"/>
            <p:cNvSpPr>
              <a:spLocks noChangeArrowheads="1"/>
            </p:cNvSpPr>
            <p:nvPr/>
          </p:nvSpPr>
          <p:spPr bwMode="auto">
            <a:xfrm>
              <a:off x="1143000" y="1828800"/>
              <a:ext cx="2743200" cy="1066800"/>
            </a:xfrm>
            <a:prstGeom prst="ellipse">
              <a:avLst/>
            </a:prstGeom>
            <a:solidFill>
              <a:srgbClr val="CCFF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 sz="1600">
                <a:latin typeface="Comic Sans MS" pitchFamily="66" charset="0"/>
              </a:endParaRPr>
            </a:p>
          </p:txBody>
        </p:sp>
        <p:sp>
          <p:nvSpPr>
            <p:cNvPr id="10243" name="Text Box 7"/>
            <p:cNvSpPr txBox="1">
              <a:spLocks noChangeArrowheads="1"/>
            </p:cNvSpPr>
            <p:nvPr/>
          </p:nvSpPr>
          <p:spPr bwMode="auto">
            <a:xfrm>
              <a:off x="1691680" y="1988840"/>
              <a:ext cx="19812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altLang="zh-CN" sz="3200" b="1" dirty="0" smtClean="0">
                  <a:solidFill>
                    <a:srgbClr val="0000FF"/>
                  </a:solidFill>
                  <a:latin typeface="Comic Sans MS" pitchFamily="66" charset="0"/>
                  <a:ea typeface="黑体" pitchFamily="2" charset="-122"/>
                </a:rPr>
                <a:t>dan</a:t>
              </a:r>
              <a:r>
                <a:rPr lang="en-US" altLang="zh-CN" sz="3200" b="1" dirty="0" smtClean="0">
                  <a:solidFill>
                    <a:srgbClr val="FF0000"/>
                  </a:solidFill>
                  <a:latin typeface="Comic Sans MS" pitchFamily="66" charset="0"/>
                  <a:ea typeface="黑体" pitchFamily="2" charset="-122"/>
                </a:rPr>
                <a:t>cing</a:t>
              </a:r>
              <a:endParaRPr lang="en-US" altLang="zh-CN" sz="3200" b="1" dirty="0">
                <a:solidFill>
                  <a:srgbClr val="FF0000"/>
                </a:solidFill>
                <a:latin typeface="Comic Sans MS" pitchFamily="66" charset="0"/>
                <a:ea typeface="黑体" pitchFamily="2" charset="-122"/>
              </a:endParaRPr>
            </a:p>
          </p:txBody>
        </p:sp>
      </p:grpSp>
      <p:sp>
        <p:nvSpPr>
          <p:cNvPr id="15365" name="Oval 8"/>
          <p:cNvSpPr>
            <a:spLocks noChangeArrowheads="1"/>
          </p:cNvSpPr>
          <p:nvPr/>
        </p:nvSpPr>
        <p:spPr bwMode="auto">
          <a:xfrm>
            <a:off x="1043608" y="2060848"/>
            <a:ext cx="2743200" cy="1066800"/>
          </a:xfrm>
          <a:prstGeom prst="ellipse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 sz="1600">
              <a:latin typeface="Comic Sans MS" pitchFamily="66" charset="0"/>
            </a:endParaRPr>
          </a:p>
        </p:txBody>
      </p:sp>
      <p:sp>
        <p:nvSpPr>
          <p:cNvPr id="10249" name="Text Box 7"/>
          <p:cNvSpPr txBox="1">
            <a:spLocks noChangeArrowheads="1"/>
          </p:cNvSpPr>
          <p:nvPr/>
        </p:nvSpPr>
        <p:spPr bwMode="auto">
          <a:xfrm>
            <a:off x="1691680" y="2420888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0000FF"/>
                </a:solidFill>
                <a:latin typeface="Comic Sans MS" pitchFamily="66" charset="0"/>
                <a:ea typeface="黑体" pitchFamily="2" charset="-122"/>
              </a:rPr>
              <a:t>ea</a:t>
            </a:r>
            <a:r>
              <a:rPr lang="en-US" altLang="zh-CN" sz="3200" b="1" dirty="0">
                <a:solidFill>
                  <a:srgbClr val="FF0000"/>
                </a:solidFill>
                <a:latin typeface="Comic Sans MS" pitchFamily="66" charset="0"/>
                <a:ea typeface="黑体" pitchFamily="2" charset="-122"/>
              </a:rPr>
              <a:t>ting</a:t>
            </a:r>
          </a:p>
        </p:txBody>
      </p:sp>
      <p:sp>
        <p:nvSpPr>
          <p:cNvPr id="15367" name="Oval 10"/>
          <p:cNvSpPr>
            <a:spLocks noChangeArrowheads="1"/>
          </p:cNvSpPr>
          <p:nvPr/>
        </p:nvSpPr>
        <p:spPr bwMode="auto">
          <a:xfrm>
            <a:off x="1115616" y="3573016"/>
            <a:ext cx="2743200" cy="1066800"/>
          </a:xfrm>
          <a:prstGeom prst="ellipse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 sz="1600">
              <a:latin typeface="Comic Sans MS" pitchFamily="66" charset="0"/>
            </a:endParaRPr>
          </a:p>
        </p:txBody>
      </p:sp>
      <p:sp>
        <p:nvSpPr>
          <p:cNvPr id="10251" name="Text Box 7"/>
          <p:cNvSpPr txBox="1">
            <a:spLocks noChangeArrowheads="1"/>
          </p:cNvSpPr>
          <p:nvPr/>
        </p:nvSpPr>
        <p:spPr bwMode="auto">
          <a:xfrm>
            <a:off x="1619672" y="3861048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 dirty="0" smtClean="0">
                <a:solidFill>
                  <a:srgbClr val="0000FF"/>
                </a:solidFill>
                <a:latin typeface="Comic Sans MS" pitchFamily="66" charset="0"/>
                <a:ea typeface="黑体" pitchFamily="2" charset="-122"/>
              </a:rPr>
              <a:t>clim</a:t>
            </a:r>
            <a:r>
              <a:rPr lang="en-US" altLang="zh-CN" sz="3200" b="1" dirty="0" smtClean="0">
                <a:solidFill>
                  <a:srgbClr val="FF0000"/>
                </a:solidFill>
                <a:latin typeface="Comic Sans MS" pitchFamily="66" charset="0"/>
                <a:ea typeface="黑体" pitchFamily="2" charset="-122"/>
              </a:rPr>
              <a:t>bing</a:t>
            </a:r>
            <a:endParaRPr lang="en-US" altLang="zh-CN" sz="3200" b="1" dirty="0">
              <a:solidFill>
                <a:srgbClr val="FF0000"/>
              </a:solidFill>
              <a:latin typeface="Comic Sans MS" pitchFamily="66" charset="0"/>
              <a:ea typeface="黑体" pitchFamily="2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4788024" y="4941168"/>
            <a:ext cx="2743200" cy="1066800"/>
            <a:chOff x="4876800" y="1905000"/>
            <a:chExt cx="2743200" cy="1066800"/>
          </a:xfrm>
        </p:grpSpPr>
        <p:sp>
          <p:nvSpPr>
            <p:cNvPr id="15369" name="Oval 12"/>
            <p:cNvSpPr>
              <a:spLocks noChangeArrowheads="1"/>
            </p:cNvSpPr>
            <p:nvPr/>
          </p:nvSpPr>
          <p:spPr bwMode="auto">
            <a:xfrm>
              <a:off x="4876800" y="1905000"/>
              <a:ext cx="2743200" cy="1066800"/>
            </a:xfrm>
            <a:prstGeom prst="ellipse">
              <a:avLst/>
            </a:prstGeom>
            <a:solidFill>
              <a:srgbClr val="FFFF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 sz="1600">
                <a:latin typeface="Comic Sans MS" pitchFamily="66" charset="0"/>
              </a:endParaRPr>
            </a:p>
          </p:txBody>
        </p:sp>
        <p:sp>
          <p:nvSpPr>
            <p:cNvPr id="10253" name="Text Box 7"/>
            <p:cNvSpPr txBox="1">
              <a:spLocks noChangeArrowheads="1"/>
            </p:cNvSpPr>
            <p:nvPr/>
          </p:nvSpPr>
          <p:spPr bwMode="auto">
            <a:xfrm>
              <a:off x="5334000" y="2057400"/>
              <a:ext cx="19812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altLang="zh-CN" sz="3200" b="1" dirty="0" smtClean="0">
                  <a:solidFill>
                    <a:srgbClr val="008000"/>
                  </a:solidFill>
                  <a:latin typeface="Comic Sans MS" pitchFamily="66" charset="0"/>
                  <a:ea typeface="黑体" pitchFamily="2" charset="-122"/>
                </a:rPr>
                <a:t>swim</a:t>
              </a:r>
              <a:r>
                <a:rPr lang="en-US" altLang="zh-CN" sz="3200" b="1" dirty="0" smtClean="0">
                  <a:solidFill>
                    <a:srgbClr val="FF0000"/>
                  </a:solidFill>
                  <a:latin typeface="Comic Sans MS" pitchFamily="66" charset="0"/>
                  <a:ea typeface="黑体" pitchFamily="2" charset="-122"/>
                </a:rPr>
                <a:t>ming</a:t>
              </a:r>
              <a:endParaRPr lang="en-US" altLang="zh-CN" sz="3200" b="1" dirty="0">
                <a:solidFill>
                  <a:srgbClr val="FF0000"/>
                </a:solidFill>
                <a:latin typeface="Comic Sans MS" pitchFamily="66" charset="0"/>
                <a:ea typeface="黑体" pitchFamily="2" charset="-122"/>
              </a:endParaRPr>
            </a:p>
          </p:txBody>
        </p:sp>
      </p:grpSp>
      <p:sp>
        <p:nvSpPr>
          <p:cNvPr id="15371" name="Oval 14"/>
          <p:cNvSpPr>
            <a:spLocks noChangeArrowheads="1"/>
          </p:cNvSpPr>
          <p:nvPr/>
        </p:nvSpPr>
        <p:spPr bwMode="auto">
          <a:xfrm>
            <a:off x="4860032" y="2060848"/>
            <a:ext cx="2743200" cy="1066800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 sz="1600">
              <a:latin typeface="Comic Sans MS" pitchFamily="66" charset="0"/>
            </a:endParaRPr>
          </a:p>
        </p:txBody>
      </p:sp>
      <p:sp>
        <p:nvSpPr>
          <p:cNvPr id="10255" name="Text Box 7"/>
          <p:cNvSpPr txBox="1">
            <a:spLocks noChangeArrowheads="1"/>
          </p:cNvSpPr>
          <p:nvPr/>
        </p:nvSpPr>
        <p:spPr bwMode="auto">
          <a:xfrm>
            <a:off x="5436096" y="234888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 dirty="0" smtClean="0">
                <a:solidFill>
                  <a:srgbClr val="008000"/>
                </a:solidFill>
                <a:latin typeface="Comic Sans MS" pitchFamily="66" charset="0"/>
                <a:ea typeface="黑体" pitchFamily="2" charset="-122"/>
              </a:rPr>
              <a:t>wal</a:t>
            </a:r>
            <a:r>
              <a:rPr lang="en-US" altLang="zh-CN" sz="3200" b="1" dirty="0" smtClean="0">
                <a:solidFill>
                  <a:srgbClr val="FF0000"/>
                </a:solidFill>
                <a:latin typeface="Comic Sans MS" pitchFamily="66" charset="0"/>
                <a:ea typeface="黑体" pitchFamily="2" charset="-122"/>
              </a:rPr>
              <a:t>king</a:t>
            </a:r>
            <a:endParaRPr lang="en-US" altLang="zh-CN" sz="3200" b="1" dirty="0">
              <a:solidFill>
                <a:srgbClr val="FF0000"/>
              </a:solidFill>
              <a:latin typeface="Comic Sans MS" pitchFamily="66" charset="0"/>
              <a:ea typeface="黑体" pitchFamily="2" charset="-122"/>
            </a:endParaRPr>
          </a:p>
        </p:txBody>
      </p:sp>
      <p:sp>
        <p:nvSpPr>
          <p:cNvPr id="15373" name="Oval 16"/>
          <p:cNvSpPr>
            <a:spLocks noChangeArrowheads="1"/>
          </p:cNvSpPr>
          <p:nvPr/>
        </p:nvSpPr>
        <p:spPr bwMode="auto">
          <a:xfrm>
            <a:off x="4860032" y="3501008"/>
            <a:ext cx="2743200" cy="1066800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 sz="1600">
              <a:latin typeface="Comic Sans MS" pitchFamily="66" charset="0"/>
            </a:endParaRPr>
          </a:p>
        </p:txBody>
      </p:sp>
      <p:sp>
        <p:nvSpPr>
          <p:cNvPr id="10257" name="Text Box 7"/>
          <p:cNvSpPr txBox="1">
            <a:spLocks noChangeArrowheads="1"/>
          </p:cNvSpPr>
          <p:nvPr/>
        </p:nvSpPr>
        <p:spPr bwMode="auto">
          <a:xfrm>
            <a:off x="5508104" y="378904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 dirty="0" smtClean="0">
                <a:solidFill>
                  <a:srgbClr val="008000"/>
                </a:solidFill>
                <a:latin typeface="Comic Sans MS" pitchFamily="66" charset="0"/>
                <a:ea typeface="黑体" pitchFamily="2" charset="-122"/>
              </a:rPr>
              <a:t>fl</a:t>
            </a:r>
            <a:r>
              <a:rPr lang="en-US" altLang="zh-CN" sz="3200" b="1" dirty="0" smtClean="0">
                <a:solidFill>
                  <a:srgbClr val="FF0000"/>
                </a:solidFill>
                <a:latin typeface="Comic Sans MS" pitchFamily="66" charset="0"/>
                <a:ea typeface="黑体" pitchFamily="2" charset="-122"/>
              </a:rPr>
              <a:t>ying</a:t>
            </a:r>
            <a:endParaRPr lang="en-US" altLang="zh-CN" sz="3200" b="1" dirty="0">
              <a:solidFill>
                <a:srgbClr val="FF0000"/>
              </a:solidFill>
              <a:latin typeface="Comic Sans MS" pitchFamily="66" charset="0"/>
              <a:ea typeface="黑体" pitchFamily="2" charset="-122"/>
            </a:endParaRPr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1115616" y="4941168"/>
            <a:ext cx="2743200" cy="1066800"/>
          </a:xfrm>
          <a:prstGeom prst="ellipse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 sz="1600">
              <a:latin typeface="Comic Sans MS" pitchFamily="66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1547664" y="5229200"/>
            <a:ext cx="1981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200" b="1" dirty="0" smtClean="0">
                <a:solidFill>
                  <a:srgbClr val="0000FF"/>
                </a:solidFill>
                <a:latin typeface="Comic Sans MS" pitchFamily="66" charset="0"/>
                <a:ea typeface="黑体" pitchFamily="2" charset="-122"/>
              </a:rPr>
              <a:t>run</a:t>
            </a:r>
            <a:r>
              <a:rPr lang="en-US" altLang="zh-CN" sz="3200" b="1" dirty="0" smtClean="0">
                <a:solidFill>
                  <a:srgbClr val="FF0000"/>
                </a:solidFill>
                <a:latin typeface="Comic Sans MS" pitchFamily="66" charset="0"/>
                <a:ea typeface="黑体" pitchFamily="2" charset="-122"/>
              </a:rPr>
              <a:t>ning</a:t>
            </a:r>
            <a:endParaRPr lang="en-US" altLang="zh-CN" sz="3200" b="1" dirty="0">
              <a:solidFill>
                <a:srgbClr val="FF0000"/>
              </a:solidFill>
              <a:latin typeface="Comic Sans MS" pitchFamily="66" charset="0"/>
              <a:ea typeface="黑体" pitchFamily="2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5004048" y="692696"/>
            <a:ext cx="2743200" cy="1066800"/>
            <a:chOff x="4876800" y="1905000"/>
            <a:chExt cx="2743200" cy="1066800"/>
          </a:xfrm>
        </p:grpSpPr>
        <p:sp>
          <p:nvSpPr>
            <p:cNvPr id="23" name="Oval 12"/>
            <p:cNvSpPr>
              <a:spLocks noChangeArrowheads="1"/>
            </p:cNvSpPr>
            <p:nvPr/>
          </p:nvSpPr>
          <p:spPr bwMode="auto">
            <a:xfrm>
              <a:off x="4876800" y="1905000"/>
              <a:ext cx="2743200" cy="1066800"/>
            </a:xfrm>
            <a:prstGeom prst="ellipse">
              <a:avLst/>
            </a:prstGeom>
            <a:solidFill>
              <a:srgbClr val="FFFF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 sz="1600">
                <a:latin typeface="Comic Sans MS" pitchFamily="66" charset="0"/>
              </a:endParaRPr>
            </a:p>
          </p:txBody>
        </p:sp>
        <p:sp>
          <p:nvSpPr>
            <p:cNvPr id="24" name="Text Box 7"/>
            <p:cNvSpPr txBox="1">
              <a:spLocks noChangeArrowheads="1"/>
            </p:cNvSpPr>
            <p:nvPr/>
          </p:nvSpPr>
          <p:spPr bwMode="auto">
            <a:xfrm>
              <a:off x="5334000" y="2057400"/>
              <a:ext cx="19812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altLang="zh-CN" sz="3200" b="1" dirty="0" smtClean="0">
                  <a:solidFill>
                    <a:srgbClr val="008000"/>
                  </a:solidFill>
                  <a:latin typeface="Comic Sans MS" pitchFamily="66" charset="0"/>
                  <a:ea typeface="黑体" pitchFamily="2" charset="-122"/>
                </a:rPr>
                <a:t>loo</a:t>
              </a:r>
              <a:r>
                <a:rPr lang="en-US" altLang="zh-CN" sz="3200" b="1" dirty="0" smtClean="0">
                  <a:solidFill>
                    <a:srgbClr val="FF0000"/>
                  </a:solidFill>
                  <a:latin typeface="Comic Sans MS" pitchFamily="66" charset="0"/>
                  <a:ea typeface="黑体" pitchFamily="2" charset="-122"/>
                </a:rPr>
                <a:t>king</a:t>
              </a:r>
              <a:endParaRPr lang="en-US" altLang="zh-CN" sz="3200" b="1" dirty="0">
                <a:solidFill>
                  <a:srgbClr val="FF0000"/>
                </a:solidFill>
                <a:latin typeface="Comic Sans MS" pitchFamily="66" charset="0"/>
                <a:ea typeface="黑体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Read and wri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504" y="260648"/>
            <a:ext cx="66247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Look!  Sarah  and  Robin  are  at   the  zoo. </a:t>
            </a:r>
          </a:p>
          <a:p>
            <a:r>
              <a:rPr lang="en-US" altLang="zh-CN" sz="3600" dirty="0" smtClean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Robin   is   excited</a:t>
            </a:r>
            <a:r>
              <a:rPr lang="zh-CN" altLang="en-US" sz="3600" dirty="0" smtClean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（激动）</a:t>
            </a:r>
            <a:r>
              <a:rPr lang="zh-CN" altLang="en-US" sz="3600" dirty="0" smtClean="0">
                <a:solidFill>
                  <a:srgbClr val="C00000"/>
                </a:solidFill>
                <a:latin typeface="Segoe UI Black" pitchFamily="34" charset="0"/>
                <a:cs typeface="Segoe UI Black" pitchFamily="34" charset="0"/>
              </a:rPr>
              <a:t>！</a:t>
            </a:r>
            <a:endParaRPr lang="en-US" altLang="zh-CN" sz="3600" dirty="0" smtClean="0">
              <a:solidFill>
                <a:srgbClr val="C0000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  <a:p>
            <a:endParaRPr lang="en-US" altLang="zh-CN" sz="3600" dirty="0" smtClean="0">
              <a:solidFill>
                <a:srgbClr val="C0000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  <a:p>
            <a:endParaRPr lang="en-US" altLang="zh-CN" sz="3600" dirty="0" smtClean="0">
              <a:solidFill>
                <a:srgbClr val="C0000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  <a:p>
            <a:endParaRPr lang="zh-CN" altLang="en-US" sz="3600" dirty="0">
              <a:solidFill>
                <a:srgbClr val="C00000"/>
              </a:solidFill>
              <a:latin typeface="Segoe UI Black" pitchFamily="34" charset="0"/>
              <a:cs typeface="Segoe UI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916832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How   many   animals   can   Robin   see   at   the   zoo</a:t>
            </a:r>
            <a:r>
              <a:rPr lang="zh-CN" altLang="en-US" sz="3200" dirty="0" smtClean="0"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Question1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Read and wri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0"/>
            <a:ext cx="9144000" cy="6858000"/>
          </a:xfrm>
          <a:prstGeom prst="rect">
            <a:avLst/>
          </a:prstGeom>
        </p:spPr>
      </p:pic>
      <p:pic>
        <p:nvPicPr>
          <p:cNvPr id="4" name="reda and write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339752" y="83671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4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052736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How   many   animals   can   Robin   see   at   the   zoo</a:t>
            </a:r>
            <a:r>
              <a:rPr lang="zh-CN" altLang="en-US" sz="3200" dirty="0" smtClean="0"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33265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Question1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259632" y="2481818"/>
            <a:ext cx="1296144" cy="1768887"/>
            <a:chOff x="1259632" y="2481818"/>
            <a:chExt cx="1296144" cy="1768887"/>
          </a:xfrm>
        </p:grpSpPr>
        <p:pic>
          <p:nvPicPr>
            <p:cNvPr id="4" name="图片 3" descr="Read and write.jpg"/>
            <p:cNvPicPr>
              <a:picLocks noChangeAspect="1"/>
            </p:cNvPicPr>
            <p:nvPr/>
          </p:nvPicPr>
          <p:blipFill>
            <a:blip r:embed="rId2" cstate="print"/>
            <a:srcRect l="46062" t="31100" r="49213" b="58400"/>
            <a:stretch>
              <a:fillRect/>
            </a:stretch>
          </p:blipFill>
          <p:spPr>
            <a:xfrm>
              <a:off x="1475656" y="2481818"/>
              <a:ext cx="1080120" cy="1163206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259632" y="3789040"/>
              <a:ext cx="12961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srgbClr val="7030A0"/>
                  </a:solidFill>
                </a:rPr>
                <a:t>  a  bear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3275856" y="2564904"/>
            <a:ext cx="1296144" cy="1685801"/>
            <a:chOff x="3275856" y="2564904"/>
            <a:chExt cx="1296144" cy="1685801"/>
          </a:xfrm>
        </p:grpSpPr>
        <p:pic>
          <p:nvPicPr>
            <p:cNvPr id="7" name="图片 6" descr="Read and write.jpg"/>
            <p:cNvPicPr>
              <a:picLocks noChangeAspect="1"/>
            </p:cNvPicPr>
            <p:nvPr/>
          </p:nvPicPr>
          <p:blipFill>
            <a:blip r:embed="rId2" cstate="print"/>
            <a:srcRect l="72050" t="31101" r="19288" b="55249"/>
            <a:stretch>
              <a:fillRect/>
            </a:stretch>
          </p:blipFill>
          <p:spPr>
            <a:xfrm>
              <a:off x="3347864" y="2564904"/>
              <a:ext cx="1224136" cy="108012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275856" y="3789040"/>
              <a:ext cx="12961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srgbClr val="7030A0"/>
                  </a:solidFill>
                </a:rPr>
                <a:t>  rabbits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932040" y="2564904"/>
            <a:ext cx="1512167" cy="1757809"/>
            <a:chOff x="5076056" y="2564904"/>
            <a:chExt cx="1360950" cy="1757809"/>
          </a:xfrm>
        </p:grpSpPr>
        <p:pic>
          <p:nvPicPr>
            <p:cNvPr id="10" name="图片 9" descr="Read and write.jpg"/>
            <p:cNvPicPr>
              <a:picLocks noChangeAspect="1"/>
            </p:cNvPicPr>
            <p:nvPr/>
          </p:nvPicPr>
          <p:blipFill>
            <a:blip r:embed="rId2" cstate="print"/>
            <a:srcRect l="21651" t="45800" r="68112" b="38450"/>
            <a:stretch>
              <a:fillRect/>
            </a:stretch>
          </p:blipFill>
          <p:spPr>
            <a:xfrm>
              <a:off x="5292079" y="2564904"/>
              <a:ext cx="1144927" cy="108012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076056" y="3861048"/>
              <a:ext cx="12961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srgbClr val="7030A0"/>
                  </a:solidFill>
                </a:rPr>
                <a:t>  a  tiger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6660232" y="2564904"/>
            <a:ext cx="2088232" cy="1757809"/>
            <a:chOff x="6660232" y="2564904"/>
            <a:chExt cx="2088232" cy="1757809"/>
          </a:xfrm>
        </p:grpSpPr>
        <p:pic>
          <p:nvPicPr>
            <p:cNvPr id="13" name="图片 12" descr="Read and write.jpg"/>
            <p:cNvPicPr>
              <a:picLocks noChangeAspect="1"/>
            </p:cNvPicPr>
            <p:nvPr/>
          </p:nvPicPr>
          <p:blipFill>
            <a:blip r:embed="rId2" cstate="print"/>
            <a:srcRect l="62600" t="45800" r="21650" b="40550"/>
            <a:stretch>
              <a:fillRect/>
            </a:stretch>
          </p:blipFill>
          <p:spPr>
            <a:xfrm>
              <a:off x="6948264" y="2564904"/>
              <a:ext cx="1440160" cy="1152128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6660232" y="3861048"/>
              <a:ext cx="20882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srgbClr val="7030A0"/>
                  </a:solidFill>
                </a:rPr>
                <a:t>  an  elephant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331640" y="4581128"/>
            <a:ext cx="1800200" cy="1685801"/>
            <a:chOff x="1331640" y="4581128"/>
            <a:chExt cx="1800200" cy="1685801"/>
          </a:xfrm>
        </p:grpSpPr>
        <p:pic>
          <p:nvPicPr>
            <p:cNvPr id="16" name="图片 15" descr="Read and write.jpg"/>
            <p:cNvPicPr>
              <a:picLocks noChangeAspect="1"/>
            </p:cNvPicPr>
            <p:nvPr/>
          </p:nvPicPr>
          <p:blipFill>
            <a:blip r:embed="rId2" cstate="print"/>
            <a:srcRect l="32676" t="62600" r="55512" b="21650"/>
            <a:stretch>
              <a:fillRect/>
            </a:stretch>
          </p:blipFill>
          <p:spPr>
            <a:xfrm>
              <a:off x="1547664" y="4581128"/>
              <a:ext cx="1296144" cy="108012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1331640" y="5805264"/>
              <a:ext cx="1800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srgbClr val="7030A0"/>
                  </a:solidFill>
                </a:rPr>
                <a:t>  a  monkey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3995936" y="4581128"/>
            <a:ext cx="1368152" cy="1757809"/>
            <a:chOff x="3995936" y="4581128"/>
            <a:chExt cx="1368152" cy="1757809"/>
          </a:xfrm>
        </p:grpSpPr>
        <p:pic>
          <p:nvPicPr>
            <p:cNvPr id="19" name="图片 18" descr="Read and write.jpg"/>
            <p:cNvPicPr>
              <a:picLocks noChangeAspect="1"/>
            </p:cNvPicPr>
            <p:nvPr/>
          </p:nvPicPr>
          <p:blipFill>
            <a:blip r:embed="rId2" cstate="print"/>
            <a:srcRect l="51974" t="62600" r="35038" b="21650"/>
            <a:stretch>
              <a:fillRect/>
            </a:stretch>
          </p:blipFill>
          <p:spPr>
            <a:xfrm>
              <a:off x="3995936" y="4581128"/>
              <a:ext cx="1368152" cy="1152128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4067944" y="5877272"/>
              <a:ext cx="12961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srgbClr val="7030A0"/>
                  </a:solidFill>
                </a:rPr>
                <a:t>  a  bird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6156176" y="4581128"/>
            <a:ext cx="2376264" cy="1757809"/>
            <a:chOff x="6156176" y="4581128"/>
            <a:chExt cx="2376264" cy="1757809"/>
          </a:xfrm>
        </p:grpSpPr>
        <p:pic>
          <p:nvPicPr>
            <p:cNvPr id="22" name="图片 21" descr="3b57eb0c571f531054fc5489c86b1fba.jpg"/>
            <p:cNvPicPr>
              <a:picLocks noChangeAspect="1"/>
            </p:cNvPicPr>
            <p:nvPr/>
          </p:nvPicPr>
          <p:blipFill>
            <a:blip r:embed="rId3" cstate="print"/>
            <a:srcRect l="9859" t="42440" b="7161"/>
            <a:stretch>
              <a:fillRect/>
            </a:stretch>
          </p:blipFill>
          <p:spPr>
            <a:xfrm>
              <a:off x="6156176" y="4581128"/>
              <a:ext cx="2376264" cy="1175759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6804248" y="5877272"/>
              <a:ext cx="12961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srgbClr val="7030A0"/>
                  </a:solidFill>
                </a:rPr>
                <a:t>  a  fish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Question2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62880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are   the   animals   doing</a:t>
            </a:r>
            <a:r>
              <a:rPr lang="zh-CN" altLang="en-US" sz="3600" dirty="0" smtClean="0"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06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Question2</a:t>
            </a:r>
            <a:r>
              <a:rPr lang="zh-CN" altLang="en-US" sz="32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：</a:t>
            </a:r>
            <a:endParaRPr lang="en-US" altLang="zh-CN" sz="32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692696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are   the   animals   doing</a:t>
            </a:r>
            <a:r>
              <a:rPr lang="zh-CN" altLang="en-US" sz="2400" dirty="0" smtClean="0"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2400" dirty="0" smtClean="0"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9672" y="148478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B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the   bear   doing</a:t>
            </a:r>
            <a:r>
              <a:rPr lang="zh-CN" altLang="en-US" sz="3600" dirty="0" smtClean="0">
                <a:solidFill>
                  <a:srgbClr val="00B05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00B05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pic>
        <p:nvPicPr>
          <p:cNvPr id="6" name="图片 5" descr="Read and write.jpg"/>
          <p:cNvPicPr>
            <a:picLocks noChangeAspect="1"/>
          </p:cNvPicPr>
          <p:nvPr/>
        </p:nvPicPr>
        <p:blipFill>
          <a:blip r:embed="rId2" cstate="print"/>
          <a:srcRect l="37872" t="28600" r="48898" b="53850"/>
          <a:stretch>
            <a:fillRect/>
          </a:stretch>
        </p:blipFill>
        <p:spPr>
          <a:xfrm>
            <a:off x="2915816" y="2204864"/>
            <a:ext cx="3024336" cy="19442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19672" y="429309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B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The   bear   is   dancing</a:t>
            </a:r>
            <a:r>
              <a:rPr lang="en-US" altLang="zh-CN" sz="3600" dirty="0" smtClean="0">
                <a:solidFill>
                  <a:srgbClr val="00B05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600" dirty="0" smtClean="0">
              <a:solidFill>
                <a:srgbClr val="00B05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91680" y="148478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00B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What   is   Robin   doing</a:t>
            </a:r>
            <a:r>
              <a:rPr lang="zh-CN" altLang="en-US" sz="3600" dirty="0" smtClean="0">
                <a:solidFill>
                  <a:srgbClr val="00B050"/>
                </a:solidFill>
                <a:latin typeface="Segoe UI Black" pitchFamily="34" charset="0"/>
                <a:cs typeface="Segoe UI Black" pitchFamily="34" charset="0"/>
              </a:rPr>
              <a:t>？</a:t>
            </a:r>
            <a:endParaRPr lang="en-US" altLang="zh-CN" sz="3600" dirty="0" smtClean="0">
              <a:solidFill>
                <a:srgbClr val="00B05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7624" y="4365104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B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Robin   is   dancing   </a:t>
            </a:r>
            <a:r>
              <a:rPr lang="en-US" altLang="zh-CN" sz="3200" dirty="0" smtClean="0">
                <a:solidFill>
                  <a:srgbClr val="E5F60E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like</a:t>
            </a:r>
            <a:r>
              <a:rPr lang="en-US" altLang="zh-CN" sz="3200" dirty="0" smtClean="0">
                <a:solidFill>
                  <a:srgbClr val="00B05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a   bear   </a:t>
            </a:r>
            <a:r>
              <a:rPr lang="en-US" altLang="zh-CN" sz="3200" dirty="0" smtClean="0">
                <a:solidFill>
                  <a:srgbClr val="00B050"/>
                </a:solidFill>
                <a:latin typeface="Segoe UI Black" pitchFamily="34" charset="0"/>
                <a:cs typeface="Segoe UI Black" pitchFamily="34" charset="0"/>
              </a:rPr>
              <a:t>.</a:t>
            </a:r>
            <a:endParaRPr lang="en-US" altLang="zh-CN" sz="3200" dirty="0" smtClean="0">
              <a:solidFill>
                <a:srgbClr val="00B05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633</Words>
  <Application>Microsoft Office PowerPoint</Application>
  <PresentationFormat>全屏显示(4:3)</PresentationFormat>
  <Paragraphs>146</Paragraphs>
  <Slides>24</Slides>
  <Notes>1</Notes>
  <HiddenSlides>0</HiddenSlides>
  <MMClips>4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User</cp:lastModifiedBy>
  <cp:revision>37</cp:revision>
  <dcterms:created xsi:type="dcterms:W3CDTF">2017-05-11T02:37:44Z</dcterms:created>
  <dcterms:modified xsi:type="dcterms:W3CDTF">2017-05-12T06:25:36Z</dcterms:modified>
</cp:coreProperties>
</file>