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1" r:id="rId13"/>
    <p:sldId id="272" r:id="rId14"/>
    <p:sldId id="268" r:id="rId15"/>
    <p:sldId id="269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8A353-03D0-4868-861C-DC50448944A1}" type="datetimeFigureOut">
              <a:rPr lang="zh-CN" altLang="en-US" smtClean="0"/>
              <a:pPr/>
              <a:t>2017/5/11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28B16-36A5-42F3-9243-7F7A73BB3C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istrator\Desktop\&#20116;&#19979;unit5\&#38899;&#39057;\Let's%20learn%202(1)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0116;&#19979;unit5\&#35270;&#39057;&#21160;&#30011;\Let's%20learn%202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0116;&#19979;unit5\&#35270;&#39057;&#21160;&#30011;\Let's%20sing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&#20116;&#19979;unit5\&#35270;&#39057;&#21160;&#30011;\Let's%20learn%202(1)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8748712" cy="166199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Times New Roman" pitchFamily="18" charset="0"/>
              </a:rPr>
              <a:t>Unit 5 </a:t>
            </a:r>
            <a:r>
              <a:rPr lang="en-US" altLang="zh-CN" sz="5400" b="1" dirty="0" smtClean="0">
                <a:solidFill>
                  <a:schemeClr val="bg1"/>
                </a:solidFill>
                <a:latin typeface="Times New Roman" pitchFamily="18" charset="0"/>
              </a:rPr>
              <a:t>Whose dog is it</a:t>
            </a:r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？</a:t>
            </a:r>
            <a:endParaRPr lang="en-US" altLang="zh-CN" sz="5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latin typeface="Times New Roman" pitchFamily="18" charset="0"/>
              </a:rPr>
              <a:t>B   L </a:t>
            </a:r>
            <a:r>
              <a:rPr lang="en-US" altLang="zh-CN" sz="4400" b="1" dirty="0" err="1" smtClean="0">
                <a:solidFill>
                  <a:schemeClr val="bg1"/>
                </a:solidFill>
                <a:latin typeface="Times New Roman" pitchFamily="18" charset="0"/>
              </a:rPr>
              <a:t>et’s</a:t>
            </a:r>
            <a:r>
              <a:rPr lang="en-US" altLang="zh-CN" sz="4400" b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zh-CN" sz="4400" b="1" dirty="0">
                <a:solidFill>
                  <a:schemeClr val="bg1"/>
                </a:solidFill>
                <a:latin typeface="Times New Roman" pitchFamily="18" charset="0"/>
              </a:rPr>
              <a:t>learn</a:t>
            </a:r>
          </a:p>
        </p:txBody>
      </p:sp>
      <p:pic>
        <p:nvPicPr>
          <p:cNvPr id="5" name="图片 4" descr="t011d6765b7772327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876256" cy="38292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0112" y="57332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accent6"/>
                </a:solidFill>
              </a:rPr>
              <a:t>大塘小学   冯雯</a:t>
            </a:r>
            <a:endParaRPr lang="zh-CN" alt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et's learn 2.jpg"/>
          <p:cNvPicPr>
            <a:picLocks noChangeAspect="1"/>
          </p:cNvPicPr>
          <p:nvPr/>
        </p:nvPicPr>
        <p:blipFill>
          <a:blip r:embed="rId3" cstate="print"/>
          <a:srcRect t="58400"/>
          <a:stretch>
            <a:fillRect/>
          </a:stretch>
        </p:blipFill>
        <p:spPr>
          <a:xfrm>
            <a:off x="1043608" y="1628800"/>
            <a:ext cx="7164288" cy="389284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19672" y="836712"/>
            <a:ext cx="3024336" cy="864096"/>
            <a:chOff x="1619672" y="836712"/>
            <a:chExt cx="3024336" cy="864096"/>
          </a:xfrm>
        </p:grpSpPr>
        <p:sp>
          <p:nvSpPr>
            <p:cNvPr id="5" name="椭圆形标注 4"/>
            <p:cNvSpPr/>
            <p:nvPr/>
          </p:nvSpPr>
          <p:spPr>
            <a:xfrm>
              <a:off x="1619672" y="836712"/>
              <a:ext cx="2880320" cy="864096"/>
            </a:xfrm>
            <a:prstGeom prst="wedgeEllipseCallout">
              <a:avLst>
                <a:gd name="adj1" fmla="val 26826"/>
                <a:gd name="adj2" fmla="val 111341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91680" y="1052736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Oh</a:t>
              </a:r>
              <a:r>
                <a:rPr lang="zh-CN" altLang="en-US" sz="2400" dirty="0" smtClean="0"/>
                <a:t>，</a:t>
              </a:r>
              <a:r>
                <a:rPr lang="en-US" altLang="zh-CN" sz="2400" dirty="0" smtClean="0"/>
                <a:t>Fido is sleeping.</a:t>
              </a:r>
              <a:endParaRPr lang="zh-CN" altLang="en-US" sz="240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012160" y="764704"/>
            <a:ext cx="3024336" cy="864096"/>
            <a:chOff x="6012160" y="764704"/>
            <a:chExt cx="3024336" cy="864096"/>
          </a:xfrm>
        </p:grpSpPr>
        <p:sp>
          <p:nvSpPr>
            <p:cNvPr id="7" name="椭圆形标注 6"/>
            <p:cNvSpPr/>
            <p:nvPr/>
          </p:nvSpPr>
          <p:spPr>
            <a:xfrm>
              <a:off x="6012160" y="764704"/>
              <a:ext cx="2880320" cy="864096"/>
            </a:xfrm>
            <a:prstGeom prst="wedgeEllipseCallout">
              <a:avLst>
                <a:gd name="adj1" fmla="val -68108"/>
                <a:gd name="adj2" fmla="val 106254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84168" y="980728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Yes.   He is so cute. </a:t>
              </a:r>
              <a:endParaRPr lang="zh-CN" altLang="en-US" sz="24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23528" y="4797152"/>
            <a:ext cx="3744416" cy="1008112"/>
            <a:chOff x="-108520" y="4797152"/>
            <a:chExt cx="3744416" cy="1008112"/>
          </a:xfrm>
        </p:grpSpPr>
        <p:sp>
          <p:nvSpPr>
            <p:cNvPr id="9" name="椭圆形标注 8"/>
            <p:cNvSpPr/>
            <p:nvPr/>
          </p:nvSpPr>
          <p:spPr>
            <a:xfrm>
              <a:off x="-108520" y="4797152"/>
              <a:ext cx="3744416" cy="1008112"/>
            </a:xfrm>
            <a:prstGeom prst="wedgeEllipseCallout">
              <a:avLst>
                <a:gd name="adj1" fmla="val 27226"/>
                <a:gd name="adj2" fmla="val -117571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5013176"/>
              <a:ext cx="3384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Are</a:t>
              </a:r>
              <a:r>
                <a:rPr lang="zh-CN" altLang="en-US" sz="2400" dirty="0"/>
                <a:t> </a:t>
              </a:r>
              <a:r>
                <a:rPr lang="zh-CN" altLang="en-US" sz="2400" dirty="0" smtClean="0"/>
                <a:t> </a:t>
              </a:r>
              <a:r>
                <a:rPr lang="en-US" altLang="zh-CN" sz="2400" dirty="0" smtClean="0"/>
                <a:t>these  rabbits  eating</a:t>
              </a:r>
              <a:r>
                <a:rPr lang="zh-CN" altLang="en-US" sz="2400" dirty="0" smtClean="0"/>
                <a:t>？</a:t>
              </a:r>
              <a:endParaRPr lang="zh-CN" altLang="en-US" sz="2400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44008" y="4725144"/>
            <a:ext cx="3096344" cy="1008112"/>
            <a:chOff x="4644008" y="5517232"/>
            <a:chExt cx="3096344" cy="1008112"/>
          </a:xfrm>
        </p:grpSpPr>
        <p:sp>
          <p:nvSpPr>
            <p:cNvPr id="12" name="椭圆形标注 11"/>
            <p:cNvSpPr/>
            <p:nvPr/>
          </p:nvSpPr>
          <p:spPr>
            <a:xfrm>
              <a:off x="4644008" y="5517232"/>
              <a:ext cx="2880320" cy="1008112"/>
            </a:xfrm>
            <a:prstGeom prst="wedgeEllipseCallout">
              <a:avLst>
                <a:gd name="adj1" fmla="val -52235"/>
                <a:gd name="adj2" fmla="val -10030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8024" y="5589240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No. They’re  playing  with  each</a:t>
              </a:r>
              <a:r>
                <a:rPr lang="zh-CN" altLang="en-US" sz="2400" dirty="0" smtClean="0"/>
                <a:t>  </a:t>
              </a:r>
              <a:r>
                <a:rPr lang="en-US" altLang="zh-CN" sz="2400" dirty="0" smtClean="0"/>
                <a:t>other</a:t>
              </a:r>
              <a:r>
                <a:rPr lang="en-US" altLang="zh-CN" sz="2400" dirty="0"/>
                <a:t>.</a:t>
              </a:r>
              <a:endParaRPr lang="en-US" altLang="zh-CN" sz="2400" dirty="0" smtClean="0"/>
            </a:p>
          </p:txBody>
        </p:sp>
      </p:grpSp>
      <p:pic>
        <p:nvPicPr>
          <p:cNvPr id="18" name="Let's learn 2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72200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25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et's learn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332656"/>
            <a:ext cx="8208912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73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itchFamily="2" charset="-122"/>
              </a:rPr>
              <a:t>Please read again.</a:t>
            </a:r>
          </a:p>
        </p:txBody>
      </p:sp>
      <p:sp>
        <p:nvSpPr>
          <p:cNvPr id="15363" name="Oval 7"/>
          <p:cNvSpPr>
            <a:spLocks noChangeArrowheads="1"/>
          </p:cNvSpPr>
          <p:nvPr/>
        </p:nvSpPr>
        <p:spPr bwMode="auto">
          <a:xfrm>
            <a:off x="1143000" y="1828800"/>
            <a:ext cx="2743200" cy="10668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600200" y="19812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Comic Sans MS" pitchFamily="66" charset="0"/>
                <a:ea typeface="黑体" pitchFamily="2" charset="-122"/>
              </a:rPr>
              <a:t>climbing</a:t>
            </a:r>
          </a:p>
        </p:txBody>
      </p:sp>
      <p:sp>
        <p:nvSpPr>
          <p:cNvPr id="15365" name="Oval 8"/>
          <p:cNvSpPr>
            <a:spLocks noChangeArrowheads="1"/>
          </p:cNvSpPr>
          <p:nvPr/>
        </p:nvSpPr>
        <p:spPr bwMode="auto">
          <a:xfrm>
            <a:off x="1143000" y="3276600"/>
            <a:ext cx="2743200" cy="10668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905000" y="34290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Comic Sans MS" pitchFamily="66" charset="0"/>
                <a:ea typeface="黑体" pitchFamily="2" charset="-122"/>
              </a:rPr>
              <a:t>eating</a:t>
            </a:r>
          </a:p>
        </p:txBody>
      </p:sp>
      <p:sp>
        <p:nvSpPr>
          <p:cNvPr id="15367" name="Oval 10"/>
          <p:cNvSpPr>
            <a:spLocks noChangeArrowheads="1"/>
          </p:cNvSpPr>
          <p:nvPr/>
        </p:nvSpPr>
        <p:spPr bwMode="auto">
          <a:xfrm>
            <a:off x="1219200" y="4800600"/>
            <a:ext cx="2743200" cy="10668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1" name="Text Box 7"/>
          <p:cNvSpPr txBox="1">
            <a:spLocks noChangeArrowheads="1"/>
          </p:cNvSpPr>
          <p:nvPr/>
        </p:nvSpPr>
        <p:spPr bwMode="auto">
          <a:xfrm>
            <a:off x="1752600" y="49530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00FF"/>
                </a:solidFill>
                <a:latin typeface="Comic Sans MS" pitchFamily="66" charset="0"/>
                <a:ea typeface="黑体" pitchFamily="2" charset="-122"/>
              </a:rPr>
              <a:t>playing</a:t>
            </a:r>
          </a:p>
        </p:txBody>
      </p:sp>
      <p:sp>
        <p:nvSpPr>
          <p:cNvPr id="15369" name="Oval 12"/>
          <p:cNvSpPr>
            <a:spLocks noChangeArrowheads="1"/>
          </p:cNvSpPr>
          <p:nvPr/>
        </p:nvSpPr>
        <p:spPr bwMode="auto">
          <a:xfrm>
            <a:off x="4876800" y="1905000"/>
            <a:ext cx="2743200" cy="1066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3" name="Text Box 7"/>
          <p:cNvSpPr txBox="1">
            <a:spLocks noChangeArrowheads="1"/>
          </p:cNvSpPr>
          <p:nvPr/>
        </p:nvSpPr>
        <p:spPr bwMode="auto">
          <a:xfrm>
            <a:off x="5334000" y="20574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8000"/>
                </a:solidFill>
                <a:latin typeface="Comic Sans MS" pitchFamily="66" charset="0"/>
                <a:ea typeface="黑体" pitchFamily="2" charset="-122"/>
              </a:rPr>
              <a:t>jumping</a:t>
            </a:r>
          </a:p>
        </p:txBody>
      </p:sp>
      <p:sp>
        <p:nvSpPr>
          <p:cNvPr id="15371" name="Oval 14"/>
          <p:cNvSpPr>
            <a:spLocks noChangeArrowheads="1"/>
          </p:cNvSpPr>
          <p:nvPr/>
        </p:nvSpPr>
        <p:spPr bwMode="auto">
          <a:xfrm>
            <a:off x="4876800" y="3352800"/>
            <a:ext cx="2743200" cy="1066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5" name="Text Box 7"/>
          <p:cNvSpPr txBox="1">
            <a:spLocks noChangeArrowheads="1"/>
          </p:cNvSpPr>
          <p:nvPr/>
        </p:nvSpPr>
        <p:spPr bwMode="auto">
          <a:xfrm>
            <a:off x="5334000" y="3505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8000"/>
                </a:solidFill>
                <a:latin typeface="Comic Sans MS" pitchFamily="66" charset="0"/>
                <a:ea typeface="黑体" pitchFamily="2" charset="-122"/>
              </a:rPr>
              <a:t>drinking</a:t>
            </a:r>
          </a:p>
        </p:txBody>
      </p:sp>
      <p:sp>
        <p:nvSpPr>
          <p:cNvPr id="15373" name="Oval 16"/>
          <p:cNvSpPr>
            <a:spLocks noChangeArrowheads="1"/>
          </p:cNvSpPr>
          <p:nvPr/>
        </p:nvSpPr>
        <p:spPr bwMode="auto">
          <a:xfrm>
            <a:off x="4953000" y="4876800"/>
            <a:ext cx="2743200" cy="1066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7" name="Text Box 7"/>
          <p:cNvSpPr txBox="1">
            <a:spLocks noChangeArrowheads="1"/>
          </p:cNvSpPr>
          <p:nvPr/>
        </p:nvSpPr>
        <p:spPr bwMode="auto">
          <a:xfrm>
            <a:off x="5486400" y="5029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008000"/>
                </a:solidFill>
                <a:latin typeface="Comic Sans MS" pitchFamily="66" charset="0"/>
                <a:ea typeface="黑体" pitchFamily="2" charset="-122"/>
              </a:rPr>
              <a:t>sleeping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9" grpId="0"/>
      <p:bldP spid="10251" grpId="0"/>
      <p:bldP spid="10253" grpId="0"/>
      <p:bldP spid="10255" grpId="0"/>
      <p:bldP spid="102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533400" y="990600"/>
            <a:ext cx="3733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黑体" pitchFamily="2" charset="-122"/>
              </a:rPr>
              <a:t>Please read again.</a:t>
            </a:r>
          </a:p>
        </p:txBody>
      </p:sp>
      <p:sp>
        <p:nvSpPr>
          <p:cNvPr id="15363" name="Oval 7"/>
          <p:cNvSpPr>
            <a:spLocks noChangeArrowheads="1"/>
          </p:cNvSpPr>
          <p:nvPr/>
        </p:nvSpPr>
        <p:spPr bwMode="auto">
          <a:xfrm>
            <a:off x="1143000" y="1828800"/>
            <a:ext cx="2743200" cy="10668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1600200" y="19812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Comic Sans MS" pitchFamily="66" charset="0"/>
                <a:ea typeface="黑体" pitchFamily="2" charset="-122"/>
              </a:rPr>
              <a:t>reading</a:t>
            </a:r>
            <a:endParaRPr lang="en-US" altLang="zh-CN" sz="3200" b="1" dirty="0">
              <a:solidFill>
                <a:srgbClr val="0000FF"/>
              </a:solidFill>
              <a:latin typeface="Comic Sans MS" pitchFamily="66" charset="0"/>
              <a:ea typeface="黑体" pitchFamily="2" charset="-122"/>
            </a:endParaRPr>
          </a:p>
        </p:txBody>
      </p:sp>
      <p:sp>
        <p:nvSpPr>
          <p:cNvPr id="15365" name="Oval 8"/>
          <p:cNvSpPr>
            <a:spLocks noChangeArrowheads="1"/>
          </p:cNvSpPr>
          <p:nvPr/>
        </p:nvSpPr>
        <p:spPr bwMode="auto">
          <a:xfrm>
            <a:off x="1143000" y="3276600"/>
            <a:ext cx="2743200" cy="10668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905000" y="34290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Comic Sans MS" pitchFamily="66" charset="0"/>
                <a:ea typeface="黑体" pitchFamily="2" charset="-122"/>
              </a:rPr>
              <a:t>taking</a:t>
            </a:r>
            <a:endParaRPr lang="en-US" altLang="zh-CN" sz="3200" b="1" dirty="0">
              <a:solidFill>
                <a:srgbClr val="0000FF"/>
              </a:solidFill>
              <a:latin typeface="Comic Sans MS" pitchFamily="66" charset="0"/>
              <a:ea typeface="黑体" pitchFamily="2" charset="-122"/>
            </a:endParaRPr>
          </a:p>
        </p:txBody>
      </p:sp>
      <p:sp>
        <p:nvSpPr>
          <p:cNvPr id="15367" name="Oval 10"/>
          <p:cNvSpPr>
            <a:spLocks noChangeArrowheads="1"/>
          </p:cNvSpPr>
          <p:nvPr/>
        </p:nvSpPr>
        <p:spPr bwMode="auto">
          <a:xfrm>
            <a:off x="1219200" y="4800600"/>
            <a:ext cx="2743200" cy="1066800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1" name="Text Box 7"/>
          <p:cNvSpPr txBox="1">
            <a:spLocks noChangeArrowheads="1"/>
          </p:cNvSpPr>
          <p:nvPr/>
        </p:nvSpPr>
        <p:spPr bwMode="auto">
          <a:xfrm>
            <a:off x="1752600" y="4953000"/>
            <a:ext cx="175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Comic Sans MS" pitchFamily="66" charset="0"/>
                <a:ea typeface="黑体" pitchFamily="2" charset="-122"/>
              </a:rPr>
              <a:t>dancing</a:t>
            </a:r>
            <a:endParaRPr lang="en-US" altLang="zh-CN" sz="3200" b="1" dirty="0">
              <a:solidFill>
                <a:srgbClr val="0000FF"/>
              </a:solidFill>
              <a:latin typeface="Comic Sans MS" pitchFamily="66" charset="0"/>
              <a:ea typeface="黑体" pitchFamily="2" charset="-122"/>
            </a:endParaRPr>
          </a:p>
        </p:txBody>
      </p:sp>
      <p:sp>
        <p:nvSpPr>
          <p:cNvPr id="15369" name="Oval 12"/>
          <p:cNvSpPr>
            <a:spLocks noChangeArrowheads="1"/>
          </p:cNvSpPr>
          <p:nvPr/>
        </p:nvSpPr>
        <p:spPr bwMode="auto">
          <a:xfrm>
            <a:off x="4876800" y="1905000"/>
            <a:ext cx="2743200" cy="1066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3" name="Text Box 7"/>
          <p:cNvSpPr txBox="1">
            <a:spLocks noChangeArrowheads="1"/>
          </p:cNvSpPr>
          <p:nvPr/>
        </p:nvSpPr>
        <p:spPr bwMode="auto">
          <a:xfrm>
            <a:off x="5334000" y="2057400"/>
            <a:ext cx="198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  <a:latin typeface="Comic Sans MS" pitchFamily="66" charset="0"/>
                <a:ea typeface="黑体" pitchFamily="2" charset="-122"/>
              </a:rPr>
              <a:t>listening</a:t>
            </a:r>
            <a:endParaRPr lang="en-US" altLang="zh-CN" sz="3200" b="1" dirty="0">
              <a:solidFill>
                <a:srgbClr val="008000"/>
              </a:solidFill>
              <a:latin typeface="Comic Sans MS" pitchFamily="66" charset="0"/>
              <a:ea typeface="黑体" pitchFamily="2" charset="-122"/>
            </a:endParaRPr>
          </a:p>
        </p:txBody>
      </p:sp>
      <p:sp>
        <p:nvSpPr>
          <p:cNvPr id="15371" name="Oval 14"/>
          <p:cNvSpPr>
            <a:spLocks noChangeArrowheads="1"/>
          </p:cNvSpPr>
          <p:nvPr/>
        </p:nvSpPr>
        <p:spPr bwMode="auto">
          <a:xfrm>
            <a:off x="4876800" y="3352800"/>
            <a:ext cx="2743200" cy="1066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5" name="Text Box 7"/>
          <p:cNvSpPr txBox="1">
            <a:spLocks noChangeArrowheads="1"/>
          </p:cNvSpPr>
          <p:nvPr/>
        </p:nvSpPr>
        <p:spPr bwMode="auto">
          <a:xfrm>
            <a:off x="5334000" y="3505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  <a:latin typeface="Comic Sans MS" pitchFamily="66" charset="0"/>
                <a:ea typeface="黑体" pitchFamily="2" charset="-122"/>
              </a:rPr>
              <a:t>cleaning</a:t>
            </a:r>
            <a:endParaRPr lang="en-US" altLang="zh-CN" sz="3200" b="1" dirty="0">
              <a:solidFill>
                <a:srgbClr val="008000"/>
              </a:solidFill>
              <a:latin typeface="Comic Sans MS" pitchFamily="66" charset="0"/>
              <a:ea typeface="黑体" pitchFamily="2" charset="-122"/>
            </a:endParaRPr>
          </a:p>
        </p:txBody>
      </p:sp>
      <p:sp>
        <p:nvSpPr>
          <p:cNvPr id="15373" name="Oval 16"/>
          <p:cNvSpPr>
            <a:spLocks noChangeArrowheads="1"/>
          </p:cNvSpPr>
          <p:nvPr/>
        </p:nvSpPr>
        <p:spPr bwMode="auto">
          <a:xfrm>
            <a:off x="4953000" y="4876800"/>
            <a:ext cx="2743200" cy="10668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 sz="1600">
              <a:latin typeface="Comic Sans MS" pitchFamily="66" charset="0"/>
            </a:endParaRPr>
          </a:p>
        </p:txBody>
      </p:sp>
      <p:sp>
        <p:nvSpPr>
          <p:cNvPr id="10257" name="Text Box 7"/>
          <p:cNvSpPr txBox="1">
            <a:spLocks noChangeArrowheads="1"/>
          </p:cNvSpPr>
          <p:nvPr/>
        </p:nvSpPr>
        <p:spPr bwMode="auto">
          <a:xfrm>
            <a:off x="5486400" y="5029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  <a:latin typeface="Comic Sans MS" pitchFamily="66" charset="0"/>
                <a:ea typeface="黑体" pitchFamily="2" charset="-122"/>
              </a:rPr>
              <a:t>running</a:t>
            </a:r>
            <a:endParaRPr lang="en-US" altLang="zh-CN" sz="3200" b="1" dirty="0">
              <a:solidFill>
                <a:srgbClr val="008000"/>
              </a:solidFill>
              <a:latin typeface="Comic Sans MS" pitchFamily="66" charset="0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9" grpId="0"/>
      <p:bldP spid="10251" grpId="0"/>
      <p:bldP spid="10253" grpId="0"/>
      <p:bldP spid="10255" grpId="0"/>
      <p:bldP spid="102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8" descr="P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447800"/>
            <a:ext cx="16192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6" descr="未标题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1658938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4" descr="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18288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24"/>
          <p:cNvSpPr>
            <a:spLocks noChangeArrowheads="1"/>
          </p:cNvSpPr>
          <p:nvPr/>
        </p:nvSpPr>
        <p:spPr bwMode="auto">
          <a:xfrm rot="-616463">
            <a:off x="4724400" y="4114800"/>
            <a:ext cx="21336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listening </a:t>
            </a:r>
          </a:p>
          <a:p>
            <a:pPr algn="ctr"/>
            <a:r>
              <a:rPr lang="en-US" altLang="zh-CN" sz="2400" b="1">
                <a:latin typeface="Comic Sans MS" pitchFamily="66" charset="0"/>
              </a:rPr>
              <a:t>to music</a:t>
            </a:r>
          </a:p>
        </p:txBody>
      </p:sp>
      <p:sp>
        <p:nvSpPr>
          <p:cNvPr id="16390" name="AutoShape 23"/>
          <p:cNvSpPr>
            <a:spLocks noChangeArrowheads="1"/>
          </p:cNvSpPr>
          <p:nvPr/>
        </p:nvSpPr>
        <p:spPr bwMode="auto">
          <a:xfrm rot="447424">
            <a:off x="4343400" y="33528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climbing</a:t>
            </a:r>
          </a:p>
        </p:txBody>
      </p:sp>
      <p:sp>
        <p:nvSpPr>
          <p:cNvPr id="16391" name="AutoShape 4"/>
          <p:cNvSpPr>
            <a:spLocks noChangeArrowheads="1"/>
          </p:cNvSpPr>
          <p:nvPr/>
        </p:nvSpPr>
        <p:spPr bwMode="auto">
          <a:xfrm>
            <a:off x="304800" y="22860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Mike</a:t>
            </a:r>
          </a:p>
        </p:txBody>
      </p:sp>
      <p:sp>
        <p:nvSpPr>
          <p:cNvPr id="16392" name="AutoShape 5"/>
          <p:cNvSpPr>
            <a:spLocks noChangeArrowheads="1"/>
          </p:cNvSpPr>
          <p:nvPr/>
        </p:nvSpPr>
        <p:spPr bwMode="auto">
          <a:xfrm rot="-647058">
            <a:off x="228600" y="30480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Chen Jie</a:t>
            </a:r>
          </a:p>
        </p:txBody>
      </p:sp>
      <p:sp>
        <p:nvSpPr>
          <p:cNvPr id="16393" name="AutoShape 7"/>
          <p:cNvSpPr>
            <a:spLocks noChangeArrowheads="1"/>
          </p:cNvSpPr>
          <p:nvPr/>
        </p:nvSpPr>
        <p:spPr bwMode="auto">
          <a:xfrm rot="411985">
            <a:off x="228600" y="39624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Oliver</a:t>
            </a:r>
          </a:p>
        </p:txBody>
      </p:sp>
      <p:sp>
        <p:nvSpPr>
          <p:cNvPr id="16394" name="AutoShape 8"/>
          <p:cNvSpPr>
            <a:spLocks noChangeArrowheads="1"/>
          </p:cNvSpPr>
          <p:nvPr/>
        </p:nvSpPr>
        <p:spPr bwMode="auto">
          <a:xfrm rot="-250226">
            <a:off x="457200" y="45720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Wu Yifan</a:t>
            </a:r>
          </a:p>
        </p:txBody>
      </p:sp>
      <p:sp>
        <p:nvSpPr>
          <p:cNvPr id="16395" name="AutoShape 9"/>
          <p:cNvSpPr>
            <a:spLocks noChangeArrowheads="1"/>
          </p:cNvSpPr>
          <p:nvPr/>
        </p:nvSpPr>
        <p:spPr bwMode="auto">
          <a:xfrm rot="502995">
            <a:off x="228600" y="51816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John</a:t>
            </a:r>
          </a:p>
        </p:txBody>
      </p:sp>
      <p:sp>
        <p:nvSpPr>
          <p:cNvPr id="16396" name="AutoShape 10"/>
          <p:cNvSpPr>
            <a:spLocks noChangeArrowheads="1"/>
          </p:cNvSpPr>
          <p:nvPr/>
        </p:nvSpPr>
        <p:spPr bwMode="auto">
          <a:xfrm>
            <a:off x="304800" y="57912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Zhang Peng</a:t>
            </a:r>
          </a:p>
        </p:txBody>
      </p:sp>
      <p:sp>
        <p:nvSpPr>
          <p:cNvPr id="16397" name="AutoShape 11"/>
          <p:cNvSpPr>
            <a:spLocks noChangeArrowheads="1"/>
          </p:cNvSpPr>
          <p:nvPr/>
        </p:nvSpPr>
        <p:spPr bwMode="auto">
          <a:xfrm rot="-361458">
            <a:off x="3352800" y="23622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sleeping</a:t>
            </a:r>
          </a:p>
        </p:txBody>
      </p:sp>
      <p:sp>
        <p:nvSpPr>
          <p:cNvPr id="16398" name="AutoShape 12"/>
          <p:cNvSpPr>
            <a:spLocks noChangeArrowheads="1"/>
          </p:cNvSpPr>
          <p:nvPr/>
        </p:nvSpPr>
        <p:spPr bwMode="auto">
          <a:xfrm>
            <a:off x="6705600" y="22860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at school</a:t>
            </a:r>
          </a:p>
        </p:txBody>
      </p:sp>
      <p:sp>
        <p:nvSpPr>
          <p:cNvPr id="16399" name="AutoShape 13"/>
          <p:cNvSpPr>
            <a:spLocks noChangeArrowheads="1"/>
          </p:cNvSpPr>
          <p:nvPr/>
        </p:nvSpPr>
        <p:spPr bwMode="auto">
          <a:xfrm rot="-411985">
            <a:off x="2362200" y="35052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running</a:t>
            </a:r>
          </a:p>
        </p:txBody>
      </p:sp>
      <p:sp>
        <p:nvSpPr>
          <p:cNvPr id="16400" name="AutoShape 14"/>
          <p:cNvSpPr>
            <a:spLocks noChangeArrowheads="1"/>
          </p:cNvSpPr>
          <p:nvPr/>
        </p:nvSpPr>
        <p:spPr bwMode="auto">
          <a:xfrm rot="430460">
            <a:off x="6781800" y="3048000"/>
            <a:ext cx="21336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with my</a:t>
            </a:r>
          </a:p>
          <a:p>
            <a:pPr algn="ctr"/>
            <a:r>
              <a:rPr lang="en-US" altLang="zh-CN" sz="2400" b="1">
                <a:latin typeface="Comic Sans MS" pitchFamily="66" charset="0"/>
              </a:rPr>
              <a:t> father</a:t>
            </a:r>
          </a:p>
        </p:txBody>
      </p:sp>
      <p:sp>
        <p:nvSpPr>
          <p:cNvPr id="16401" name="AutoShape 15"/>
          <p:cNvSpPr>
            <a:spLocks noChangeArrowheads="1"/>
          </p:cNvSpPr>
          <p:nvPr/>
        </p:nvSpPr>
        <p:spPr bwMode="auto">
          <a:xfrm>
            <a:off x="2667000" y="41148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reading</a:t>
            </a:r>
          </a:p>
        </p:txBody>
      </p:sp>
      <p:sp>
        <p:nvSpPr>
          <p:cNvPr id="16402" name="AutoShape 16"/>
          <p:cNvSpPr>
            <a:spLocks noChangeArrowheads="1"/>
          </p:cNvSpPr>
          <p:nvPr/>
        </p:nvSpPr>
        <p:spPr bwMode="auto">
          <a:xfrm>
            <a:off x="6858000" y="3962400"/>
            <a:ext cx="2133600" cy="914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under </a:t>
            </a:r>
          </a:p>
          <a:p>
            <a:pPr algn="ctr"/>
            <a:r>
              <a:rPr lang="en-US" altLang="zh-CN" sz="2400" b="1">
                <a:latin typeface="Comic Sans MS" pitchFamily="66" charset="0"/>
              </a:rPr>
              <a:t>the tree</a:t>
            </a:r>
          </a:p>
        </p:txBody>
      </p:sp>
      <p:sp>
        <p:nvSpPr>
          <p:cNvPr id="16403" name="AutoShape 17"/>
          <p:cNvSpPr>
            <a:spLocks noChangeArrowheads="1"/>
          </p:cNvSpPr>
          <p:nvPr/>
        </p:nvSpPr>
        <p:spPr bwMode="auto">
          <a:xfrm>
            <a:off x="2743200" y="48768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jumping</a:t>
            </a:r>
          </a:p>
        </p:txBody>
      </p:sp>
      <p:sp>
        <p:nvSpPr>
          <p:cNvPr id="16404" name="AutoShape 18"/>
          <p:cNvSpPr>
            <a:spLocks noChangeArrowheads="1"/>
          </p:cNvSpPr>
          <p:nvPr/>
        </p:nvSpPr>
        <p:spPr bwMode="auto">
          <a:xfrm rot="400198">
            <a:off x="6858000" y="48768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in the park</a:t>
            </a:r>
          </a:p>
        </p:txBody>
      </p:sp>
      <p:sp>
        <p:nvSpPr>
          <p:cNvPr id="16405" name="AutoShape 22"/>
          <p:cNvSpPr>
            <a:spLocks noChangeArrowheads="1"/>
          </p:cNvSpPr>
          <p:nvPr/>
        </p:nvSpPr>
        <p:spPr bwMode="auto">
          <a:xfrm>
            <a:off x="6781800" y="5486400"/>
            <a:ext cx="2133600" cy="990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in the</a:t>
            </a:r>
          </a:p>
          <a:p>
            <a:pPr algn="ctr"/>
            <a:r>
              <a:rPr lang="en-US" altLang="zh-CN" sz="2400" b="1">
                <a:latin typeface="Comic Sans MS" pitchFamily="66" charset="0"/>
              </a:rPr>
              <a:t>living room</a:t>
            </a:r>
          </a:p>
        </p:txBody>
      </p:sp>
      <p:sp>
        <p:nvSpPr>
          <p:cNvPr id="16406" name="AutoShape 25"/>
          <p:cNvSpPr>
            <a:spLocks noChangeArrowheads="1"/>
          </p:cNvSpPr>
          <p:nvPr/>
        </p:nvSpPr>
        <p:spPr bwMode="auto">
          <a:xfrm>
            <a:off x="4648200" y="54102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eating</a:t>
            </a:r>
          </a:p>
        </p:txBody>
      </p:sp>
      <p:sp>
        <p:nvSpPr>
          <p:cNvPr id="16407" name="AutoShape 19"/>
          <p:cNvSpPr>
            <a:spLocks noChangeArrowheads="1"/>
          </p:cNvSpPr>
          <p:nvPr/>
        </p:nvSpPr>
        <p:spPr bwMode="auto">
          <a:xfrm>
            <a:off x="3429000" y="5943600"/>
            <a:ext cx="21336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playing</a:t>
            </a:r>
          </a:p>
        </p:txBody>
      </p:sp>
      <p:sp>
        <p:nvSpPr>
          <p:cNvPr id="18455" name="TextBox 3"/>
          <p:cNvSpPr txBox="1">
            <a:spLocks noChangeArrowheads="1"/>
          </p:cNvSpPr>
          <p:nvPr/>
        </p:nvSpPr>
        <p:spPr bwMode="auto">
          <a:xfrm>
            <a:off x="381000" y="21272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Let’s play</a:t>
            </a:r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828800" y="1143000"/>
            <a:ext cx="1295400" cy="5334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CCFFCC"/>
          </a:solidFill>
          <a:ln w="317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Mike</a:t>
            </a:r>
          </a:p>
        </p:txBody>
      </p:sp>
      <p:sp>
        <p:nvSpPr>
          <p:cNvPr id="16410" name="AutoShape 27"/>
          <p:cNvSpPr>
            <a:spLocks noChangeArrowheads="1"/>
          </p:cNvSpPr>
          <p:nvPr/>
        </p:nvSpPr>
        <p:spPr bwMode="auto">
          <a:xfrm>
            <a:off x="3429000" y="990600"/>
            <a:ext cx="2362200" cy="533400"/>
          </a:xfrm>
          <a:prstGeom prst="wedgeRoundRectCallout">
            <a:avLst>
              <a:gd name="adj1" fmla="val 37296"/>
              <a:gd name="adj2" fmla="val 84227"/>
              <a:gd name="adj3" fmla="val 16667"/>
            </a:avLst>
          </a:prstGeom>
          <a:solidFill>
            <a:srgbClr val="FFCC99"/>
          </a:solidFill>
          <a:ln w="317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is sleeping</a:t>
            </a:r>
          </a:p>
        </p:txBody>
      </p:sp>
      <p:sp>
        <p:nvSpPr>
          <p:cNvPr id="16411" name="AutoShape 29"/>
          <p:cNvSpPr>
            <a:spLocks noChangeArrowheads="1"/>
          </p:cNvSpPr>
          <p:nvPr/>
        </p:nvSpPr>
        <p:spPr bwMode="auto">
          <a:xfrm>
            <a:off x="6400800" y="762000"/>
            <a:ext cx="2057400" cy="533400"/>
          </a:xfrm>
          <a:prstGeom prst="wedgeRoundRectCallout">
            <a:avLst>
              <a:gd name="adj1" fmla="val 29014"/>
              <a:gd name="adj2" fmla="val 82144"/>
              <a:gd name="adj3" fmla="val 16667"/>
            </a:avLst>
          </a:prstGeom>
          <a:solidFill>
            <a:srgbClr val="FFFF99"/>
          </a:solidFill>
          <a:ln w="31750">
            <a:solidFill>
              <a:srgbClr val="33CCCC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zh-CN" sz="2400" b="1">
                <a:latin typeface="Comic Sans MS" pitchFamily="66" charset="0"/>
              </a:rPr>
              <a:t>at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 rot="-622319">
            <a:off x="533400" y="533400"/>
            <a:ext cx="2652713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5400" b="1" kern="10" spc="1081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6699FF"/>
                    </a:gs>
                    <a:gs pos="100000">
                      <a:srgbClr val="BCF55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EU-DY"/>
              </a:rPr>
              <a:t>think</a:t>
            </a:r>
            <a:endParaRPr lang="zh-CN" altLang="en-US" sz="5400" b="1" kern="10" spc="1081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6699FF"/>
                  </a:gs>
                  <a:gs pos="100000">
                    <a:srgbClr val="BCF55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EU-DY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52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ea typeface="黑体" pitchFamily="49" charset="-122"/>
              </a:rPr>
              <a:t>你还能仿照上面的方式造出句子吗？</a:t>
            </a:r>
          </a:p>
        </p:txBody>
      </p:sp>
      <p:pic>
        <p:nvPicPr>
          <p:cNvPr id="17412" name="Picture 7" descr="Redocn_201206011034258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AE7"/>
              </a:clrFrom>
              <a:clrTo>
                <a:srgbClr val="FDFAE7">
                  <a:alpha val="0"/>
                </a:srgbClr>
              </a:clrTo>
            </a:clrChange>
          </a:blip>
          <a:srcRect l="3198" t="6052" r="3198" b="7208"/>
          <a:stretch>
            <a:fillRect/>
          </a:stretch>
        </p:blipFill>
        <p:spPr bwMode="auto">
          <a:xfrm>
            <a:off x="2070100" y="2590800"/>
            <a:ext cx="48498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457200" y="549275"/>
            <a:ext cx="71389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44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1507" name="Picture 16" descr="9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7163" y="6019800"/>
            <a:ext cx="13668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066800" y="2286000"/>
            <a:ext cx="44958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3200" b="1">
                <a:latin typeface="Times New Roman" pitchFamily="18" charset="0"/>
              </a:rPr>
              <a:t>1</a:t>
            </a:r>
            <a:r>
              <a:rPr lang="en-US" altLang="zh-CN" sz="3200" b="1">
                <a:latin typeface="Comic Sans MS" pitchFamily="66" charset="0"/>
              </a:rPr>
              <a:t>.</a:t>
            </a:r>
            <a:r>
              <a:rPr lang="en-US" altLang="zh-CN" sz="32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3200" b="1">
                <a:latin typeface="Comic Sans MS" pitchFamily="66" charset="0"/>
              </a:rPr>
              <a:t>a picture of…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3200" b="1">
                <a:latin typeface="Times New Roman" pitchFamily="18" charset="0"/>
              </a:rPr>
              <a:t>2. </a:t>
            </a:r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在厨房里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3200" b="1">
                <a:latin typeface="Times New Roman" pitchFamily="18" charset="0"/>
              </a:rPr>
              <a:t>3. </a:t>
            </a:r>
            <a:r>
              <a:rPr lang="zh-CN" altLang="en-US" sz="2800" b="1">
                <a:latin typeface="Times New Roman" pitchFamily="18" charset="0"/>
                <a:ea typeface="黑体" pitchFamily="2" charset="-122"/>
              </a:rPr>
              <a:t>喝水</a:t>
            </a:r>
            <a:endParaRPr lang="en-US" altLang="zh-CN" sz="2800" b="1">
              <a:latin typeface="Times New Roman" pitchFamily="18" charset="0"/>
              <a:ea typeface="黑体" pitchFamily="2" charset="-122"/>
            </a:endParaRP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3200" b="1">
                <a:latin typeface="Times New Roman" pitchFamily="18" charset="0"/>
              </a:rPr>
              <a:t>4</a:t>
            </a:r>
            <a:r>
              <a:rPr lang="en-US" altLang="zh-CN" sz="3200" b="1">
                <a:latin typeface="Comic Sans MS" pitchFamily="66" charset="0"/>
              </a:rPr>
              <a:t>. listen to music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altLang="zh-CN" sz="3200" b="1">
                <a:latin typeface="Times New Roman" pitchFamily="18" charset="0"/>
              </a:rPr>
              <a:t>5. </a:t>
            </a:r>
            <a:r>
              <a:rPr lang="en-US" altLang="zh-CN" sz="3200" b="1">
                <a:latin typeface="Comic Sans MS" pitchFamily="66" charset="0"/>
              </a:rPr>
              <a:t>each other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4000" y="22098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一幅</a:t>
            </a:r>
            <a:r>
              <a:rPr lang="en-US" altLang="zh-CN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的画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876800" y="281940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itchFamily="66" charset="0"/>
              </a:rPr>
              <a:t> in the kitchen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48200" y="3429000"/>
            <a:ext cx="3600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itchFamily="66" charset="0"/>
                <a:ea typeface="黑体" pitchFamily="2" charset="-122"/>
                <a:cs typeface="Times New Roman" pitchFamily="18" charset="0"/>
              </a:rPr>
              <a:t> drink water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410200" y="39624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听音乐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410200" y="4572000"/>
            <a:ext cx="144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相互</a:t>
            </a:r>
          </a:p>
        </p:txBody>
      </p:sp>
      <p:sp>
        <p:nvSpPr>
          <p:cNvPr id="21514" name="Line 13"/>
          <p:cNvSpPr>
            <a:spLocks noChangeShapeType="1"/>
          </p:cNvSpPr>
          <p:nvPr/>
        </p:nvSpPr>
        <p:spPr bwMode="auto">
          <a:xfrm>
            <a:off x="4876800" y="2743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515" name="Line 14"/>
          <p:cNvSpPr>
            <a:spLocks noChangeShapeType="1"/>
          </p:cNvSpPr>
          <p:nvPr/>
        </p:nvSpPr>
        <p:spPr bwMode="auto">
          <a:xfrm>
            <a:off x="4876800" y="33528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4876800" y="3962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>
            <a:off x="4876800" y="44958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4876800" y="5105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3569" name="TextBox 3"/>
          <p:cNvSpPr txBox="1">
            <a:spLocks noChangeArrowheads="1"/>
          </p:cNvSpPr>
          <p:nvPr/>
        </p:nvSpPr>
        <p:spPr bwMode="auto">
          <a:xfrm>
            <a:off x="685800" y="381000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 latinLnBrk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MS UI Gothic" pitchFamily="34" charset="-128"/>
                <a:cs typeface="Times New Roman" pitchFamily="18" charset="0"/>
              </a:rPr>
              <a:t>Practice</a:t>
            </a:r>
          </a:p>
        </p:txBody>
      </p:sp>
      <p:sp>
        <p:nvSpPr>
          <p:cNvPr id="21520" name="Text Box 4"/>
          <p:cNvSpPr txBox="1">
            <a:spLocks noChangeArrowheads="1"/>
          </p:cNvSpPr>
          <p:nvPr/>
        </p:nvSpPr>
        <p:spPr bwMode="auto">
          <a:xfrm>
            <a:off x="693738" y="1477963"/>
            <a:ext cx="3040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ea typeface="黑体" pitchFamily="2" charset="-122"/>
              </a:rPr>
              <a:t>一、中英互译。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566738" y="712788"/>
            <a:ext cx="3040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>
                <a:ea typeface="黑体" pitchFamily="2" charset="-122"/>
              </a:rPr>
              <a:t>二、单项选择。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931863" y="1706563"/>
            <a:ext cx="769620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omic Sans MS" pitchFamily="66" charset="0"/>
              </a:rPr>
              <a:t>1.</a:t>
            </a:r>
            <a:r>
              <a:rPr lang="en-US" altLang="zh-CN" sz="2400" b="1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altLang="zh-CN" sz="2400" b="1">
                <a:latin typeface="Comic Sans MS" pitchFamily="66" charset="0"/>
              </a:rPr>
              <a:t>Oliver _________ in the park now.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Comic Sans MS" pitchFamily="66" charset="0"/>
              </a:rPr>
              <a:t>   </a:t>
            </a:r>
            <a:r>
              <a:rPr lang="en-US" altLang="zh-CN" sz="2400" b="1">
                <a:latin typeface="Comic Sans MS" pitchFamily="66" charset="0"/>
              </a:rPr>
              <a:t>A. climb        B. climbs      C. is climbing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Comic Sans MS" pitchFamily="66" charset="0"/>
              </a:rPr>
              <a:t>2. ______ these dogs sleeping?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Comic Sans MS" pitchFamily="66" charset="0"/>
              </a:rPr>
              <a:t>  A. Are       B. Is        C. Do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Comic Sans MS" pitchFamily="66" charset="0"/>
              </a:rPr>
              <a:t>3. They’re playing ______ each other.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Comic Sans MS" pitchFamily="66" charset="0"/>
              </a:rPr>
              <a:t>  A. to         B. with      C. and</a:t>
            </a:r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3048000" y="16891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ea typeface="黑体" pitchFamily="2" charset="-122"/>
              </a:rPr>
              <a:t>C</a:t>
            </a:r>
          </a:p>
        </p:txBody>
      </p:sp>
      <p:sp>
        <p:nvSpPr>
          <p:cNvPr id="40967" name="Text Box 10"/>
          <p:cNvSpPr txBox="1">
            <a:spLocks noChangeArrowheads="1"/>
          </p:cNvSpPr>
          <p:nvPr/>
        </p:nvSpPr>
        <p:spPr bwMode="auto">
          <a:xfrm>
            <a:off x="1882775" y="28209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ea typeface="黑体" pitchFamily="2" charset="-122"/>
              </a:rPr>
              <a:t>A</a:t>
            </a:r>
          </a:p>
        </p:txBody>
      </p:sp>
      <p:sp>
        <p:nvSpPr>
          <p:cNvPr id="40968" name="Text Box 10"/>
          <p:cNvSpPr txBox="1">
            <a:spLocks noChangeArrowheads="1"/>
          </p:cNvSpPr>
          <p:nvPr/>
        </p:nvSpPr>
        <p:spPr bwMode="auto">
          <a:xfrm>
            <a:off x="4206875" y="39401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ea typeface="黑体" pitchFamily="2" charset="-122"/>
              </a:rPr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018ab3d4ee299872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0"/>
            <a:ext cx="6984776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5776" y="908720"/>
            <a:ext cx="6120680" cy="1143000"/>
          </a:xfrm>
        </p:spPr>
        <p:txBody>
          <a:bodyPr/>
          <a:lstStyle/>
          <a:p>
            <a:r>
              <a:rPr lang="en-US" altLang="zh-C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Homework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3933056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2.</a:t>
            </a:r>
            <a:r>
              <a:rPr lang="zh-CN" altLang="en-US" sz="2400" dirty="0" smtClean="0"/>
              <a:t>熟读并背诵书</a:t>
            </a:r>
            <a:r>
              <a:rPr lang="en-US" altLang="zh-CN" sz="2400" dirty="0" smtClean="0"/>
              <a:t>53</a:t>
            </a:r>
            <a:endParaRPr lang="zh-CN" alt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211960" y="2780928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1.</a:t>
            </a:r>
            <a:r>
              <a:rPr lang="zh-CN" altLang="en-US" sz="2400" dirty="0" smtClean="0"/>
              <a:t>利用</a:t>
            </a:r>
            <a:r>
              <a:rPr lang="en-US" altLang="zh-CN" sz="2400" dirty="0" smtClean="0"/>
              <a:t>climbing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eating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playing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jumping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drinking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sleeping</a:t>
            </a:r>
            <a:r>
              <a:rPr lang="zh-CN" altLang="en-US" sz="2400" dirty="0" smtClean="0"/>
              <a:t>分别造句</a:t>
            </a:r>
            <a:r>
              <a:rPr lang="en-US" altLang="zh-CN" sz="2400" dirty="0" smtClean="0"/>
              <a:t>.</a:t>
            </a:r>
            <a:endParaRPr lang="zh-CN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t's si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hers_副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3168352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33265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Whose   dog   is  it</a:t>
            </a:r>
            <a:r>
              <a:rPr lang="zh-CN" altLang="en-US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？</a:t>
            </a:r>
            <a:endParaRPr lang="zh-CN" altLang="en-US" sz="4400" dirty="0">
              <a:solidFill>
                <a:srgbClr val="0070C0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12474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It’s   </a:t>
            </a:r>
            <a:r>
              <a:rPr lang="en-US" altLang="zh-CN" sz="4400" dirty="0" err="1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ChenJie’s</a:t>
            </a:r>
            <a:r>
              <a:rPr lang="en-US" altLang="zh-CN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.</a:t>
            </a:r>
            <a:endParaRPr lang="zh-CN" altLang="en-US" sz="4400" dirty="0">
              <a:solidFill>
                <a:srgbClr val="0070C0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3265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What’s  his  name</a:t>
            </a:r>
            <a:r>
              <a:rPr lang="zh-CN" altLang="en-US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？</a:t>
            </a:r>
            <a:endParaRPr lang="zh-CN" altLang="en-US" sz="4400" dirty="0">
              <a:solidFill>
                <a:srgbClr val="0070C0"/>
              </a:solidFill>
              <a:latin typeface="MS Gothic" pitchFamily="49" charset="-128"/>
              <a:ea typeface="MS Gothic" pitchFamily="49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112474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His  name  is  </a:t>
            </a:r>
            <a:r>
              <a:rPr lang="en-US" altLang="zh-CN" sz="4400" dirty="0" smtClean="0">
                <a:solidFill>
                  <a:srgbClr val="FFC000"/>
                </a:solidFill>
                <a:latin typeface="MS Gothic" pitchFamily="49" charset="-128"/>
                <a:ea typeface="MS Gothic" pitchFamily="49" charset="-128"/>
              </a:rPr>
              <a:t>Fido</a:t>
            </a:r>
            <a:r>
              <a:rPr lang="en-US" altLang="zh-CN" sz="4400" dirty="0" smtClean="0">
                <a:solidFill>
                  <a:srgbClr val="0070C0"/>
                </a:solidFill>
                <a:latin typeface="MS Gothic" pitchFamily="49" charset="-128"/>
                <a:ea typeface="MS Gothic" pitchFamily="49" charset="-128"/>
              </a:rPr>
              <a:t>.  </a:t>
            </a:r>
            <a:endParaRPr lang="zh-CN" altLang="en-US" sz="4400" dirty="0">
              <a:solidFill>
                <a:srgbClr val="0070C0"/>
              </a:solidFill>
              <a:latin typeface="MS Gothic" pitchFamily="49" charset="-128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et's learn 2.jpg"/>
          <p:cNvPicPr>
            <a:picLocks noChangeAspect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>
          <a:xfrm>
            <a:off x="0" y="764704"/>
            <a:ext cx="9144000" cy="4968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157192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Fido  is  sleep</a:t>
            </a:r>
            <a:r>
              <a:rPr lang="en-US" altLang="zh-CN" sz="36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  on   </a:t>
            </a:r>
            <a:r>
              <a:rPr lang="en-US" altLang="zh-CN" sz="3600" dirty="0" err="1" smtClean="0">
                <a:latin typeface="Microsoft YaHei UI" pitchFamily="34" charset="-122"/>
                <a:ea typeface="Microsoft YaHei UI" pitchFamily="34" charset="-122"/>
              </a:rPr>
              <a:t>ChenJie’s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  leg</a:t>
            </a:r>
            <a:r>
              <a:rPr lang="en-US" altLang="zh-CN" sz="3600" dirty="0">
                <a:latin typeface="Microsoft YaHei UI" pitchFamily="34" charset="-122"/>
                <a:ea typeface="Microsoft YaHei UI" pitchFamily="34" charset="-122"/>
              </a:rPr>
              <a:t>.</a:t>
            </a:r>
            <a:endParaRPr lang="zh-CN" altLang="en-US" sz="36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573325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Microsoft YaHei UI" pitchFamily="34" charset="-122"/>
                <a:ea typeface="Microsoft YaHei UI" pitchFamily="34" charset="-122"/>
              </a:rPr>
              <a:t>sleep</a:t>
            </a:r>
            <a:r>
              <a:rPr lang="en-US" altLang="zh-CN" sz="44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endParaRPr lang="zh-CN" altLang="en-US" sz="4400" dirty="0"/>
          </a:p>
        </p:txBody>
      </p:sp>
      <p:sp>
        <p:nvSpPr>
          <p:cNvPr id="7" name="下弧形箭头 6"/>
          <p:cNvSpPr/>
          <p:nvPr/>
        </p:nvSpPr>
        <p:spPr>
          <a:xfrm>
            <a:off x="4211960" y="6309320"/>
            <a:ext cx="648072" cy="216024"/>
          </a:xfrm>
          <a:prstGeom prst="curvedUpArrow">
            <a:avLst>
              <a:gd name="adj1" fmla="val 25000"/>
              <a:gd name="adj2" fmla="val 50000"/>
              <a:gd name="adj3" fmla="val 20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2771800" y="2780928"/>
            <a:ext cx="746300" cy="72008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99592" y="11663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Where   is    Fido</a:t>
            </a:r>
            <a:r>
              <a:rPr lang="zh-CN" altLang="en-US" sz="4800" dirty="0" smtClean="0"/>
              <a:t>？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limbing.jpg"/>
          <p:cNvPicPr>
            <a:picLocks noChangeAspect="1"/>
          </p:cNvPicPr>
          <p:nvPr/>
        </p:nvPicPr>
        <p:blipFill>
          <a:blip r:embed="rId2" cstate="print"/>
          <a:srcRect l="17713" t="6951" r="17713" b="6951"/>
          <a:stretch>
            <a:fillRect/>
          </a:stretch>
        </p:blipFill>
        <p:spPr>
          <a:xfrm>
            <a:off x="395536" y="1772816"/>
            <a:ext cx="3024336" cy="3024336"/>
          </a:xfrm>
          <a:prstGeom prst="rect">
            <a:avLst/>
          </a:prstGeom>
        </p:spPr>
      </p:pic>
      <p:pic>
        <p:nvPicPr>
          <p:cNvPr id="5" name="图片 4" descr="drinking.jpg"/>
          <p:cNvPicPr>
            <a:picLocks noChangeAspect="1"/>
          </p:cNvPicPr>
          <p:nvPr/>
        </p:nvPicPr>
        <p:blipFill>
          <a:blip r:embed="rId3" cstate="print"/>
          <a:srcRect l="19288" t="8001" r="19288" b="8001"/>
          <a:stretch>
            <a:fillRect/>
          </a:stretch>
        </p:blipFill>
        <p:spPr>
          <a:xfrm>
            <a:off x="4499992" y="332656"/>
            <a:ext cx="2738104" cy="2808312"/>
          </a:xfrm>
          <a:prstGeom prst="rect">
            <a:avLst/>
          </a:prstGeom>
        </p:spPr>
      </p:pic>
      <p:pic>
        <p:nvPicPr>
          <p:cNvPr id="6" name="图片 5" descr="eating.jpg"/>
          <p:cNvPicPr>
            <a:picLocks noChangeAspect="1"/>
          </p:cNvPicPr>
          <p:nvPr/>
        </p:nvPicPr>
        <p:blipFill>
          <a:blip r:embed="rId4" cstate="print"/>
          <a:srcRect l="20863" t="11151" r="20863" b="11150"/>
          <a:stretch>
            <a:fillRect/>
          </a:stretch>
        </p:blipFill>
        <p:spPr>
          <a:xfrm>
            <a:off x="5508104" y="3717032"/>
            <a:ext cx="2736304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3645024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rgbClr val="00B050"/>
                </a:solidFill>
              </a:rPr>
              <a:t>tired</a:t>
            </a:r>
          </a:p>
          <a:p>
            <a:r>
              <a:rPr lang="zh-CN" altLang="en-US" sz="6000" dirty="0" smtClean="0">
                <a:solidFill>
                  <a:srgbClr val="00B050"/>
                </a:solidFill>
              </a:rPr>
              <a:t>累的</a:t>
            </a:r>
            <a:endParaRPr lang="zh-CN" altLang="en-US" sz="6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limbing.jpg"/>
          <p:cNvPicPr>
            <a:picLocks noChangeAspect="1"/>
          </p:cNvPicPr>
          <p:nvPr/>
        </p:nvPicPr>
        <p:blipFill>
          <a:blip r:embed="rId2" cstate="print"/>
          <a:srcRect l="17713" t="6951" r="17713" b="6951"/>
          <a:stretch>
            <a:fillRect/>
          </a:stretch>
        </p:blipFill>
        <p:spPr>
          <a:xfrm>
            <a:off x="323528" y="692696"/>
            <a:ext cx="2520280" cy="2520280"/>
          </a:xfrm>
          <a:prstGeom prst="rect">
            <a:avLst/>
          </a:prstGeom>
        </p:spPr>
      </p:pic>
      <p:pic>
        <p:nvPicPr>
          <p:cNvPr id="5" name="图片 4" descr="drinking.jpg"/>
          <p:cNvPicPr>
            <a:picLocks noChangeAspect="1"/>
          </p:cNvPicPr>
          <p:nvPr/>
        </p:nvPicPr>
        <p:blipFill>
          <a:blip r:embed="rId3" cstate="print"/>
          <a:srcRect l="19288" t="8001" r="19288" b="8001"/>
          <a:stretch>
            <a:fillRect/>
          </a:stretch>
        </p:blipFill>
        <p:spPr>
          <a:xfrm>
            <a:off x="3419872" y="764704"/>
            <a:ext cx="2457273" cy="2520280"/>
          </a:xfrm>
          <a:prstGeom prst="rect">
            <a:avLst/>
          </a:prstGeom>
        </p:spPr>
      </p:pic>
      <p:pic>
        <p:nvPicPr>
          <p:cNvPr id="6" name="图片 5" descr="eating.jpg"/>
          <p:cNvPicPr>
            <a:picLocks noChangeAspect="1"/>
          </p:cNvPicPr>
          <p:nvPr/>
        </p:nvPicPr>
        <p:blipFill>
          <a:blip r:embed="rId4" cstate="print"/>
          <a:srcRect l="20863" t="11151" r="20863" b="11150"/>
          <a:stretch>
            <a:fillRect/>
          </a:stretch>
        </p:blipFill>
        <p:spPr>
          <a:xfrm>
            <a:off x="6372200" y="764704"/>
            <a:ext cx="2520280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342900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Microsoft YaHei UI" pitchFamily="34" charset="-122"/>
                <a:ea typeface="Microsoft YaHei UI" pitchFamily="34" charset="-122"/>
              </a:rPr>
              <a:t>climb</a:t>
            </a:r>
            <a:r>
              <a:rPr lang="en-US" altLang="zh-CN" sz="44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endParaRPr lang="zh-CN" alt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42900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Microsoft YaHei UI" pitchFamily="34" charset="-122"/>
                <a:ea typeface="Microsoft YaHei UI" pitchFamily="34" charset="-122"/>
              </a:rPr>
              <a:t>drink</a:t>
            </a:r>
            <a:r>
              <a:rPr lang="en-US" altLang="zh-CN" sz="44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endParaRPr lang="zh-CN" alt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3429000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Microsoft YaHei UI" pitchFamily="34" charset="-122"/>
                <a:ea typeface="Microsoft YaHei UI" pitchFamily="34" charset="-122"/>
              </a:rPr>
              <a:t>eat</a:t>
            </a:r>
            <a:r>
              <a:rPr lang="en-US" altLang="zh-CN" sz="44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endParaRPr lang="zh-CN" altLang="en-US" sz="4400" dirty="0"/>
          </a:p>
        </p:txBody>
      </p:sp>
      <p:sp>
        <p:nvSpPr>
          <p:cNvPr id="10" name="下弧形箭头 9"/>
          <p:cNvSpPr/>
          <p:nvPr/>
        </p:nvSpPr>
        <p:spPr>
          <a:xfrm>
            <a:off x="1691680" y="4077072"/>
            <a:ext cx="648072" cy="216024"/>
          </a:xfrm>
          <a:prstGeom prst="curvedUpArrow">
            <a:avLst>
              <a:gd name="adj1" fmla="val 25000"/>
              <a:gd name="adj2" fmla="val 50000"/>
              <a:gd name="adj3" fmla="val 20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下弧形箭头 10"/>
          <p:cNvSpPr/>
          <p:nvPr/>
        </p:nvSpPr>
        <p:spPr>
          <a:xfrm>
            <a:off x="4644008" y="4077072"/>
            <a:ext cx="648072" cy="216024"/>
          </a:xfrm>
          <a:prstGeom prst="curvedUpArrow">
            <a:avLst>
              <a:gd name="adj1" fmla="val 25000"/>
              <a:gd name="adj2" fmla="val 50000"/>
              <a:gd name="adj3" fmla="val 20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下弧形箭头 11"/>
          <p:cNvSpPr/>
          <p:nvPr/>
        </p:nvSpPr>
        <p:spPr>
          <a:xfrm>
            <a:off x="7596336" y="4077072"/>
            <a:ext cx="648072" cy="216024"/>
          </a:xfrm>
          <a:prstGeom prst="curvedUpArrow">
            <a:avLst>
              <a:gd name="adj1" fmla="val 25000"/>
              <a:gd name="adj2" fmla="val 50000"/>
              <a:gd name="adj3" fmla="val 209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509120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Fido  is  climb</a:t>
            </a:r>
            <a:r>
              <a:rPr lang="en-US" altLang="zh-CN" sz="36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.</a:t>
            </a:r>
            <a:endParaRPr lang="zh-CN" altLang="en-US" sz="36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45811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He  is  drink</a:t>
            </a:r>
            <a:r>
              <a:rPr lang="en-US" altLang="zh-CN" sz="36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.</a:t>
            </a:r>
            <a:endParaRPr lang="zh-CN" altLang="en-US" sz="36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450912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He  is  seat</a:t>
            </a:r>
            <a:r>
              <a:rPr lang="en-US" altLang="zh-CN" sz="36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.</a:t>
            </a:r>
            <a:endParaRPr lang="zh-CN" altLang="en-US" sz="3600" dirty="0">
              <a:latin typeface="Microsoft YaHei UI" pitchFamily="34" charset="-122"/>
              <a:ea typeface="Microsoft YaHei U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et's learn 2.jpg"/>
          <p:cNvPicPr>
            <a:picLocks noChangeAspect="1"/>
          </p:cNvPicPr>
          <p:nvPr/>
        </p:nvPicPr>
        <p:blipFill>
          <a:blip r:embed="rId2" cstate="print"/>
          <a:srcRect t="58400"/>
          <a:stretch>
            <a:fillRect/>
          </a:stretch>
        </p:blipFill>
        <p:spPr>
          <a:xfrm>
            <a:off x="0" y="332656"/>
            <a:ext cx="9144000" cy="4968552"/>
          </a:xfrm>
          <a:prstGeom prst="rect">
            <a:avLst/>
          </a:prstGeom>
        </p:spPr>
      </p:pic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5652120" y="1556792"/>
            <a:ext cx="2376264" cy="237626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501317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/>
              <a:t>There   also   </a:t>
            </a:r>
            <a:r>
              <a:rPr lang="en-US" altLang="zh-CN" sz="4400" dirty="0" smtClean="0">
                <a:solidFill>
                  <a:srgbClr val="7030A0"/>
                </a:solidFill>
              </a:rPr>
              <a:t>are   </a:t>
            </a:r>
            <a:r>
              <a:rPr lang="en-US" altLang="zh-CN" sz="4400" dirty="0" smtClean="0"/>
              <a:t>some   rabbit</a:t>
            </a:r>
            <a:r>
              <a:rPr lang="en-US" altLang="zh-CN" sz="4400" dirty="0" smtClean="0">
                <a:solidFill>
                  <a:srgbClr val="7030A0"/>
                </a:solidFill>
              </a:rPr>
              <a:t>s</a:t>
            </a:r>
            <a:r>
              <a:rPr lang="en-US" altLang="zh-CN" sz="4400" dirty="0" smtClean="0"/>
              <a:t>.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laying.jpg"/>
          <p:cNvPicPr>
            <a:picLocks noChangeAspect="1"/>
          </p:cNvPicPr>
          <p:nvPr/>
        </p:nvPicPr>
        <p:blipFill>
          <a:blip r:embed="rId2" cstate="print"/>
          <a:srcRect l="16926" t="6951" r="16925" b="6951"/>
          <a:stretch>
            <a:fillRect/>
          </a:stretch>
        </p:blipFill>
        <p:spPr>
          <a:xfrm>
            <a:off x="0" y="3501008"/>
            <a:ext cx="3024336" cy="2952328"/>
          </a:xfrm>
          <a:prstGeom prst="rect">
            <a:avLst/>
          </a:prstGeom>
        </p:spPr>
      </p:pic>
      <p:pic>
        <p:nvPicPr>
          <p:cNvPr id="5" name="图片 4" descr="sleeping.jpg"/>
          <p:cNvPicPr>
            <a:picLocks noChangeAspect="1"/>
          </p:cNvPicPr>
          <p:nvPr/>
        </p:nvPicPr>
        <p:blipFill>
          <a:blip r:embed="rId3" cstate="print"/>
          <a:srcRect l="19288" t="9051" r="19288" b="10100"/>
          <a:stretch>
            <a:fillRect/>
          </a:stretch>
        </p:blipFill>
        <p:spPr>
          <a:xfrm>
            <a:off x="5934501" y="116632"/>
            <a:ext cx="3209499" cy="3168352"/>
          </a:xfrm>
          <a:prstGeom prst="rect">
            <a:avLst/>
          </a:prstGeom>
        </p:spPr>
      </p:pic>
      <p:pic>
        <p:nvPicPr>
          <p:cNvPr id="6" name="图片 5" descr="jumping.jpg"/>
          <p:cNvPicPr>
            <a:picLocks noChangeAspect="1"/>
          </p:cNvPicPr>
          <p:nvPr/>
        </p:nvPicPr>
        <p:blipFill>
          <a:blip r:embed="rId4" cstate="print"/>
          <a:srcRect l="20863" t="11151" r="20863" b="11150"/>
          <a:stretch>
            <a:fillRect/>
          </a:stretch>
        </p:blipFill>
        <p:spPr>
          <a:xfrm>
            <a:off x="2987824" y="2492896"/>
            <a:ext cx="2952328" cy="29523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242088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Microsoft YaHei UI" pitchFamily="34" charset="-122"/>
                <a:ea typeface="Microsoft YaHei UI" pitchFamily="34" charset="-122"/>
              </a:rPr>
              <a:t>play</a:t>
            </a:r>
            <a:r>
              <a:rPr lang="en-US" altLang="zh-CN" sz="44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endParaRPr lang="zh-CN" altLang="en-US" sz="4400" dirty="0"/>
          </a:p>
        </p:txBody>
      </p:sp>
      <p:sp>
        <p:nvSpPr>
          <p:cNvPr id="8" name="下弧形箭头 7"/>
          <p:cNvSpPr/>
          <p:nvPr/>
        </p:nvSpPr>
        <p:spPr>
          <a:xfrm>
            <a:off x="1187624" y="3140968"/>
            <a:ext cx="648072" cy="216024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412776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They  are  play</a:t>
            </a:r>
            <a:r>
              <a:rPr lang="en-US" altLang="zh-CN" sz="36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.</a:t>
            </a:r>
            <a:endParaRPr lang="zh-CN" altLang="en-US" sz="36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1556792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Microsoft YaHei UI" pitchFamily="34" charset="-122"/>
                <a:ea typeface="Microsoft YaHei UI" pitchFamily="34" charset="-122"/>
              </a:rPr>
              <a:t>jump</a:t>
            </a:r>
            <a:r>
              <a:rPr lang="en-US" altLang="zh-CN" sz="44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endParaRPr lang="zh-CN" altLang="en-US" sz="4400" dirty="0"/>
          </a:p>
        </p:txBody>
      </p:sp>
      <p:sp>
        <p:nvSpPr>
          <p:cNvPr id="11" name="下弧形箭头 10"/>
          <p:cNvSpPr/>
          <p:nvPr/>
        </p:nvSpPr>
        <p:spPr>
          <a:xfrm>
            <a:off x="4499992" y="2204864"/>
            <a:ext cx="648072" cy="216024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1680" y="980728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They  are  jump</a:t>
            </a:r>
            <a:r>
              <a:rPr lang="en-US" altLang="zh-CN" sz="36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.</a:t>
            </a:r>
            <a:endParaRPr lang="zh-CN" altLang="en-US" sz="36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9704" y="3501008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Microsoft YaHei UI" pitchFamily="34" charset="-122"/>
                <a:ea typeface="Microsoft YaHei UI" pitchFamily="34" charset="-122"/>
              </a:rPr>
              <a:t>sleep</a:t>
            </a:r>
            <a:r>
              <a:rPr lang="en-US" altLang="zh-CN" sz="44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endParaRPr lang="zh-CN" alt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5373216"/>
            <a:ext cx="5364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They  are  sleep</a:t>
            </a:r>
            <a:r>
              <a:rPr lang="en-US" altLang="zh-CN" sz="3600" dirty="0" smtClean="0">
                <a:solidFill>
                  <a:srgbClr val="FF0000"/>
                </a:solidFill>
                <a:latin typeface="Microsoft YaHei UI" pitchFamily="34" charset="-122"/>
                <a:ea typeface="Microsoft YaHei UI" pitchFamily="34" charset="-122"/>
              </a:rPr>
              <a:t>ing</a:t>
            </a:r>
            <a:r>
              <a:rPr lang="en-US" altLang="zh-CN" sz="3600" dirty="0" smtClean="0">
                <a:latin typeface="Microsoft YaHei UI" pitchFamily="34" charset="-122"/>
                <a:ea typeface="Microsoft YaHei UI" pitchFamily="34" charset="-122"/>
              </a:rPr>
              <a:t>.</a:t>
            </a:r>
            <a:endParaRPr lang="zh-CN" altLang="en-US" sz="3600" dirty="0">
              <a:latin typeface="Microsoft YaHei UI" pitchFamily="34" charset="-122"/>
              <a:ea typeface="Microsoft YaHei UI" pitchFamily="34" charset="-122"/>
            </a:endParaRPr>
          </a:p>
        </p:txBody>
      </p:sp>
      <p:sp>
        <p:nvSpPr>
          <p:cNvPr id="15" name="下弧形箭头 14"/>
          <p:cNvSpPr/>
          <p:nvPr/>
        </p:nvSpPr>
        <p:spPr>
          <a:xfrm>
            <a:off x="7812360" y="4149080"/>
            <a:ext cx="648072" cy="216024"/>
          </a:xfrm>
          <a:prstGeom prst="curvedUpArrow">
            <a:avLst>
              <a:gd name="adj1" fmla="val 25000"/>
              <a:gd name="adj2" fmla="val 50000"/>
              <a:gd name="adj3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9" grpId="1"/>
      <p:bldP spid="10" grpId="0"/>
      <p:bldP spid="11" grpId="0" animBg="1"/>
      <p:bldP spid="12" grpId="0"/>
      <p:bldP spid="12" grpId="1"/>
      <p:bldP spid="13" grpId="0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et's learn 2(1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327</Words>
  <Application>Microsoft Office PowerPoint</Application>
  <PresentationFormat>全屏显示(4:3)</PresentationFormat>
  <Paragraphs>98</Paragraphs>
  <Slides>18</Slides>
  <Notes>0</Notes>
  <HiddenSlides>0</HiddenSlides>
  <MMClips>4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Homework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27</cp:revision>
  <dcterms:created xsi:type="dcterms:W3CDTF">2017-05-08T07:31:43Z</dcterms:created>
  <dcterms:modified xsi:type="dcterms:W3CDTF">2017-05-11T03:29:13Z</dcterms:modified>
</cp:coreProperties>
</file>