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4" r:id="rId8"/>
    <p:sldId id="269" r:id="rId9"/>
    <p:sldId id="270" r:id="rId10"/>
    <p:sldId id="266" r:id="rId11"/>
    <p:sldId id="267" r:id="rId12"/>
    <p:sldId id="268" r:id="rId13"/>
    <p:sldId id="271" r:id="rId14"/>
    <p:sldId id="272" r:id="rId15"/>
    <p:sldId id="273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27B7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7305-2E54-480D-88D9-651B66DB3C6C}" type="datetimeFigureOut">
              <a:rPr lang="zh-CN" altLang="en-US" smtClean="0"/>
              <a:pPr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590A-B19B-4331-B371-F7010FA90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esktop\&#20116;&#19979;unit5\&#35270;&#39057;&#21160;&#30011;\Read,%20listen%20and%20chant.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&#20116;&#19979;unit5\&#38899;&#39057;\Read,%20listen%20and%20chant.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&#20116;&#19979;unit5\&#38899;&#39057;\Read,%20listen%20and%20chant.(4).mp3" TargetMode="External"/><Relationship Id="rId1" Type="http://schemas.openxmlformats.org/officeDocument/2006/relationships/audio" Target="file:///C:\Users\Administrator\Desktop\&#20116;&#19979;unit5\&#38899;&#39057;\Read,%20listen%20and%20chant.(2)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&#20116;&#19979;unit5\&#38899;&#39057;\Read,%20listen%20and%20chant.(3).mp3" TargetMode="External"/><Relationship Id="rId1" Type="http://schemas.openxmlformats.org/officeDocument/2006/relationships/audio" Target="file:///C:\Users\Administrator\Desktop\&#20116;&#19979;unit5\&#38899;&#39057;\Read,%20listen%20and%20chant.(1)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esktop\&#20116;&#19979;unit5\&#38899;&#39057;\Read,%20listen%20and%20chant..wm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istrator\Desktop\&#20116;&#19979;unit5\&#38899;&#39057;\read%20write%20and%20listen.wa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512" y="188640"/>
            <a:ext cx="8748712" cy="166199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Times New Roman" pitchFamily="18" charset="0"/>
              </a:rPr>
              <a:t>Unit 5 </a:t>
            </a:r>
            <a:r>
              <a:rPr lang="en-US" altLang="zh-CN" sz="5400" b="1" dirty="0" smtClean="0">
                <a:solidFill>
                  <a:schemeClr val="bg1"/>
                </a:solidFill>
                <a:latin typeface="Times New Roman" pitchFamily="18" charset="0"/>
              </a:rPr>
              <a:t>Whose dog is it</a:t>
            </a:r>
            <a:r>
              <a:rPr lang="zh-CN" altLang="en-US" sz="5400" b="1" dirty="0" smtClean="0">
                <a:solidFill>
                  <a:schemeClr val="bg1"/>
                </a:solidFill>
                <a:latin typeface="Times New Roman" pitchFamily="18" charset="0"/>
              </a:rPr>
              <a:t>？</a:t>
            </a:r>
            <a:endParaRPr lang="en-US" altLang="zh-CN" sz="54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altLang="zh-CN" sz="4400" b="1" dirty="0" smtClean="0">
                <a:solidFill>
                  <a:schemeClr val="bg1"/>
                </a:solidFill>
                <a:latin typeface="Times New Roman" pitchFamily="18" charset="0"/>
              </a:rPr>
              <a:t>A   Let’s   spell</a:t>
            </a:r>
            <a:endParaRPr lang="en-US" altLang="zh-CN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" name="图片 4" descr="t011d6765b777232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060848"/>
            <a:ext cx="6876256" cy="3829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80112" y="573325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accent6"/>
                </a:solidFill>
              </a:rPr>
              <a:t>大塘小学   冯雯</a:t>
            </a:r>
            <a:endParaRPr lang="zh-CN" altLang="en-US" sz="28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4499633_005355847000_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FF1"/>
              </a:clrFrom>
              <a:clrTo>
                <a:srgbClr val="EFEF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1773238"/>
            <a:ext cx="5791200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WordArt 3"/>
          <p:cNvSpPr>
            <a:spLocks noChangeArrowheads="1" noChangeShapeType="1"/>
          </p:cNvSpPr>
          <p:nvPr/>
        </p:nvSpPr>
        <p:spPr bwMode="auto">
          <a:xfrm>
            <a:off x="828675" y="1270000"/>
            <a:ext cx="7488238" cy="154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Comic Sans MS"/>
              </a:rPr>
              <a:t>Look and Say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404664"/>
            <a:ext cx="2232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err="1" smtClean="0"/>
              <a:t>ng</a:t>
            </a:r>
            <a:endParaRPr lang="zh-CN" altLang="en-US" sz="8800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3563888" y="1268760"/>
            <a:ext cx="2016224" cy="0"/>
          </a:xfrm>
          <a:prstGeom prst="straightConnector1">
            <a:avLst/>
          </a:prstGeom>
          <a:ln w="66675">
            <a:solidFill>
              <a:srgbClr val="9527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80112" y="476672"/>
            <a:ext cx="28803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smtClean="0">
                <a:solidFill>
                  <a:srgbClr val="FF0000"/>
                </a:solidFill>
              </a:rPr>
              <a:t>/ ŋ </a:t>
            </a:r>
            <a:r>
              <a:rPr lang="en-US" altLang="zh-CN" sz="8800" dirty="0">
                <a:solidFill>
                  <a:srgbClr val="FF0000"/>
                </a:solidFill>
              </a:rPr>
              <a:t>/</a:t>
            </a:r>
            <a:endParaRPr lang="zh-CN" altLang="en-US" sz="8800" dirty="0">
              <a:solidFill>
                <a:srgbClr val="FF0000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99592" y="1844824"/>
            <a:ext cx="308289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6600" dirty="0" smtClean="0">
                <a:latin typeface="Calibri" pitchFamily="34" charset="0"/>
              </a:rPr>
              <a:t>morni</a:t>
            </a:r>
            <a:r>
              <a:rPr lang="en-US" altLang="zh-CN" sz="6600" dirty="0" smtClean="0">
                <a:solidFill>
                  <a:srgbClr val="FF0000"/>
                </a:solidFill>
                <a:latin typeface="Calibri" pitchFamily="34" charset="0"/>
              </a:rPr>
              <a:t>ng</a:t>
            </a:r>
            <a:endParaRPr lang="en-US" altLang="zh-CN" sz="6600" dirty="0">
              <a:latin typeface="Calibri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004048" y="1988840"/>
            <a:ext cx="160653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6600" dirty="0" smtClean="0">
                <a:latin typeface="Calibri" pitchFamily="34" charset="0"/>
              </a:rPr>
              <a:t>ki</a:t>
            </a:r>
            <a:r>
              <a:rPr lang="en-US" altLang="zh-CN" sz="6600" dirty="0" smtClean="0">
                <a:solidFill>
                  <a:srgbClr val="FF0000"/>
                </a:solidFill>
                <a:latin typeface="Calibri" pitchFamily="34" charset="0"/>
              </a:rPr>
              <a:t>ng</a:t>
            </a:r>
            <a:endParaRPr lang="en-US" altLang="zh-CN" sz="6600" dirty="0">
              <a:latin typeface="Calibri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187624" y="2996952"/>
            <a:ext cx="194957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6600" dirty="0" smtClean="0">
                <a:latin typeface="Calibri" pitchFamily="34" charset="0"/>
              </a:rPr>
              <a:t>thi</a:t>
            </a:r>
            <a:r>
              <a:rPr lang="en-US" altLang="zh-CN" sz="6600" dirty="0" smtClean="0">
                <a:solidFill>
                  <a:srgbClr val="FF0000"/>
                </a:solidFill>
                <a:latin typeface="Calibri" pitchFamily="34" charset="0"/>
              </a:rPr>
              <a:t>ng</a:t>
            </a:r>
            <a:endParaRPr lang="en-US" altLang="zh-CN" sz="6600" dirty="0">
              <a:latin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16016" y="3212976"/>
            <a:ext cx="22749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5400" dirty="0" smtClean="0">
                <a:latin typeface="Comic Sans MS" pitchFamily="66" charset="0"/>
              </a:rPr>
              <a:t>stro</a:t>
            </a:r>
            <a:r>
              <a:rPr lang="en-US" altLang="zh-CN" sz="5400" dirty="0" smtClean="0">
                <a:solidFill>
                  <a:srgbClr val="FF0000"/>
                </a:solidFill>
                <a:latin typeface="Comic Sans MS" pitchFamily="66" charset="0"/>
              </a:rPr>
              <a:t>ng</a:t>
            </a:r>
            <a:endParaRPr lang="en-US" altLang="zh-CN" sz="5400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043608" y="4221088"/>
            <a:ext cx="26564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5400" dirty="0" smtClean="0">
                <a:latin typeface="Comic Sans MS" pitchFamily="66" charset="0"/>
              </a:rPr>
              <a:t>jumpi</a:t>
            </a:r>
            <a:r>
              <a:rPr lang="en-US" altLang="zh-CN" sz="5400" dirty="0" smtClean="0">
                <a:solidFill>
                  <a:srgbClr val="FF0000"/>
                </a:solidFill>
                <a:latin typeface="Comic Sans MS" pitchFamily="66" charset="0"/>
              </a:rPr>
              <a:t>ng</a:t>
            </a:r>
            <a:endParaRPr lang="en-US" altLang="zh-CN" sz="5400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860032" y="4221088"/>
            <a:ext cx="23679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5400" dirty="0" smtClean="0">
                <a:latin typeface="Comic Sans MS" pitchFamily="66" charset="0"/>
              </a:rPr>
              <a:t>singi</a:t>
            </a:r>
            <a:r>
              <a:rPr lang="en-US" altLang="zh-CN" sz="5400" dirty="0" smtClean="0">
                <a:solidFill>
                  <a:srgbClr val="FF0000"/>
                </a:solidFill>
                <a:latin typeface="Comic Sans MS" pitchFamily="66" charset="0"/>
              </a:rPr>
              <a:t>ng</a:t>
            </a:r>
            <a:endParaRPr lang="en-US" altLang="zh-CN" sz="5400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115616" y="5373216"/>
            <a:ext cx="27783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5400" dirty="0" smtClean="0">
                <a:latin typeface="Comic Sans MS" pitchFamily="66" charset="0"/>
              </a:rPr>
              <a:t>drinki</a:t>
            </a:r>
            <a:r>
              <a:rPr lang="en-US" altLang="zh-CN" sz="5400" dirty="0" smtClean="0">
                <a:solidFill>
                  <a:srgbClr val="FF0000"/>
                </a:solidFill>
                <a:latin typeface="Comic Sans MS" pitchFamily="66" charset="0"/>
              </a:rPr>
              <a:t>ng</a:t>
            </a:r>
            <a:endParaRPr lang="en-US" altLang="zh-CN" sz="5400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16016" y="5517232"/>
            <a:ext cx="31902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5400" dirty="0" smtClean="0">
                <a:latin typeface="Comic Sans MS" pitchFamily="66" charset="0"/>
              </a:rPr>
              <a:t>swimmi</a:t>
            </a:r>
            <a:r>
              <a:rPr lang="en-US" altLang="zh-CN" sz="5400" dirty="0" smtClean="0">
                <a:solidFill>
                  <a:srgbClr val="FF0000"/>
                </a:solidFill>
                <a:latin typeface="Comic Sans MS" pitchFamily="66" charset="0"/>
              </a:rPr>
              <a:t>ng</a:t>
            </a:r>
            <a:endParaRPr lang="en-US" altLang="zh-CN" sz="5400" dirty="0">
              <a:solidFill>
                <a:srgbClr val="CC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10" grpId="1" bldLvl="0" autoUpdateAnimBg="0"/>
      <p:bldP spid="11" grpId="0" bldLvl="0" autoUpdateAnimBg="0"/>
      <p:bldP spid="11" grpId="1" bldLvl="0" autoUpdateAnimBg="0"/>
      <p:bldP spid="12" grpId="0" bldLvl="0" autoUpdateAnimBg="0"/>
      <p:bldP spid="12" grpId="1" bldLvl="0" autoUpdateAnimBg="0"/>
      <p:bldP spid="13" grpId="0" bldLvl="0" autoUpdateAnimBg="0"/>
      <p:bldP spid="14" grpId="0" bldLvl="0" autoUpdateAnimBg="0"/>
      <p:bldP spid="15" grpId="0" bldLvl="0" autoUpdateAnimBg="0"/>
      <p:bldP spid="16" grpId="0" bldLvl="0" autoUpdateAnimBg="0"/>
      <p:bldP spid="17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404664"/>
            <a:ext cx="2232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err="1" smtClean="0"/>
              <a:t>nk</a:t>
            </a:r>
            <a:endParaRPr lang="zh-CN" altLang="en-US" sz="8800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3563888" y="1268760"/>
            <a:ext cx="2016224" cy="0"/>
          </a:xfrm>
          <a:prstGeom prst="straightConnector1">
            <a:avLst/>
          </a:prstGeom>
          <a:ln w="66675">
            <a:solidFill>
              <a:srgbClr val="9527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80112" y="476672"/>
            <a:ext cx="28803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smtClean="0">
                <a:solidFill>
                  <a:srgbClr val="FF0000"/>
                </a:solidFill>
              </a:rPr>
              <a:t>/ </a:t>
            </a:r>
            <a:r>
              <a:rPr lang="en-US" altLang="zh-CN" sz="8800" dirty="0" err="1" smtClean="0">
                <a:solidFill>
                  <a:srgbClr val="FF0000"/>
                </a:solidFill>
              </a:rPr>
              <a:t>ŋk</a:t>
            </a:r>
            <a:r>
              <a:rPr lang="en-US" altLang="zh-CN" sz="8800" dirty="0" smtClean="0">
                <a:solidFill>
                  <a:srgbClr val="FF0000"/>
                </a:solidFill>
              </a:rPr>
              <a:t> </a:t>
            </a:r>
            <a:r>
              <a:rPr lang="en-US" altLang="zh-CN" sz="8800" dirty="0">
                <a:solidFill>
                  <a:srgbClr val="FF0000"/>
                </a:solidFill>
              </a:rPr>
              <a:t>/</a:t>
            </a:r>
            <a:endParaRPr lang="zh-CN" altLang="en-US" sz="8800" dirty="0">
              <a:solidFill>
                <a:srgbClr val="FF0000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99592" y="1844824"/>
            <a:ext cx="2907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6600" dirty="0" smtClean="0">
                <a:latin typeface="Calibri" pitchFamily="34" charset="0"/>
              </a:rPr>
              <a:t>mo</a:t>
            </a:r>
            <a:r>
              <a:rPr lang="en-US" altLang="zh-CN" sz="6600" dirty="0" smtClean="0">
                <a:solidFill>
                  <a:srgbClr val="FF0000"/>
                </a:solidFill>
                <a:latin typeface="Calibri" pitchFamily="34" charset="0"/>
              </a:rPr>
              <a:t>nk</a:t>
            </a:r>
            <a:r>
              <a:rPr lang="en-US" altLang="zh-CN" sz="6600" dirty="0" smtClean="0">
                <a:latin typeface="Calibri" pitchFamily="34" charset="0"/>
              </a:rPr>
              <a:t>ey</a:t>
            </a:r>
            <a:endParaRPr lang="en-US" altLang="zh-CN" sz="6600" dirty="0">
              <a:latin typeface="Calibri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004048" y="1988840"/>
            <a:ext cx="216116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6600" dirty="0" smtClean="0">
                <a:latin typeface="Calibri" pitchFamily="34" charset="0"/>
              </a:rPr>
              <a:t>tha</a:t>
            </a:r>
            <a:r>
              <a:rPr lang="en-US" altLang="zh-CN" sz="6600" dirty="0" smtClean="0">
                <a:solidFill>
                  <a:srgbClr val="FF0000"/>
                </a:solidFill>
                <a:latin typeface="Calibri" pitchFamily="34" charset="0"/>
              </a:rPr>
              <a:t>nk</a:t>
            </a:r>
            <a:endParaRPr lang="en-US" altLang="zh-CN" sz="6600" dirty="0">
              <a:latin typeface="Calibri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187624" y="2996952"/>
            <a:ext cx="196079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6600" dirty="0" smtClean="0">
                <a:latin typeface="Calibri" pitchFamily="34" charset="0"/>
              </a:rPr>
              <a:t>dri</a:t>
            </a:r>
            <a:r>
              <a:rPr lang="en-US" altLang="zh-CN" sz="6600" dirty="0" smtClean="0">
                <a:solidFill>
                  <a:srgbClr val="FF0000"/>
                </a:solidFill>
                <a:latin typeface="Calibri" pitchFamily="34" charset="0"/>
              </a:rPr>
              <a:t>nk</a:t>
            </a:r>
            <a:endParaRPr lang="en-US" altLang="zh-CN" sz="6600" dirty="0">
              <a:latin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16016" y="3212976"/>
            <a:ext cx="16786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5400" dirty="0" smtClean="0">
                <a:latin typeface="Comic Sans MS" pitchFamily="66" charset="0"/>
              </a:rPr>
              <a:t>ba</a:t>
            </a:r>
            <a:r>
              <a:rPr lang="en-US" altLang="zh-CN" sz="5400" dirty="0" smtClean="0">
                <a:solidFill>
                  <a:srgbClr val="FF0000"/>
                </a:solidFill>
                <a:latin typeface="Comic Sans MS" pitchFamily="66" charset="0"/>
              </a:rPr>
              <a:t>nk</a:t>
            </a:r>
            <a:endParaRPr lang="en-US" altLang="zh-CN" sz="5400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043608" y="4221088"/>
            <a:ext cx="14446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5400" dirty="0" smtClean="0">
                <a:latin typeface="Comic Sans MS" pitchFamily="66" charset="0"/>
              </a:rPr>
              <a:t>si</a:t>
            </a:r>
            <a:r>
              <a:rPr lang="en-US" altLang="zh-CN" sz="5400" dirty="0" smtClean="0">
                <a:solidFill>
                  <a:srgbClr val="FF0000"/>
                </a:solidFill>
                <a:latin typeface="Comic Sans MS" pitchFamily="66" charset="0"/>
              </a:rPr>
              <a:t>nk</a:t>
            </a:r>
            <a:endParaRPr lang="en-US" altLang="zh-CN" sz="5400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860032" y="4221088"/>
            <a:ext cx="12971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5400" dirty="0" smtClean="0">
                <a:latin typeface="Comic Sans MS" pitchFamily="66" charset="0"/>
              </a:rPr>
              <a:t>li</a:t>
            </a:r>
            <a:r>
              <a:rPr lang="en-US" altLang="zh-CN" sz="5400" dirty="0" smtClean="0">
                <a:solidFill>
                  <a:srgbClr val="FF0000"/>
                </a:solidFill>
                <a:latin typeface="Comic Sans MS" pitchFamily="66" charset="0"/>
              </a:rPr>
              <a:t>nk</a:t>
            </a:r>
            <a:endParaRPr lang="en-US" altLang="zh-CN" sz="5400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115616" y="5373216"/>
            <a:ext cx="15953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5400" dirty="0" smtClean="0">
                <a:latin typeface="Comic Sans MS" pitchFamily="66" charset="0"/>
              </a:rPr>
              <a:t>ta</a:t>
            </a:r>
            <a:r>
              <a:rPr lang="en-US" altLang="zh-CN" sz="5400" dirty="0" smtClean="0">
                <a:solidFill>
                  <a:srgbClr val="FF0000"/>
                </a:solidFill>
                <a:latin typeface="Comic Sans MS" pitchFamily="66" charset="0"/>
              </a:rPr>
              <a:t>nk</a:t>
            </a:r>
            <a:endParaRPr lang="en-US" altLang="zh-CN" sz="5400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16016" y="5445224"/>
            <a:ext cx="16690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zh-CN" sz="5400" dirty="0" smtClean="0">
                <a:latin typeface="Comic Sans MS" pitchFamily="66" charset="0"/>
              </a:rPr>
              <a:t>ha</a:t>
            </a:r>
            <a:r>
              <a:rPr lang="en-US" altLang="zh-CN" sz="5400" dirty="0" smtClean="0">
                <a:solidFill>
                  <a:srgbClr val="FF0000"/>
                </a:solidFill>
                <a:latin typeface="Comic Sans MS" pitchFamily="66" charset="0"/>
              </a:rPr>
              <a:t>nk</a:t>
            </a:r>
            <a:endParaRPr lang="en-US" altLang="zh-CN" sz="5400" dirty="0">
              <a:solidFill>
                <a:srgbClr val="CC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10" grpId="1" bldLvl="0" autoUpdateAnimBg="0"/>
      <p:bldP spid="11" grpId="0" bldLvl="0" autoUpdateAnimBg="0"/>
      <p:bldP spid="11" grpId="1" bldLvl="0" autoUpdateAnimBg="0"/>
      <p:bldP spid="12" grpId="0" bldLvl="0" autoUpdateAnimBg="0"/>
      <p:bldP spid="12" grpId="1" bldLvl="0" autoUpdateAnimBg="0"/>
      <p:bldP spid="13" grpId="0" bldLvl="0" autoUpdateAnimBg="0"/>
      <p:bldP spid="14" grpId="0" bldLvl="0" autoUpdateAnimBg="0"/>
      <p:bldP spid="15" grpId="0" bldLvl="0" autoUpdateAnimBg="0"/>
      <p:bldP spid="16" grpId="0" bldLvl="0" autoUpdateAnimBg="0"/>
      <p:bldP spid="17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8800" dirty="0" smtClean="0">
                <a:solidFill>
                  <a:srgbClr val="9527B7"/>
                </a:solidFill>
              </a:rPr>
              <a:t>Play  a  game</a:t>
            </a:r>
            <a:endParaRPr lang="zh-CN" altLang="en-US" sz="8800" dirty="0">
              <a:solidFill>
                <a:srgbClr val="9527B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1772816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rgbClr val="FF33CC"/>
                </a:solidFill>
              </a:rPr>
              <a:t>Bingo    or    Uh-oh</a:t>
            </a:r>
          </a:p>
          <a:p>
            <a:endParaRPr lang="zh-CN" altLang="en-US" sz="4800" dirty="0">
              <a:solidFill>
                <a:srgbClr val="FF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212976"/>
            <a:ext cx="7956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听到含有</a:t>
            </a:r>
            <a:r>
              <a:rPr lang="en-US" altLang="zh-CN" sz="4800" dirty="0" err="1" smtClean="0"/>
              <a:t>ng</a:t>
            </a:r>
            <a:r>
              <a:rPr lang="zh-CN" altLang="en-US" sz="4800" dirty="0" smtClean="0"/>
              <a:t>的单词说</a:t>
            </a:r>
            <a:r>
              <a:rPr lang="en-US" altLang="zh-CN" sz="4800" dirty="0" smtClean="0"/>
              <a:t>Bingo</a:t>
            </a:r>
            <a:r>
              <a:rPr lang="zh-CN" altLang="en-US" sz="4800" dirty="0" smtClean="0"/>
              <a:t>！</a:t>
            </a:r>
            <a:endParaRPr lang="zh-CN" alt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365104"/>
            <a:ext cx="7956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听到含有</a:t>
            </a:r>
            <a:r>
              <a:rPr lang="en-US" altLang="zh-CN" sz="4800" dirty="0" err="1" smtClean="0"/>
              <a:t>nk</a:t>
            </a:r>
            <a:r>
              <a:rPr lang="zh-CN" altLang="en-US" sz="4800" dirty="0" smtClean="0"/>
              <a:t>的单词说</a:t>
            </a:r>
            <a:r>
              <a:rPr lang="en-US" altLang="zh-CN" sz="4800" dirty="0" smtClean="0"/>
              <a:t>Uh-oh</a:t>
            </a:r>
            <a:r>
              <a:rPr lang="zh-CN" altLang="en-US" sz="4800" dirty="0" smtClean="0"/>
              <a:t>！</a:t>
            </a: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04664"/>
            <a:ext cx="432048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79712" y="5013176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Look</a:t>
            </a:r>
            <a:r>
              <a:rPr lang="zh-CN" altLang="en-US" sz="3200" dirty="0" smtClean="0">
                <a:latin typeface="Segoe UI Black" pitchFamily="34" charset="0"/>
                <a:cs typeface="Segoe UI Black" pitchFamily="34" charset="0"/>
              </a:rPr>
              <a:t>！</a:t>
            </a:r>
            <a:r>
              <a:rPr lang="en-US" altLang="zh-CN" sz="32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Zoom  </a:t>
            </a:r>
            <a:r>
              <a:rPr lang="en-US" altLang="zh-CN" sz="3200" dirty="0" smtClean="0">
                <a:solidFill>
                  <a:srgbClr val="FF00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is</a:t>
            </a:r>
            <a:r>
              <a:rPr lang="en-US" altLang="zh-CN" sz="32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  eat</a:t>
            </a:r>
            <a:r>
              <a:rPr lang="en-US" altLang="zh-CN" sz="3200" dirty="0" smtClean="0">
                <a:solidFill>
                  <a:srgbClr val="FF00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ing</a:t>
            </a:r>
            <a:r>
              <a:rPr lang="en-US" altLang="zh-CN" sz="3200" dirty="0" smtClean="0">
                <a:solidFill>
                  <a:srgbClr val="FFC0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 </a:t>
            </a:r>
            <a:r>
              <a:rPr lang="en-US" altLang="zh-CN" sz="32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.</a:t>
            </a:r>
            <a:endParaRPr lang="zh-CN" altLang="en-US" sz="3200" dirty="0">
              <a:solidFill>
                <a:srgbClr val="FFC000"/>
              </a:solidFill>
              <a:latin typeface="Segoe UI Black" pitchFamily="34" charset="0"/>
              <a:cs typeface="Segoe UI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908720"/>
            <a:ext cx="3528392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716016" y="422108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John  </a:t>
            </a:r>
            <a:r>
              <a:rPr lang="en-US" altLang="zh-CN" sz="3600" dirty="0" smtClean="0">
                <a:solidFill>
                  <a:srgbClr val="FF00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is</a:t>
            </a:r>
            <a:r>
              <a:rPr lang="en-US" altLang="zh-CN" sz="36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  </a:t>
            </a:r>
            <a:r>
              <a:rPr lang="en-US" altLang="zh-CN" sz="36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jump</a:t>
            </a:r>
            <a:r>
              <a:rPr lang="en-US" altLang="zh-CN" sz="3600" dirty="0" smtClean="0">
                <a:solidFill>
                  <a:srgbClr val="FF00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ing</a:t>
            </a:r>
            <a:r>
              <a:rPr lang="en-US" altLang="zh-CN" sz="3600" dirty="0" smtClean="0">
                <a:solidFill>
                  <a:srgbClr val="FFC0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  </a:t>
            </a:r>
            <a:r>
              <a:rPr lang="en-US" altLang="zh-CN" sz="36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.</a:t>
            </a:r>
            <a:endParaRPr lang="zh-CN" altLang="en-US" sz="3600" dirty="0">
              <a:solidFill>
                <a:srgbClr val="FFC000"/>
              </a:solidFill>
              <a:latin typeface="Segoe UI Black" pitchFamily="34" charset="0"/>
              <a:cs typeface="Segoe UI Black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7544" y="188640"/>
            <a:ext cx="38164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u="none" dirty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Look</a:t>
            </a:r>
            <a:r>
              <a:rPr lang="en-US" altLang="zh-CN" sz="3200" b="1" u="none" dirty="0">
                <a:latin typeface="Times New Roman" pitchFamily="18" charset="0"/>
              </a:rPr>
              <a:t> </a:t>
            </a:r>
            <a:r>
              <a:rPr lang="en-US" altLang="zh-CN" sz="2800" b="1" u="none" dirty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and</a:t>
            </a:r>
            <a:r>
              <a:rPr lang="en-US" altLang="zh-CN" sz="3200" b="1" u="none" dirty="0">
                <a:latin typeface="Times New Roman" pitchFamily="18" charset="0"/>
              </a:rPr>
              <a:t> 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write(P50)</a:t>
            </a:r>
            <a:endParaRPr lang="en-US" altLang="zh-CN" sz="3200" b="1" u="none" dirty="0">
              <a:latin typeface="Times New Roman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0" y="836712"/>
            <a:ext cx="5184576" cy="3969151"/>
            <a:chOff x="0" y="836712"/>
            <a:chExt cx="5184576" cy="3969151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6" y="836712"/>
              <a:ext cx="3075596" cy="3024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0" y="4221088"/>
              <a:ext cx="51845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>
                  <a:latin typeface="Segoe UI Black" pitchFamily="34" charset="0"/>
                  <a:ea typeface="Segoe UI Black" pitchFamily="34" charset="0"/>
                  <a:cs typeface="Segoe UI Black" pitchFamily="34" charset="0"/>
                </a:rPr>
                <a:t>Zoom  </a:t>
              </a:r>
              <a:r>
                <a:rPr lang="en-US" altLang="zh-CN" sz="3200" dirty="0" smtClean="0">
                  <a:solidFill>
                    <a:srgbClr val="FF0000"/>
                  </a:solidFill>
                  <a:latin typeface="Segoe UI Black" pitchFamily="34" charset="0"/>
                  <a:ea typeface="Segoe UI Black" pitchFamily="34" charset="0"/>
                  <a:cs typeface="Segoe UI Black" pitchFamily="34" charset="0"/>
                </a:rPr>
                <a:t>is</a:t>
              </a:r>
              <a:r>
                <a:rPr lang="en-US" altLang="zh-CN" sz="3200" dirty="0" smtClean="0">
                  <a:latin typeface="Segoe UI Black" pitchFamily="34" charset="0"/>
                  <a:ea typeface="Segoe UI Black" pitchFamily="34" charset="0"/>
                  <a:cs typeface="Segoe UI Black" pitchFamily="34" charset="0"/>
                </a:rPr>
                <a:t>   eat</a:t>
              </a:r>
              <a:r>
                <a:rPr lang="en-US" altLang="zh-CN" sz="3200" dirty="0" smtClean="0">
                  <a:solidFill>
                    <a:srgbClr val="FF0000"/>
                  </a:solidFill>
                  <a:latin typeface="Segoe UI Black" pitchFamily="34" charset="0"/>
                  <a:ea typeface="Segoe UI Black" pitchFamily="34" charset="0"/>
                  <a:cs typeface="Segoe UI Black" pitchFamily="34" charset="0"/>
                </a:rPr>
                <a:t>ing</a:t>
              </a:r>
              <a:r>
                <a:rPr lang="en-US" altLang="zh-CN" sz="3200" dirty="0" smtClean="0">
                  <a:solidFill>
                    <a:srgbClr val="FFC000"/>
                  </a:solidFill>
                  <a:latin typeface="Segoe UI Black" pitchFamily="34" charset="0"/>
                  <a:ea typeface="Segoe UI Black" pitchFamily="34" charset="0"/>
                  <a:cs typeface="Segoe UI Black" pitchFamily="34" charset="0"/>
                </a:rPr>
                <a:t>  </a:t>
              </a:r>
              <a:r>
                <a:rPr lang="en-US" altLang="zh-CN" sz="3200" dirty="0" smtClean="0">
                  <a:latin typeface="Segoe UI Black" pitchFamily="34" charset="0"/>
                  <a:ea typeface="Segoe UI Black" pitchFamily="34" charset="0"/>
                  <a:cs typeface="Segoe UI Black" pitchFamily="34" charset="0"/>
                </a:rPr>
                <a:t>.</a:t>
              </a:r>
              <a:endParaRPr lang="zh-CN" altLang="en-US" sz="3200" dirty="0">
                <a:solidFill>
                  <a:srgbClr val="FFC000"/>
                </a:solidFill>
                <a:latin typeface="Segoe UI Black" pitchFamily="34" charset="0"/>
                <a:cs typeface="Segoe UI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4876800"/>
            <a:ext cx="35925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 u="none" dirty="0">
                <a:latin typeface="Times New Roman" pitchFamily="18" charset="0"/>
              </a:rPr>
              <a:t>Zip </a:t>
            </a:r>
            <a:r>
              <a:rPr lang="en-US" altLang="zh-CN" sz="4000" b="1" u="none" dirty="0">
                <a:solidFill>
                  <a:srgbClr val="FF0000"/>
                </a:solidFill>
                <a:latin typeface="Times New Roman" pitchFamily="18" charset="0"/>
              </a:rPr>
              <a:t>is </a:t>
            </a:r>
            <a:r>
              <a:rPr lang="en-US" altLang="zh-CN" sz="4000" b="1" u="none" dirty="0">
                <a:latin typeface="Times New Roman" pitchFamily="18" charset="0"/>
              </a:rPr>
              <a:t>drink</a:t>
            </a:r>
            <a:r>
              <a:rPr lang="en-US" altLang="zh-CN" sz="4000" b="1" u="none" dirty="0">
                <a:solidFill>
                  <a:srgbClr val="FF0000"/>
                </a:solidFill>
                <a:latin typeface="Times New Roman" pitchFamily="18" charset="0"/>
              </a:rPr>
              <a:t>ing.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189538" y="4937125"/>
            <a:ext cx="3757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 u="none" dirty="0">
                <a:latin typeface="Times New Roman" pitchFamily="18" charset="0"/>
              </a:rPr>
              <a:t>Sarah</a:t>
            </a:r>
            <a:r>
              <a:rPr lang="en-US" altLang="zh-CN" sz="4000" b="1" u="none" dirty="0">
                <a:solidFill>
                  <a:srgbClr val="FF0000"/>
                </a:solidFill>
                <a:latin typeface="Times New Roman" pitchFamily="18" charset="0"/>
              </a:rPr>
              <a:t> is </a:t>
            </a:r>
            <a:r>
              <a:rPr lang="en-US" altLang="zh-CN" sz="4000" b="1" u="none" dirty="0">
                <a:latin typeface="Times New Roman" pitchFamily="18" charset="0"/>
              </a:rPr>
              <a:t>sing</a:t>
            </a:r>
            <a:r>
              <a:rPr lang="en-US" altLang="zh-CN" sz="4000" b="1" u="none" dirty="0">
                <a:solidFill>
                  <a:srgbClr val="FF0000"/>
                </a:solidFill>
                <a:latin typeface="Times New Roman" pitchFamily="18" charset="0"/>
              </a:rPr>
              <a:t>ing.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4075" y="1387475"/>
            <a:ext cx="28289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94363" y="1514475"/>
            <a:ext cx="28003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2771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u="none" dirty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Look</a:t>
            </a:r>
            <a:r>
              <a:rPr lang="en-US" altLang="zh-CN" sz="3200" b="1" u="none" dirty="0">
                <a:latin typeface="Times New Roman" pitchFamily="18" charset="0"/>
              </a:rPr>
              <a:t> </a:t>
            </a:r>
            <a:r>
              <a:rPr lang="en-US" altLang="zh-CN" sz="2800" b="1" u="none" dirty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and</a:t>
            </a:r>
            <a:r>
              <a:rPr lang="en-US" altLang="zh-CN" sz="3200" b="1" u="none" dirty="0">
                <a:latin typeface="Times New Roman" pitchFamily="18" charset="0"/>
              </a:rPr>
              <a:t> </a:t>
            </a:r>
            <a:r>
              <a:rPr lang="en-US" altLang="zh-CN" sz="2800" b="1" u="none" dirty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write</a:t>
            </a:r>
            <a:r>
              <a:rPr lang="en-US" altLang="zh-CN" sz="3200" b="1" u="none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判断划线部分的读音是（ √ ）否（ </a:t>
            </a:r>
            <a:r>
              <a:rPr lang="en-US" altLang="zh-CN" sz="2800" b="1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× </a:t>
            </a:r>
            <a:r>
              <a:rPr lang="zh-CN" altLang="en-US" sz="2800" b="1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）</a:t>
            </a:r>
            <a:endParaRPr lang="zh-CN" altLang="en-US" sz="2800" b="1" dirty="0">
              <a:solidFill>
                <a:srgbClr val="0000FF"/>
              </a:solidFill>
              <a:latin typeface="Comic Sans MS" pitchFamily="66" charset="0"/>
              <a:ea typeface="黑体" pitchFamily="2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1556792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1. lo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ng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   si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ng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   </a:t>
            </a:r>
            <a:r>
              <a:rPr lang="zh-CN" altLang="en-US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（    ）</a:t>
            </a:r>
            <a:endParaRPr lang="en-US" altLang="zh-CN" sz="3200" b="1" u="none" dirty="0">
              <a:latin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499992" y="1556792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2. E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ng</a:t>
            </a:r>
            <a:r>
              <a:rPr lang="en-US" altLang="zh-CN" sz="2800" b="1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lish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   thi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ng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  </a:t>
            </a:r>
            <a:r>
              <a:rPr lang="zh-CN" altLang="en-US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（    ）</a:t>
            </a:r>
            <a:endParaRPr lang="en-US" altLang="zh-CN" sz="3200" b="1" u="none" dirty="0">
              <a:latin typeface="Times New Roman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7504" y="2492896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3. thi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nk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   ba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nk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 </a:t>
            </a:r>
            <a:r>
              <a:rPr lang="zh-CN" altLang="en-US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（    ）</a:t>
            </a:r>
            <a:endParaRPr lang="en-US" altLang="zh-CN" sz="3200" b="1" u="none" dirty="0"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499992" y="2492896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4. pi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nk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   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kn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ow      </a:t>
            </a:r>
            <a:r>
              <a:rPr lang="zh-CN" altLang="en-US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（    ）</a:t>
            </a:r>
            <a:endParaRPr lang="en-US" altLang="zh-CN" sz="3200" b="1" u="none" dirty="0">
              <a:latin typeface="Times New Roman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07504" y="3573016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5. i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nk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   dri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nk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   </a:t>
            </a:r>
            <a:r>
              <a:rPr lang="zh-CN" altLang="en-US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（    ）</a:t>
            </a:r>
            <a:endParaRPr lang="en-US" altLang="zh-CN" sz="3200" b="1" u="none" dirty="0">
              <a:latin typeface="Times New Roman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499992" y="3573016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6. you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ng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   tha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nk</a:t>
            </a:r>
            <a:r>
              <a:rPr lang="en-US" altLang="zh-CN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   </a:t>
            </a:r>
            <a:r>
              <a:rPr lang="zh-CN" altLang="en-US" sz="2800" b="1" u="none" dirty="0" smtClean="0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（    ）</a:t>
            </a:r>
            <a:endParaRPr lang="en-US" altLang="zh-CN" sz="3200" b="1" u="none" dirty="0"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9872" y="155679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Comic Sans MS" pitchFamily="66" charset="0"/>
                <a:ea typeface="黑体" pitchFamily="2" charset="-122"/>
              </a:rPr>
              <a:t>√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155679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Comic Sans MS" pitchFamily="66" charset="0"/>
                <a:ea typeface="黑体" pitchFamily="2" charset="-122"/>
              </a:rPr>
              <a:t>×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242088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Comic Sans MS" pitchFamily="66" charset="0"/>
                <a:ea typeface="黑体" pitchFamily="2" charset="-122"/>
              </a:rPr>
              <a:t>√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8424" y="242088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Comic Sans MS" pitchFamily="66" charset="0"/>
                <a:ea typeface="黑体" pitchFamily="2" charset="-122"/>
              </a:rPr>
              <a:t>×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7864" y="350100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Comic Sans MS" pitchFamily="66" charset="0"/>
                <a:ea typeface="黑体" pitchFamily="2" charset="-122"/>
              </a:rPr>
              <a:t>√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16416" y="350100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Comic Sans MS" pitchFamily="66" charset="0"/>
                <a:ea typeface="黑体" pitchFamily="2" charset="-122"/>
              </a:rPr>
              <a:t>×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018ab3d4ee299872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0"/>
            <a:ext cx="6984776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5776" y="908720"/>
            <a:ext cx="6120680" cy="1143000"/>
          </a:xfrm>
        </p:spPr>
        <p:txBody>
          <a:bodyPr/>
          <a:lstStyle/>
          <a:p>
            <a:r>
              <a:rPr lang="en-US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Homework</a:t>
            </a:r>
            <a:endParaRPr lang="zh-CN" alt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3933056"/>
            <a:ext cx="4071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2.</a:t>
            </a:r>
            <a:r>
              <a:rPr lang="zh-CN" altLang="en-US" sz="2400" dirty="0" smtClean="0"/>
              <a:t>熟读书</a:t>
            </a:r>
            <a:r>
              <a:rPr lang="en-US" altLang="zh-CN" sz="2400" dirty="0" smtClean="0"/>
              <a:t>50</a:t>
            </a:r>
            <a:r>
              <a:rPr lang="zh-CN" altLang="en-US" sz="2400" dirty="0" smtClean="0"/>
              <a:t>单词，并掌握</a:t>
            </a:r>
            <a:r>
              <a:rPr lang="en-US" altLang="zh-CN" sz="2400" dirty="0" err="1" smtClean="0"/>
              <a:t>ng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nk</a:t>
            </a:r>
            <a:r>
              <a:rPr lang="zh-CN" altLang="en-US" sz="2400" dirty="0" smtClean="0"/>
              <a:t>的发音</a:t>
            </a:r>
            <a:r>
              <a:rPr lang="zh-CN" altLang="en-US" sz="2400" dirty="0" smtClean="0"/>
              <a:t>。</a:t>
            </a:r>
            <a:endParaRPr lang="zh-CN" alt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11960" y="2780928"/>
            <a:ext cx="4071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1.</a:t>
            </a:r>
            <a:r>
              <a:rPr lang="zh-CN" altLang="en-US" sz="2400" dirty="0" smtClean="0"/>
              <a:t>利用</a:t>
            </a:r>
            <a:r>
              <a:rPr lang="en-US" altLang="zh-CN" sz="2400" dirty="0" smtClean="0"/>
              <a:t>singing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eating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jumping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drinking</a:t>
            </a:r>
            <a:r>
              <a:rPr lang="zh-CN" altLang="en-US" sz="2400" dirty="0" smtClean="0"/>
              <a:t>分别</a:t>
            </a:r>
            <a:r>
              <a:rPr lang="zh-CN" altLang="en-US" sz="2400" dirty="0" smtClean="0"/>
              <a:t>造句</a:t>
            </a:r>
            <a:r>
              <a:rPr lang="en-US" altLang="zh-CN" sz="2400" dirty="0" smtClean="0"/>
              <a:t>.</a:t>
            </a:r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96044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MS UI Gothic" pitchFamily="34" charset="-128"/>
                <a:ea typeface="MS UI Gothic" pitchFamily="34" charset="-128"/>
              </a:rPr>
              <a:t>Let’s   chant</a:t>
            </a:r>
          </a:p>
        </p:txBody>
      </p:sp>
      <p:pic>
        <p:nvPicPr>
          <p:cNvPr id="5" name="Read, listen and chant.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 txBox="1">
            <a:spLocks noGrp="1"/>
          </p:cNvSpPr>
          <p:nvPr>
            <p:ph type="title"/>
          </p:nvPr>
        </p:nvSpPr>
        <p:spPr>
          <a:xfrm>
            <a:off x="1547664" y="260648"/>
            <a:ext cx="5112568" cy="830997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9527B7"/>
                </a:solidFill>
                <a:effectLst/>
                <a:latin typeface="MS UI Gothic" pitchFamily="34" charset="-128"/>
                <a:ea typeface="MS UI Gothic" pitchFamily="34" charset="-128"/>
              </a:rPr>
              <a:t>Let’s   chant</a:t>
            </a:r>
          </a:p>
        </p:txBody>
      </p:sp>
      <p:pic>
        <p:nvPicPr>
          <p:cNvPr id="5" name="Read, listen and chant.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620688"/>
            <a:ext cx="304800" cy="30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1916832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accent6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   think   I    can   sing.            </a:t>
            </a:r>
          </a:p>
          <a:p>
            <a:r>
              <a:rPr lang="en-US" altLang="zh-CN" sz="3600" dirty="0" smtClean="0">
                <a:solidFill>
                  <a:schemeClr val="accent6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   think   I    can   sing.</a:t>
            </a:r>
          </a:p>
          <a:p>
            <a:r>
              <a:rPr lang="en-US" altLang="zh-CN" sz="3600" dirty="0" smtClean="0">
                <a:solidFill>
                  <a:schemeClr val="accent6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   think   I    can   sing   a   song.</a:t>
            </a:r>
          </a:p>
          <a:p>
            <a:endParaRPr lang="en-US" altLang="zh-CN" sz="3600" dirty="0" smtClean="0">
              <a:solidFill>
                <a:schemeClr val="accent6"/>
              </a:solidFill>
              <a:latin typeface="Segoe UI Black" pitchFamily="34" charset="0"/>
              <a:ea typeface="Segoe UI Black" pitchFamily="34" charset="0"/>
              <a:cs typeface="Segoe UI Black" pitchFamily="34" charset="0"/>
            </a:endParaRPr>
          </a:p>
          <a:p>
            <a:r>
              <a:rPr lang="en-US" altLang="zh-CN" sz="3600" dirty="0" smtClean="0">
                <a:solidFill>
                  <a:schemeClr val="accent6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   think   I    can   sing.            </a:t>
            </a:r>
          </a:p>
          <a:p>
            <a:r>
              <a:rPr lang="en-US" altLang="zh-CN" sz="3600" dirty="0" smtClean="0">
                <a:solidFill>
                  <a:schemeClr val="accent6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   think   I    can   sing.</a:t>
            </a:r>
          </a:p>
          <a:p>
            <a:r>
              <a:rPr lang="en-US" altLang="zh-CN" sz="3600" dirty="0" smtClean="0">
                <a:solidFill>
                  <a:schemeClr val="accent6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A   song   that   is   not   too   long.</a:t>
            </a:r>
            <a:endParaRPr lang="zh-CN" altLang="en-US" sz="3600" dirty="0">
              <a:solidFill>
                <a:schemeClr val="accent6"/>
              </a:solidFill>
              <a:latin typeface="Segoe UI Black" pitchFamily="34" charset="0"/>
              <a:cs typeface="Segoe UI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2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50529414755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2536" y="0"/>
            <a:ext cx="5148064" cy="4248472"/>
          </a:xfrm>
          <a:prstGeom prst="rect">
            <a:avLst/>
          </a:prstGeom>
        </p:spPr>
      </p:pic>
      <p:pic>
        <p:nvPicPr>
          <p:cNvPr id="5" name="图片 4" descr="20150529414755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0"/>
            <a:ext cx="5076056" cy="42484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7704" y="0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err="1" smtClean="0">
                <a:solidFill>
                  <a:srgbClr val="FF0000"/>
                </a:solidFill>
                <a:latin typeface="MS UI Gothic" pitchFamily="34" charset="-128"/>
                <a:ea typeface="MS UI Gothic" pitchFamily="34" charset="-128"/>
              </a:rPr>
              <a:t>ng</a:t>
            </a:r>
            <a:endParaRPr lang="zh-CN" altLang="en-US" sz="6000" dirty="0">
              <a:solidFill>
                <a:srgbClr val="FF0000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0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err="1" smtClean="0">
                <a:solidFill>
                  <a:srgbClr val="FF0000"/>
                </a:solidFill>
                <a:latin typeface="MS UI Gothic" pitchFamily="34" charset="-128"/>
                <a:ea typeface="MS UI Gothic" pitchFamily="34" charset="-128"/>
              </a:rPr>
              <a:t>nk</a:t>
            </a:r>
            <a:endParaRPr lang="zh-CN" altLang="en-US" sz="6000" dirty="0">
              <a:solidFill>
                <a:srgbClr val="FF0000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4005064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B05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   think   I    can   sing.            </a:t>
            </a:r>
          </a:p>
          <a:p>
            <a:r>
              <a:rPr lang="en-US" altLang="zh-CN" sz="2400" dirty="0" smtClean="0">
                <a:solidFill>
                  <a:srgbClr val="00B05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   think   I    can   sing.</a:t>
            </a:r>
          </a:p>
          <a:p>
            <a:r>
              <a:rPr lang="en-US" altLang="zh-CN" sz="2400" dirty="0" smtClean="0">
                <a:solidFill>
                  <a:srgbClr val="00B05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   think   I    can   sing   a   song.</a:t>
            </a:r>
          </a:p>
          <a:p>
            <a:endParaRPr lang="en-US" altLang="zh-CN" sz="2400" dirty="0" smtClean="0">
              <a:solidFill>
                <a:srgbClr val="00B050"/>
              </a:solidFill>
              <a:latin typeface="Segoe UI Black" pitchFamily="34" charset="0"/>
              <a:ea typeface="Segoe UI Black" pitchFamily="34" charset="0"/>
              <a:cs typeface="Segoe UI Black" pitchFamily="34" charset="0"/>
            </a:endParaRPr>
          </a:p>
          <a:p>
            <a:r>
              <a:rPr lang="en-US" altLang="zh-CN" sz="2400" dirty="0" smtClean="0">
                <a:solidFill>
                  <a:srgbClr val="00B05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   think   I    can   sing.            </a:t>
            </a:r>
          </a:p>
          <a:p>
            <a:r>
              <a:rPr lang="en-US" altLang="zh-CN" sz="2400" dirty="0" smtClean="0">
                <a:solidFill>
                  <a:srgbClr val="00B05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   think   I    can   sing.</a:t>
            </a:r>
          </a:p>
          <a:p>
            <a:r>
              <a:rPr lang="en-US" altLang="zh-CN" sz="2400" dirty="0" smtClean="0">
                <a:solidFill>
                  <a:srgbClr val="00B05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A   song   that   is   not   too   long.</a:t>
            </a:r>
            <a:endParaRPr lang="zh-CN" altLang="en-US" sz="2400" dirty="0">
              <a:solidFill>
                <a:srgbClr val="00B050"/>
              </a:solidFill>
              <a:latin typeface="Segoe UI Black" pitchFamily="34" charset="0"/>
              <a:cs typeface="Segoe UI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112474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sing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12687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song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184482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long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134076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think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Read, listen and chant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9087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long</a:t>
            </a:r>
            <a:endParaRPr lang="zh-CN" altLang="en-US" sz="2800" dirty="0">
              <a:latin typeface="Segoe UI Black" pitchFamily="34" charset="0"/>
              <a:cs typeface="Segoe UI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9087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sing</a:t>
            </a:r>
            <a:endParaRPr lang="zh-CN" altLang="en-US" sz="2800" dirty="0">
              <a:latin typeface="Segoe UI Black" pitchFamily="34" charset="0"/>
              <a:cs typeface="Segoe UI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9087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ring</a:t>
            </a:r>
            <a:endParaRPr lang="zh-CN" altLang="en-US" sz="2800" dirty="0">
              <a:latin typeface="Segoe UI Black" pitchFamily="34" charset="0"/>
              <a:cs typeface="Segoe UI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9087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young</a:t>
            </a:r>
            <a:endParaRPr lang="zh-CN" altLang="en-US" sz="2800" dirty="0">
              <a:latin typeface="Segoe UI Black" pitchFamily="34" charset="0"/>
              <a:cs typeface="Segoe UI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515719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Segoe UI Black" pitchFamily="34" charset="0"/>
                <a:cs typeface="Segoe UI Black" pitchFamily="34" charset="0"/>
              </a:rPr>
              <a:t>think</a:t>
            </a:r>
            <a:endParaRPr lang="zh-CN" altLang="en-US" sz="2800" dirty="0">
              <a:latin typeface="Segoe UI Black" pitchFamily="34" charset="0"/>
              <a:cs typeface="Segoe UI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83768" y="51571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Segoe UI Black" pitchFamily="34" charset="0"/>
                <a:cs typeface="Segoe UI Black" pitchFamily="34" charset="0"/>
              </a:rPr>
              <a:t>ink</a:t>
            </a:r>
            <a:endParaRPr lang="zh-CN" altLang="en-US" sz="2800" dirty="0">
              <a:latin typeface="Segoe UI Black" pitchFamily="34" charset="0"/>
              <a:cs typeface="Segoe UI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515719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Segoe UI Black" pitchFamily="34" charset="0"/>
                <a:cs typeface="Segoe UI Black" pitchFamily="34" charset="0"/>
              </a:rPr>
              <a:t>trunk</a:t>
            </a:r>
            <a:endParaRPr lang="zh-CN" altLang="en-US" sz="2800" dirty="0">
              <a:latin typeface="Segoe UI Black" pitchFamily="34" charset="0"/>
              <a:cs typeface="Segoe UI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4128" y="522920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Segoe UI Black" pitchFamily="34" charset="0"/>
                <a:cs typeface="Segoe UI Black" pitchFamily="34" charset="0"/>
              </a:rPr>
              <a:t>pink</a:t>
            </a:r>
            <a:endParaRPr lang="zh-CN" altLang="en-US" sz="2800" dirty="0">
              <a:latin typeface="Segoe UI Black" pitchFamily="34" charset="0"/>
              <a:cs typeface="Segoe UI Black" pitchFamily="34" charset="0"/>
            </a:endParaRPr>
          </a:p>
        </p:txBody>
      </p:sp>
      <p:pic>
        <p:nvPicPr>
          <p:cNvPr id="14" name="Read, listen and chant.(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32440" y="980728"/>
            <a:ext cx="304800" cy="304800"/>
          </a:xfrm>
          <a:prstGeom prst="rect">
            <a:avLst/>
          </a:prstGeom>
        </p:spPr>
      </p:pic>
      <p:pic>
        <p:nvPicPr>
          <p:cNvPr id="15" name="Read, listen and chant.(4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100392" y="544522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1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98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50529414755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52536" y="0"/>
            <a:ext cx="5148064" cy="4248472"/>
          </a:xfrm>
          <a:prstGeom prst="rect">
            <a:avLst/>
          </a:prstGeom>
        </p:spPr>
      </p:pic>
      <p:pic>
        <p:nvPicPr>
          <p:cNvPr id="5" name="图片 4" descr="20150529414755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0"/>
            <a:ext cx="5076056" cy="42484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7704" y="0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err="1" smtClean="0">
                <a:solidFill>
                  <a:srgbClr val="FF0000"/>
                </a:solidFill>
                <a:latin typeface="MS UI Gothic" pitchFamily="34" charset="-128"/>
                <a:ea typeface="MS UI Gothic" pitchFamily="34" charset="-128"/>
              </a:rPr>
              <a:t>ng</a:t>
            </a:r>
            <a:endParaRPr lang="zh-CN" altLang="en-US" sz="6000" dirty="0">
              <a:solidFill>
                <a:srgbClr val="FF0000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0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err="1" smtClean="0">
                <a:solidFill>
                  <a:srgbClr val="FF0000"/>
                </a:solidFill>
                <a:latin typeface="MS UI Gothic" pitchFamily="34" charset="-128"/>
                <a:ea typeface="MS UI Gothic" pitchFamily="34" charset="-128"/>
              </a:rPr>
              <a:t>nk</a:t>
            </a:r>
            <a:endParaRPr lang="zh-CN" altLang="en-US" sz="6000" dirty="0">
              <a:solidFill>
                <a:srgbClr val="FF0000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105273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sing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105273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song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15567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long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176" y="98072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think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5776" y="15567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ring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198884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young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128" y="148478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ink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0232" y="148478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trunk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200" y="191683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9527B7"/>
                </a:solidFill>
                <a:latin typeface="MS UI Gothic" pitchFamily="34" charset="-128"/>
                <a:ea typeface="MS UI Gothic" pitchFamily="34" charset="-128"/>
              </a:rPr>
              <a:t>pink</a:t>
            </a:r>
            <a:endParaRPr lang="zh-CN" altLang="en-US" sz="3200" dirty="0">
              <a:solidFill>
                <a:srgbClr val="9527B7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4509120"/>
            <a:ext cx="2232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err="1" smtClean="0"/>
              <a:t>ng</a:t>
            </a:r>
            <a:endParaRPr lang="zh-CN" altLang="en-US" sz="8800" dirty="0"/>
          </a:p>
        </p:txBody>
      </p:sp>
      <p:cxnSp>
        <p:nvCxnSpPr>
          <p:cNvPr id="22" name="直接箭头连接符 21"/>
          <p:cNvCxnSpPr/>
          <p:nvPr/>
        </p:nvCxnSpPr>
        <p:spPr>
          <a:xfrm>
            <a:off x="1547664" y="5445224"/>
            <a:ext cx="576064" cy="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67744" y="4509120"/>
            <a:ext cx="28803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smtClean="0"/>
              <a:t>/ ŋ </a:t>
            </a:r>
            <a:r>
              <a:rPr lang="en-US" altLang="zh-CN" sz="8800" dirty="0"/>
              <a:t>/</a:t>
            </a:r>
            <a:endParaRPr lang="zh-CN" altLang="en-US" sz="8800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4581128"/>
            <a:ext cx="1800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smtClean="0"/>
              <a:t> </a:t>
            </a:r>
            <a:r>
              <a:rPr lang="en-US" altLang="zh-CN" sz="8800" dirty="0" err="1" smtClean="0"/>
              <a:t>nk</a:t>
            </a:r>
            <a:endParaRPr lang="en-US" altLang="zh-CN" sz="8800" dirty="0" smtClean="0"/>
          </a:p>
          <a:p>
            <a:endParaRPr lang="zh-CN" altLang="en-US" sz="8800" dirty="0"/>
          </a:p>
        </p:txBody>
      </p:sp>
      <p:cxnSp>
        <p:nvCxnSpPr>
          <p:cNvPr id="32" name="直接箭头连接符 31"/>
          <p:cNvCxnSpPr/>
          <p:nvPr/>
        </p:nvCxnSpPr>
        <p:spPr>
          <a:xfrm>
            <a:off x="6084168" y="5373216"/>
            <a:ext cx="576064" cy="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04248" y="4581128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 smtClean="0"/>
              <a:t>/ </a:t>
            </a:r>
            <a:r>
              <a:rPr lang="en-US" altLang="zh-CN" sz="8800" dirty="0" err="1" smtClean="0"/>
              <a:t>ŋk</a:t>
            </a:r>
            <a:r>
              <a:rPr lang="en-US" altLang="zh-CN" sz="8800" dirty="0" smtClean="0"/>
              <a:t>/</a:t>
            </a:r>
            <a:endParaRPr lang="zh-CN" altLang="en-US" sz="8800" dirty="0"/>
          </a:p>
        </p:txBody>
      </p:sp>
      <p:pic>
        <p:nvPicPr>
          <p:cNvPr id="34" name="Read, listen and chant.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979712" y="6021288"/>
            <a:ext cx="304800" cy="304800"/>
          </a:xfrm>
          <a:prstGeom prst="rect">
            <a:avLst/>
          </a:prstGeom>
        </p:spPr>
      </p:pic>
      <p:pic>
        <p:nvPicPr>
          <p:cNvPr id="35" name="Read, listen and chant.(3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6876256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0474 -1.48148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0474 -1.48148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5" dur="8686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10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1" dur="8086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audio>
              <p:cMediaNode>
                <p:cTn id="1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  <p:bldLst>
      <p:bldP spid="13" grpId="0"/>
      <p:bldP spid="14" grpId="0"/>
      <p:bldP spid="16" grpId="0"/>
      <p:bldP spid="18" grpId="0"/>
      <p:bldP spid="19" grpId="0"/>
      <p:bldP spid="20" grpId="0"/>
      <p:bldP spid="24" grpId="0"/>
      <p:bldP spid="3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ad, listen and chant.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8352928" cy="6025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ChangeArrowheads="1"/>
          </p:cNvSpPr>
          <p:nvPr/>
        </p:nvSpPr>
        <p:spPr bwMode="auto">
          <a:xfrm rot="-1000025">
            <a:off x="6934200" y="2057400"/>
            <a:ext cx="1600200" cy="609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thing</a:t>
            </a:r>
          </a:p>
        </p:txBody>
      </p:sp>
      <p:sp>
        <p:nvSpPr>
          <p:cNvPr id="20483" name="Rectangle 13"/>
          <p:cNvSpPr>
            <a:spLocks noChangeArrowheads="1"/>
          </p:cNvSpPr>
          <p:nvPr/>
        </p:nvSpPr>
        <p:spPr bwMode="auto">
          <a:xfrm rot="-1000025">
            <a:off x="5638800" y="1981200"/>
            <a:ext cx="16002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sing</a:t>
            </a: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 rot="-1000025">
            <a:off x="4343400" y="1905000"/>
            <a:ext cx="1600200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think</a:t>
            </a:r>
          </a:p>
        </p:txBody>
      </p:sp>
      <p:sp>
        <p:nvSpPr>
          <p:cNvPr id="20485" name="Rectangle 12"/>
          <p:cNvSpPr>
            <a:spLocks noChangeArrowheads="1"/>
          </p:cNvSpPr>
          <p:nvPr/>
        </p:nvSpPr>
        <p:spPr bwMode="auto">
          <a:xfrm rot="-1000025">
            <a:off x="3048000" y="1828800"/>
            <a:ext cx="16002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ring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 rot="-1000025">
            <a:off x="1828800" y="1752600"/>
            <a:ext cx="16002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song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838200" y="334963"/>
            <a:ext cx="4078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Read</a:t>
            </a:r>
            <a:r>
              <a:rPr lang="en-US" altLang="zh-CN" sz="3200" b="1" u="none">
                <a:latin typeface="Times New Roman" pitchFamily="18" charset="0"/>
              </a:rPr>
              <a:t>, </a:t>
            </a:r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write</a:t>
            </a:r>
            <a:r>
              <a:rPr lang="en-US" altLang="zh-CN" sz="3200" b="1" u="none">
                <a:latin typeface="Times New Roman" pitchFamily="18" charset="0"/>
              </a:rPr>
              <a:t> </a:t>
            </a:r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and</a:t>
            </a:r>
            <a:r>
              <a:rPr lang="en-US" altLang="zh-CN" sz="3200" b="1" u="none">
                <a:latin typeface="Times New Roman" pitchFamily="18" charset="0"/>
              </a:rPr>
              <a:t> </a:t>
            </a:r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listen</a:t>
            </a:r>
            <a:r>
              <a:rPr lang="en-US" altLang="zh-CN" sz="3200" b="1" u="none">
                <a:latin typeface="Times New Roman" pitchFamily="18" charset="0"/>
              </a:rPr>
              <a:t>.</a:t>
            </a: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 rot="-1000025">
            <a:off x="457200" y="1752600"/>
            <a:ext cx="1600200" cy="609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trunk</a:t>
            </a:r>
          </a:p>
        </p:txBody>
      </p:sp>
      <p:sp>
        <p:nvSpPr>
          <p:cNvPr id="20489" name="Rectangle 18"/>
          <p:cNvSpPr>
            <a:spLocks noChangeArrowheads="1"/>
          </p:cNvSpPr>
          <p:nvPr/>
        </p:nvSpPr>
        <p:spPr bwMode="auto">
          <a:xfrm rot="-1000025">
            <a:off x="7010400" y="3810000"/>
            <a:ext cx="1600200" cy="609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bank</a:t>
            </a:r>
          </a:p>
        </p:txBody>
      </p:sp>
      <p:sp>
        <p:nvSpPr>
          <p:cNvPr id="20490" name="Rectangle 19"/>
          <p:cNvSpPr>
            <a:spLocks noChangeArrowheads="1"/>
          </p:cNvSpPr>
          <p:nvPr/>
        </p:nvSpPr>
        <p:spPr bwMode="auto">
          <a:xfrm rot="-1000025">
            <a:off x="5715000" y="3733800"/>
            <a:ext cx="16002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long</a:t>
            </a:r>
          </a:p>
        </p:txBody>
      </p:sp>
      <p:sp>
        <p:nvSpPr>
          <p:cNvPr id="20491" name="Rectangle 20"/>
          <p:cNvSpPr>
            <a:spLocks noChangeArrowheads="1"/>
          </p:cNvSpPr>
          <p:nvPr/>
        </p:nvSpPr>
        <p:spPr bwMode="auto">
          <a:xfrm rot="-1000025">
            <a:off x="4419600" y="3657600"/>
            <a:ext cx="1600200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morning</a:t>
            </a:r>
          </a:p>
        </p:txBody>
      </p:sp>
      <p:sp>
        <p:nvSpPr>
          <p:cNvPr id="20492" name="Rectangle 21"/>
          <p:cNvSpPr>
            <a:spLocks noChangeArrowheads="1"/>
          </p:cNvSpPr>
          <p:nvPr/>
        </p:nvSpPr>
        <p:spPr bwMode="auto">
          <a:xfrm rot="-1000025">
            <a:off x="3124200" y="3581400"/>
            <a:ext cx="16002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thank</a:t>
            </a:r>
          </a:p>
        </p:txBody>
      </p:sp>
      <p:sp>
        <p:nvSpPr>
          <p:cNvPr id="20493" name="Rectangle 22"/>
          <p:cNvSpPr>
            <a:spLocks noChangeArrowheads="1"/>
          </p:cNvSpPr>
          <p:nvPr/>
        </p:nvSpPr>
        <p:spPr bwMode="auto">
          <a:xfrm rot="-1000025">
            <a:off x="1905000" y="3505200"/>
            <a:ext cx="16002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pink</a:t>
            </a:r>
          </a:p>
        </p:txBody>
      </p:sp>
      <p:sp>
        <p:nvSpPr>
          <p:cNvPr id="20494" name="Rectangle 23"/>
          <p:cNvSpPr>
            <a:spLocks noChangeArrowheads="1"/>
          </p:cNvSpPr>
          <p:nvPr/>
        </p:nvSpPr>
        <p:spPr bwMode="auto">
          <a:xfrm rot="-1000025">
            <a:off x="533400" y="3505200"/>
            <a:ext cx="1600200" cy="609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drink</a:t>
            </a:r>
          </a:p>
        </p:txBody>
      </p:sp>
      <p:pic>
        <p:nvPicPr>
          <p:cNvPr id="16" name="read write and liste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868144" y="4766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35899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20482" grpId="0" animBg="1"/>
      <p:bldP spid="20483" grpId="0" animBg="1"/>
      <p:bldP spid="20484" grpId="0" animBg="1"/>
      <p:bldP spid="20485" grpId="0" animBg="1"/>
      <p:bldP spid="20486" grpId="0" animBg="1"/>
      <p:bldP spid="20488" grpId="0" animBg="1"/>
      <p:bldP spid="20489" grpId="0" animBg="1"/>
      <p:bldP spid="20490" grpId="0" animBg="1"/>
      <p:bldP spid="20491" grpId="0" animBg="1"/>
      <p:bldP spid="20492" grpId="0" animBg="1"/>
      <p:bldP spid="20493" grpId="0" animBg="1"/>
      <p:bldP spid="204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4"/>
          <p:cNvSpPr>
            <a:spLocks noChangeArrowheads="1"/>
          </p:cNvSpPr>
          <p:nvPr/>
        </p:nvSpPr>
        <p:spPr bwMode="auto">
          <a:xfrm>
            <a:off x="228600" y="1524000"/>
            <a:ext cx="4191000" cy="3048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1905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zh-CN" sz="3200" b="1" u="none">
                <a:latin typeface="Times New Roman" pitchFamily="18" charset="0"/>
              </a:rPr>
              <a:t>-</a:t>
            </a:r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ng</a:t>
            </a:r>
          </a:p>
        </p:txBody>
      </p:sp>
      <p:sp>
        <p:nvSpPr>
          <p:cNvPr id="17411" name="AutoShape 25"/>
          <p:cNvSpPr>
            <a:spLocks noChangeArrowheads="1"/>
          </p:cNvSpPr>
          <p:nvPr/>
        </p:nvSpPr>
        <p:spPr bwMode="auto">
          <a:xfrm>
            <a:off x="4800600" y="1524000"/>
            <a:ext cx="4191000" cy="3048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zh-CN" sz="3200" b="1" u="none">
                <a:latin typeface="Times New Roman" pitchFamily="18" charset="0"/>
              </a:rPr>
              <a:t>-</a:t>
            </a:r>
            <a:r>
              <a:rPr lang="en-US" altLang="zh-CN" sz="2800" b="1" u="none">
                <a:latin typeface="Comic Sans MS" pitchFamily="66" charset="0"/>
                <a:ea typeface="黑体" pitchFamily="49" charset="-122"/>
              </a:rPr>
              <a:t>nk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57200" y="23764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song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752600" y="23764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ring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971800" y="23764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sing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57200" y="31384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thing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905000" y="3138488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morning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029200" y="24526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trunk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6400800" y="2438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think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772400" y="2438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drink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029200" y="3200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pink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7772400" y="318611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bank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477000" y="32004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thank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457200" y="38100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Comic Sans MS" pitchFamily="66" charset="0"/>
                <a:ea typeface="黑体" pitchFamily="49" charset="-122"/>
              </a:rPr>
              <a:t>long</a:t>
            </a:r>
            <a:r>
              <a:rPr lang="en-US" altLang="zh-CN" sz="2800" b="1" u="none">
                <a:solidFill>
                  <a:srgbClr val="FF0000"/>
                </a:solidFill>
              </a:rPr>
              <a:t> </a:t>
            </a:r>
            <a:r>
              <a:rPr lang="en-US" altLang="zh-CN" sz="2400" b="1" u="none">
                <a:solidFill>
                  <a:srgbClr val="FF0000"/>
                </a:solidFill>
              </a:rPr>
              <a:t> </a:t>
            </a:r>
            <a:endParaRPr lang="zh-CN" altLang="en-US" sz="2400" b="1" u="none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  <p:bldP spid="21512" grpId="0"/>
      <p:bldP spid="21513" grpId="0"/>
      <p:bldP spid="21514" grpId="0"/>
      <p:bldP spid="21515" grpId="0"/>
      <p:bldP spid="21516" grpId="0"/>
      <p:bldP spid="21517" grpId="0"/>
      <p:bldP spid="21518" grpId="0"/>
      <p:bldP spid="21519" grpId="0"/>
      <p:bldP spid="21520" grpId="0"/>
      <p:bldP spid="2152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329</Words>
  <Application>Microsoft Office PowerPoint</Application>
  <PresentationFormat>全屏显示(4:3)</PresentationFormat>
  <Paragraphs>123</Paragraphs>
  <Slides>18</Slides>
  <Notes>0</Notes>
  <HiddenSlides>0</HiddenSlides>
  <MMClips>8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幻灯片 1</vt:lpstr>
      <vt:lpstr>幻灯片 2</vt:lpstr>
      <vt:lpstr>Let’s   chant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Play  a  game</vt:lpstr>
      <vt:lpstr>幻灯片 14</vt:lpstr>
      <vt:lpstr>幻灯片 15</vt:lpstr>
      <vt:lpstr>幻灯片 16</vt:lpstr>
      <vt:lpstr>幻灯片 17</vt:lpstr>
      <vt:lpstr>Homework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33</cp:revision>
  <dcterms:created xsi:type="dcterms:W3CDTF">2017-05-12T06:25:45Z</dcterms:created>
  <dcterms:modified xsi:type="dcterms:W3CDTF">2017-05-15T07:45:05Z</dcterms:modified>
</cp:coreProperties>
</file>